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70" r:id="rId12"/>
    <p:sldId id="281" r:id="rId13"/>
    <p:sldId id="282" r:id="rId14"/>
    <p:sldId id="283" r:id="rId15"/>
    <p:sldId id="284" r:id="rId16"/>
    <p:sldId id="280" r:id="rId17"/>
    <p:sldId id="266" r:id="rId18"/>
    <p:sldId id="267" r:id="rId19"/>
    <p:sldId id="268" r:id="rId20"/>
    <p:sldId id="285" r:id="rId21"/>
    <p:sldId id="286" r:id="rId22"/>
    <p:sldId id="287" r:id="rId23"/>
    <p:sldId id="288" r:id="rId24"/>
    <p:sldId id="269" r:id="rId25"/>
    <p:sldId id="271" r:id="rId26"/>
    <p:sldId id="272" r:id="rId27"/>
    <p:sldId id="273" r:id="rId28"/>
    <p:sldId id="277" r:id="rId29"/>
    <p:sldId id="274" r:id="rId30"/>
    <p:sldId id="275" r:id="rId31"/>
    <p:sldId id="276" r:id="rId32"/>
    <p:sldId id="278" r:id="rId33"/>
    <p:sldId id="27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/" TargetMode="External"/><Relationship Id="rId2" Type="http://schemas.openxmlformats.org/officeDocument/2006/relationships/hyperlink" Target="https://erasmusplus.org.ua/erasmus/molod/ka2-proekty-spivpratsi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erasmus/molod/ka3-pidtrymka-reform.html" TargetMode="External"/><Relationship Id="rId2" Type="http://schemas.openxmlformats.org/officeDocument/2006/relationships/hyperlink" Target="http://ec.europa.eu/programmes/erasmus-plus/projec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EPlus.Ukraine/about/?ref=page_interna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ngo.unit/about/?ref=page_intern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developmentngo/about/?ref=page_internal" TargetMode="External"/><Relationship Id="rId2" Type="http://schemas.openxmlformats.org/officeDocument/2006/relationships/hyperlink" Target="https://www.facebook.com/opportunutiesforevery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erasmusyouth/abou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vitlana.shytikova?hc_ref=ARR5DeeSQyB-dC6U8N-rIdvIj2UVhwAoqu_-oYC0EyA9w_QGLbCnEQljyONLUWc55_M&amp;fref=nf&amp;__tn__=C-R" TargetMode="External"/><Relationship Id="rId2" Type="http://schemas.openxmlformats.org/officeDocument/2006/relationships/hyperlink" Target="https://erasmusplus.org.u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r.phdpu.edu.u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phdpu@gmail.com" TargetMode="External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BritishCouncilUkraine/?__cft__%5b0%5d=AZV1DnY_Xn7Fpsg2-hUo5JbSnmlHRN8edsN4r0Rhk20AWdQKPPHzG8VLB_SNiB9dY4rHeipejZRh9h8YMeRlN4o2u1g_Rph4YgvUUUz46XZKPbegldu5mxu8L8DkOpEmnfmwXm3c-dQMFaFyXitrPpPIVBQhxNlE1_6tw5uSJCD7_uC4Do4Qe_EAKVEVNuWL5ok&amp;__tn__=kK-y-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b="1" dirty="0"/>
              <a:t>Міжнародна </a:t>
            </a:r>
            <a:r>
              <a:rPr lang="uk-UA" sz="3600" b="1" dirty="0" err="1"/>
              <a:t>проєктна</a:t>
            </a:r>
            <a:r>
              <a:rPr lang="uk-UA" sz="3600" b="1" dirty="0"/>
              <a:t> діяльність університету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904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Україно-китайська співпраця (Україно-Китайський Центр Шовкового Шляху)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4" y="1959429"/>
            <a:ext cx="10633167" cy="489857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Основні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китайських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аспірантура</a:t>
            </a:r>
            <a:r>
              <a:rPr lang="ru-RU" dirty="0">
                <a:latin typeface="Calibri (Основной текст)"/>
              </a:rPr>
              <a:t>) в </a:t>
            </a:r>
            <a:r>
              <a:rPr lang="ru-RU" dirty="0" err="1">
                <a:latin typeface="Calibri (Основной текст)"/>
              </a:rPr>
              <a:t>нашому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університеті</a:t>
            </a:r>
            <a:r>
              <a:rPr lang="ru-RU" dirty="0">
                <a:latin typeface="Calibri (Основной текст)"/>
              </a:rPr>
              <a:t> – </a:t>
            </a:r>
            <a:r>
              <a:rPr lang="ru-RU" dirty="0" err="1">
                <a:latin typeface="Calibri (Основной текст)"/>
              </a:rPr>
              <a:t>питання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отримання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ліцензії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випускників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нашого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університету</a:t>
            </a:r>
            <a:r>
              <a:rPr lang="ru-RU" dirty="0">
                <a:latin typeface="Calibri (Основной текст)"/>
              </a:rPr>
              <a:t> у ЗВО Китаю за </a:t>
            </a:r>
            <a:r>
              <a:rPr lang="ru-RU" dirty="0" err="1">
                <a:latin typeface="Calibri (Основной текст)"/>
              </a:rPr>
              <a:t>грантовими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програмами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повністю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покривають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витрати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проживання</a:t>
            </a:r>
            <a:r>
              <a:rPr lang="ru-RU" dirty="0">
                <a:latin typeface="Calibri (Основной текст)"/>
              </a:rPr>
              <a:t> (добра новина для </a:t>
            </a:r>
            <a:r>
              <a:rPr lang="ru-RU" dirty="0" err="1">
                <a:latin typeface="Calibri (Основной текст)"/>
              </a:rPr>
              <a:t>профорієнтаційної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роботи</a:t>
            </a:r>
            <a:r>
              <a:rPr lang="ru-RU" dirty="0">
                <a:latin typeface="Calibri (Основной текст)"/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Університети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готові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надавати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гранти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покривають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витрати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освіту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проживання</a:t>
            </a:r>
            <a:r>
              <a:rPr lang="ru-RU" dirty="0">
                <a:latin typeface="Calibri (Основной текст)"/>
              </a:rPr>
              <a:t> студентам за </a:t>
            </a:r>
            <a:r>
              <a:rPr lang="ru-RU" dirty="0" err="1">
                <a:latin typeface="Calibri (Основной текст)"/>
              </a:rPr>
              <a:t>умови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нашому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заочна</a:t>
            </a:r>
            <a:r>
              <a:rPr lang="ru-RU" dirty="0">
                <a:latin typeface="Calibri (Основной текст)"/>
              </a:rPr>
              <a:t> форма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) і в </a:t>
            </a:r>
            <a:r>
              <a:rPr lang="ru-RU" dirty="0" err="1">
                <a:latin typeface="Calibri (Основной текст)"/>
              </a:rPr>
              <a:t>китайському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денна</a:t>
            </a:r>
            <a:r>
              <a:rPr lang="ru-RU" dirty="0">
                <a:latin typeface="Calibri (Основной текст)"/>
              </a:rPr>
              <a:t> форма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) ЗВО</a:t>
            </a:r>
          </a:p>
          <a:p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04495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Україно-китайська співпраця (Україно-Китайський Центр Шовкового Шляху)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0" y="1959429"/>
            <a:ext cx="10698481" cy="32787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До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нашим </a:t>
            </a:r>
            <a:r>
              <a:rPr lang="ru-RU" dirty="0" err="1">
                <a:latin typeface="Calibri (Основной текст)"/>
              </a:rPr>
              <a:t>університетом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відкриті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JIANGSU UNIVERSITY OF SCIENCE AND TECHNOLOGY (</a:t>
            </a:r>
            <a:r>
              <a:rPr lang="ru-RU" dirty="0">
                <a:latin typeface="Calibri (Основной текст)"/>
              </a:rPr>
              <a:t>УНІВЕРСИТЕТ НАУКИ ТА ТЕХНОЛОГІЇ ЦЗЯНСУ)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лінгвістики</a:t>
            </a:r>
            <a:r>
              <a:rPr lang="ru-RU" dirty="0">
                <a:latin typeface="Calibri (Основной текст)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YANCHENG VOCATIONAL INSTITUTE OF INDUSTRY TECHNOLOGY (</a:t>
            </a:r>
            <a:r>
              <a:rPr lang="ru-RU" dirty="0">
                <a:latin typeface="Calibri (Основной текст)"/>
              </a:rPr>
              <a:t>ЯНЬЧЕНСЬКИЙ ПРОФЕСІЙНИЙ ІНСТИТУТ ПРОМИСЛОВИХ ТЕХНОЛОГІЙ)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 </a:t>
            </a:r>
            <a:r>
              <a:rPr lang="ru-RU" dirty="0" err="1">
                <a:latin typeface="Calibri (Основной текст)"/>
              </a:rPr>
              <a:t>готельного</a:t>
            </a:r>
            <a:r>
              <a:rPr lang="ru-RU" dirty="0">
                <a:latin typeface="Calibri (Основной текст)"/>
              </a:rPr>
              <a:t> менеджменту та  </a:t>
            </a:r>
            <a:r>
              <a:rPr lang="ru-RU" dirty="0" err="1">
                <a:latin typeface="Calibri (Основной текст)"/>
              </a:rPr>
              <a:t>мжнародного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бізнесу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NANJING UNIVERSITY OF POSTS AND TELECOMMUNICATIONS (</a:t>
            </a:r>
            <a:r>
              <a:rPr lang="ru-RU" dirty="0">
                <a:latin typeface="Calibri (Основной текст)"/>
              </a:rPr>
              <a:t>НАНКІНСЬКИЙ УНІВЕРСИТЕТ ПОШТИ ТА ТЕЛЕКОМУНІКАЦІЙ)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комп'ютерних</a:t>
            </a:r>
            <a:r>
              <a:rPr lang="ru-RU" dirty="0">
                <a:latin typeface="Calibri (Основной текст)"/>
              </a:rPr>
              <a:t> наук та </a:t>
            </a:r>
            <a:r>
              <a:rPr lang="ru-RU" dirty="0" err="1">
                <a:latin typeface="Calibri (Основной текст)"/>
              </a:rPr>
              <a:t>технологій</a:t>
            </a:r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68045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287384"/>
            <a:ext cx="10301369" cy="1436914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+mn-lt"/>
              </a:rPr>
              <a:t>ПРОЄКТ Програми афілійованого диплому </a:t>
            </a:r>
            <a:br>
              <a:rPr lang="en-US" sz="2400" b="1" dirty="0">
                <a:latin typeface="+mn-lt"/>
              </a:rPr>
            </a:br>
            <a:r>
              <a:rPr lang="uk-UA" sz="2400" b="1" dirty="0">
                <a:latin typeface="+mn-lt"/>
              </a:rPr>
              <a:t>спільно із </a:t>
            </a:r>
            <a:br>
              <a:rPr lang="uk-UA" sz="2400" b="1" dirty="0">
                <a:latin typeface="+mn-lt"/>
              </a:rPr>
            </a:br>
            <a:r>
              <a:rPr lang="en-US" sz="2400" b="1" dirty="0">
                <a:latin typeface="Calibri" pitchFamily="34" charset="0"/>
                <a:cs typeface="Calibri" pitchFamily="34" charset="0"/>
              </a:rPr>
              <a:t>Swiss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Montreux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Business School</a:t>
            </a:r>
            <a:r>
              <a:rPr lang="en-US" sz="2400" b="1" dirty="0">
                <a:latin typeface="+mn-lt"/>
              </a:rPr>
              <a:t>, </a:t>
            </a:r>
            <a:r>
              <a:rPr lang="ru-RU" sz="2400" b="1" dirty="0" err="1">
                <a:latin typeface="+mn-lt"/>
              </a:rPr>
              <a:t>Швейцарія</a:t>
            </a:r>
            <a:r>
              <a:rPr lang="ru-RU" sz="2400" b="1" dirty="0">
                <a:latin typeface="+mn-lt"/>
              </a:rPr>
              <a:t> </a:t>
            </a:r>
            <a:br>
              <a:rPr lang="en-US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(</a:t>
            </a:r>
            <a:r>
              <a:rPr lang="ru-RU" sz="2400" b="1" dirty="0" err="1">
                <a:latin typeface="+mn-lt"/>
              </a:rPr>
              <a:t>Швейцарської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Вищою</a:t>
            </a:r>
            <a:r>
              <a:rPr lang="ru-RU" sz="2400" b="1" dirty="0">
                <a:latin typeface="+mn-lt"/>
              </a:rPr>
              <a:t> Школою </a:t>
            </a:r>
            <a:r>
              <a:rPr lang="ru-RU" sz="2400" b="1" dirty="0" err="1">
                <a:latin typeface="+mn-lt"/>
              </a:rPr>
              <a:t>Бізнесу</a:t>
            </a:r>
            <a:r>
              <a:rPr lang="ru-RU" sz="2400" b="1" dirty="0">
                <a:latin typeface="+mn-lt"/>
              </a:rPr>
              <a:t> в </a:t>
            </a:r>
            <a:r>
              <a:rPr lang="ru-RU" sz="2400" b="1" dirty="0" err="1">
                <a:latin typeface="+mn-lt"/>
              </a:rPr>
              <a:t>Монтр</a:t>
            </a:r>
            <a:r>
              <a:rPr lang="en-US" sz="2400" b="1" dirty="0">
                <a:latin typeface="+mn-lt"/>
              </a:rPr>
              <a:t>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– SMBS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)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8" y="1985554"/>
            <a:ext cx="11599816" cy="462425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Наприкінці жовтня укладено угоду  між нашим університетом та </a:t>
            </a:r>
            <a:r>
              <a:rPr lang="ru-RU" dirty="0" err="1"/>
              <a:t>Швейцарською</a:t>
            </a:r>
            <a:r>
              <a:rPr lang="ru-RU" dirty="0"/>
              <a:t> </a:t>
            </a:r>
            <a:r>
              <a:rPr lang="ru-RU" dirty="0" err="1"/>
              <a:t>Вищою</a:t>
            </a:r>
            <a:r>
              <a:rPr lang="ru-RU" dirty="0"/>
              <a:t> Школою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Монтре</a:t>
            </a:r>
            <a:r>
              <a:rPr lang="ru-RU" dirty="0"/>
              <a:t> (SMBS)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визнанням</a:t>
            </a:r>
            <a:r>
              <a:rPr lang="ru-RU" dirty="0"/>
              <a:t> </a:t>
            </a:r>
            <a:r>
              <a:rPr lang="en-US" dirty="0"/>
              <a:t>SMBS  </a:t>
            </a:r>
            <a:r>
              <a:rPr lang="ru-RU" dirty="0" err="1"/>
              <a:t>ступенів</a:t>
            </a:r>
            <a:r>
              <a:rPr lang="ru-RU" dirty="0"/>
              <a:t> </a:t>
            </a:r>
            <a:r>
              <a:rPr lang="ru-RU" dirty="0" err="1"/>
              <a:t>дипломів</a:t>
            </a:r>
            <a:r>
              <a:rPr lang="ru-RU" dirty="0"/>
              <a:t> Бакалавра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Магістра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видаються</a:t>
            </a:r>
            <a:r>
              <a:rPr lang="ru-RU" dirty="0"/>
              <a:t> нашим ЗВО.</a:t>
            </a:r>
          </a:p>
          <a:p>
            <a:pPr marL="0" indent="0">
              <a:buNone/>
            </a:pPr>
            <a:r>
              <a:rPr lang="uk-UA" dirty="0"/>
              <a:t>В рамках міжнародного співробітництва між нашим університетом, Швейцарською Школою Бізнесу </a:t>
            </a:r>
            <a:r>
              <a:rPr lang="uk-UA" dirty="0" err="1"/>
              <a:t>Монтре</a:t>
            </a:r>
            <a:r>
              <a:rPr lang="uk-UA" dirty="0"/>
              <a:t> (</a:t>
            </a:r>
            <a:r>
              <a:rPr lang="en-US" dirty="0"/>
              <a:t>Swiss  </a:t>
            </a:r>
            <a:r>
              <a:rPr lang="en-US" dirty="0" err="1"/>
              <a:t>Montreux</a:t>
            </a:r>
            <a:r>
              <a:rPr lang="en-US" dirty="0"/>
              <a:t> Business School, SMBS) </a:t>
            </a:r>
            <a:r>
              <a:rPr lang="uk-UA" dirty="0"/>
              <a:t>та представництвом зазначеної школи в Україні, студенти нашого ВНЗ мають змогу отримати два дипломи (український та європейський).</a:t>
            </a:r>
          </a:p>
          <a:p>
            <a:pPr marL="0" indent="0">
              <a:buNone/>
            </a:pPr>
            <a:r>
              <a:rPr lang="uk-UA" b="1" dirty="0"/>
              <a:t>Афілійований диплом </a:t>
            </a:r>
            <a:r>
              <a:rPr lang="uk-UA" dirty="0"/>
              <a:t>– </a:t>
            </a:r>
            <a:r>
              <a:rPr lang="uk-UA" dirty="0" err="1"/>
              <a:t>диплом</a:t>
            </a:r>
            <a:r>
              <a:rPr lang="uk-UA" dirty="0"/>
              <a:t> Бакалавра або Магістра </a:t>
            </a:r>
            <a:r>
              <a:rPr lang="en-US" dirty="0"/>
              <a:t>SMBS </a:t>
            </a:r>
            <a:r>
              <a:rPr lang="uk-UA" dirty="0"/>
              <a:t>встановленого зразка, який видається  студентам УКРАЇНСЬКОГО ЗВО після захисту дипломного проекту одночасно з видачею диплома бакалавра чи магістра УКРАЇНСЬКИМ ЗВО.</a:t>
            </a:r>
          </a:p>
          <a:p>
            <a:pPr marL="0" indent="0">
              <a:buNone/>
            </a:pPr>
            <a:r>
              <a:rPr lang="en-US" b="1" dirty="0"/>
              <a:t>SMBS, </a:t>
            </a:r>
            <a:r>
              <a:rPr lang="uk-UA" b="1" dirty="0"/>
              <a:t>згідно підписаної угоди, присуджує ступень </a:t>
            </a:r>
            <a:r>
              <a:rPr lang="uk-UA" b="1" dirty="0" err="1"/>
              <a:t>бакалавраі</a:t>
            </a:r>
            <a:r>
              <a:rPr lang="uk-UA" b="1" dirty="0"/>
              <a:t> чи магістра за результатами освоєння всіх дисциплін відповідно до навчального плану ДПУ імені Григорія Сковороди, який попередньо врегульовується з </a:t>
            </a:r>
            <a:r>
              <a:rPr lang="en-US" b="1" dirty="0"/>
              <a:t>SMBS.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891" y="418011"/>
            <a:ext cx="11077303" cy="5891349"/>
          </a:xfrm>
        </p:spPr>
        <p:txBody>
          <a:bodyPr/>
          <a:lstStyle/>
          <a:p>
            <a:pPr algn="ctr"/>
            <a:r>
              <a:rPr lang="uk-UA" sz="2800" b="1" dirty="0">
                <a:latin typeface="Calibri" pitchFamily="34" charset="0"/>
                <a:cs typeface="Calibri" pitchFamily="34" charset="0"/>
              </a:rPr>
              <a:t>Можлива співпраця по програмі за наступними напрямами: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9668" y="1647129"/>
          <a:ext cx="91236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Бакалавр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Соціальна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-Практична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відносини</a:t>
                      </a:r>
                      <a:endParaRPr lang="ru-RU" dirty="0"/>
                    </a:p>
                    <a:p>
                      <a:r>
                        <a:rPr lang="ru-RU" dirty="0"/>
                        <a:t>-Маркетинг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Ділові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комунікації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людськими</a:t>
                      </a:r>
                      <a:r>
                        <a:rPr lang="ru-RU" dirty="0"/>
                        <a:t> ресурсами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аналіз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Корпоративні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фінанси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Магістр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baseline="0" dirty="0" err="1"/>
                        <a:t>С</a:t>
                      </a:r>
                      <a:r>
                        <a:rPr lang="ru-RU" dirty="0" err="1"/>
                        <a:t>оціальна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-Практична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відносини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менеджмент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продажами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проектом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Корпоративне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стратегія</a:t>
                      </a:r>
                      <a:endParaRPr lang="ru-RU" dirty="0"/>
                    </a:p>
                    <a:p>
                      <a:r>
                        <a:rPr lang="ru-RU" dirty="0"/>
                        <a:t>-Управленческая </a:t>
                      </a:r>
                      <a:r>
                        <a:rPr lang="ru-RU" dirty="0" err="1"/>
                        <a:t>економіка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Ділові</a:t>
                      </a:r>
                      <a:r>
                        <a:rPr lang="ru-RU" dirty="0"/>
                        <a:t> право </a:t>
                      </a:r>
                      <a:r>
                        <a:rPr lang="ru-RU" dirty="0" err="1"/>
                        <a:t>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етика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фінанси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інвестиції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</a:t>
                      </a:r>
                      <a:r>
                        <a:rPr lang="ru-RU" dirty="0"/>
                        <a:t> ринки </a:t>
                      </a:r>
                      <a:r>
                        <a:rPr lang="ru-RU" dirty="0" err="1"/>
                        <a:t>капіталу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Міжнародний</a:t>
                      </a:r>
                      <a:r>
                        <a:rPr lang="ru-RU" dirty="0"/>
                        <a:t> маркетинг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Стратегічне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персоналом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0" y="1358401"/>
            <a:ext cx="4781114" cy="34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5" y="534926"/>
            <a:ext cx="4456090" cy="57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08" y="352425"/>
            <a:ext cx="4323121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1345473"/>
            <a:ext cx="10327495" cy="2860767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ru-RU" sz="2200" b="1" dirty="0"/>
              <a:t>З метою </a:t>
            </a:r>
            <a:r>
              <a:rPr lang="ru-RU" sz="2200" b="1" dirty="0" err="1"/>
              <a:t>інтеграції</a:t>
            </a:r>
            <a:r>
              <a:rPr lang="ru-RU" sz="2200" b="1" dirty="0"/>
              <a:t> </a:t>
            </a:r>
            <a:r>
              <a:rPr lang="ru-RU" sz="2200" b="1" dirty="0" err="1"/>
              <a:t>нашого</a:t>
            </a:r>
            <a:r>
              <a:rPr lang="ru-RU" sz="2200" b="1" dirty="0"/>
              <a:t> ЗВО до </a:t>
            </a:r>
            <a:r>
              <a:rPr lang="ru-RU" sz="2200" b="1" dirty="0" err="1"/>
              <a:t>європейського</a:t>
            </a:r>
            <a:r>
              <a:rPr lang="ru-RU" sz="2200" b="1" dirty="0"/>
              <a:t> </a:t>
            </a:r>
            <a:r>
              <a:rPr lang="ru-RU" sz="2200" b="1" dirty="0" err="1"/>
              <a:t>освітнього</a:t>
            </a:r>
            <a:r>
              <a:rPr lang="ru-RU" sz="2200" b="1" dirty="0"/>
              <a:t> простору, </a:t>
            </a:r>
            <a:r>
              <a:rPr lang="ru-RU" sz="2200" b="1" dirty="0" err="1"/>
              <a:t>виконання</a:t>
            </a:r>
            <a:r>
              <a:rPr lang="ru-RU" sz="2200" b="1" dirty="0"/>
              <a:t> </a:t>
            </a:r>
            <a:r>
              <a:rPr lang="ru-RU" sz="2200" b="1" dirty="0" err="1"/>
              <a:t>стратегії</a:t>
            </a:r>
            <a:r>
              <a:rPr lang="ru-RU" sz="2200" b="1" dirty="0"/>
              <a:t> </a:t>
            </a:r>
            <a:r>
              <a:rPr lang="ru-RU" sz="2200" b="1" dirty="0" err="1"/>
              <a:t>інтернаціоналізації</a:t>
            </a:r>
            <a:r>
              <a:rPr lang="ru-RU" sz="2200" b="1" dirty="0"/>
              <a:t> </a:t>
            </a:r>
            <a:r>
              <a:rPr lang="ru-RU" sz="2200" b="1" dirty="0" err="1"/>
              <a:t>університету</a:t>
            </a:r>
            <a:r>
              <a:rPr lang="ru-RU" sz="2200" b="1" dirty="0"/>
              <a:t>, </a:t>
            </a:r>
            <a:r>
              <a:rPr lang="ru-RU" sz="2200" b="1" dirty="0" err="1"/>
              <a:t>забезпечення</a:t>
            </a:r>
            <a:r>
              <a:rPr lang="ru-RU" sz="2200" b="1" dirty="0"/>
              <a:t> </a:t>
            </a:r>
            <a:r>
              <a:rPr lang="ru-RU" sz="2200" b="1" dirty="0" err="1"/>
              <a:t>викладачів</a:t>
            </a:r>
            <a:r>
              <a:rPr lang="ru-RU" sz="2200" b="1" dirty="0"/>
              <a:t>, </a:t>
            </a:r>
            <a:r>
              <a:rPr lang="ru-RU" sz="2200" b="1" dirty="0" err="1"/>
              <a:t>студентів</a:t>
            </a:r>
            <a:r>
              <a:rPr lang="ru-RU" sz="2200" b="1" dirty="0"/>
              <a:t> та </a:t>
            </a:r>
            <a:r>
              <a:rPr lang="ru-RU" sz="2200" b="1" dirty="0" err="1"/>
              <a:t>адміністративного</a:t>
            </a:r>
            <a:r>
              <a:rPr lang="ru-RU" sz="2200" b="1" dirty="0"/>
              <a:t> персоналу </a:t>
            </a:r>
            <a:r>
              <a:rPr lang="ru-RU" sz="2200" b="1" dirty="0" err="1"/>
              <a:t>можливістю</a:t>
            </a:r>
            <a:r>
              <a:rPr lang="ru-RU" sz="2200" b="1" dirty="0"/>
              <a:t> </a:t>
            </a:r>
            <a:r>
              <a:rPr lang="ru-RU" sz="2200" b="1" dirty="0" err="1"/>
              <a:t>набуття</a:t>
            </a:r>
            <a:r>
              <a:rPr lang="ru-RU" sz="2200" b="1" dirty="0"/>
              <a:t> </a:t>
            </a:r>
            <a:r>
              <a:rPr lang="ru-RU" sz="2200" b="1" dirty="0" err="1"/>
              <a:t>міжнародного</a:t>
            </a:r>
            <a:r>
              <a:rPr lang="ru-RU" sz="2200" b="1" dirty="0"/>
              <a:t> </a:t>
            </a:r>
            <a:r>
              <a:rPr lang="ru-RU" sz="2200" b="1" dirty="0" err="1"/>
              <a:t>досвіду</a:t>
            </a:r>
            <a:r>
              <a:rPr lang="ru-RU" sz="2200" b="1" dirty="0"/>
              <a:t> в </a:t>
            </a:r>
            <a:r>
              <a:rPr lang="ru-RU" sz="2200" b="1" dirty="0" err="1"/>
              <a:t>різних</a:t>
            </a:r>
            <a:r>
              <a:rPr lang="ru-RU" sz="2200" b="1" dirty="0"/>
              <a:t> сферах </a:t>
            </a:r>
            <a:r>
              <a:rPr lang="ru-RU" sz="2200" b="1" dirty="0" err="1"/>
              <a:t>освіти</a:t>
            </a:r>
            <a:r>
              <a:rPr lang="ru-RU" sz="2200" b="1" dirty="0"/>
              <a:t>, науки, та </a:t>
            </a:r>
            <a:r>
              <a:rPr lang="ru-RU" sz="2200" b="1" dirty="0" err="1"/>
              <a:t>культури</a:t>
            </a:r>
            <a:r>
              <a:rPr lang="ru-RU" sz="2200" b="1" dirty="0"/>
              <a:t>, а </a:t>
            </a:r>
            <a:r>
              <a:rPr lang="ru-RU" sz="2200" b="1" dirty="0" err="1"/>
              <a:t>також</a:t>
            </a:r>
            <a:r>
              <a:rPr lang="ru-RU" sz="2200" b="1" dirty="0"/>
              <a:t> </a:t>
            </a:r>
            <a:r>
              <a:rPr lang="ru-RU" sz="2200" b="1" dirty="0" err="1"/>
              <a:t>європеїзації</a:t>
            </a:r>
            <a:r>
              <a:rPr lang="ru-RU" sz="2200" b="1" dirty="0"/>
              <a:t> </a:t>
            </a:r>
            <a:r>
              <a:rPr lang="ru-RU" sz="2200" b="1" dirty="0" err="1"/>
              <a:t>українського</a:t>
            </a:r>
            <a:r>
              <a:rPr lang="ru-RU" sz="2200" b="1" dirty="0"/>
              <a:t> </a:t>
            </a:r>
            <a:r>
              <a:rPr lang="ru-RU" sz="2200" b="1" dirty="0" err="1"/>
              <a:t>суспільства</a:t>
            </a:r>
            <a:r>
              <a:rPr lang="ru-RU" sz="2200" b="1" dirty="0"/>
              <a:t>, просимо </a:t>
            </a:r>
            <a:r>
              <a:rPr lang="ru-RU" sz="2200" b="1" dirty="0" err="1"/>
              <a:t>представників</a:t>
            </a:r>
            <a:r>
              <a:rPr lang="ru-RU" sz="2200" b="1" dirty="0"/>
              <a:t> </a:t>
            </a:r>
            <a:r>
              <a:rPr lang="ru-RU" sz="2200" b="1" dirty="0" err="1"/>
              <a:t>факультетів</a:t>
            </a:r>
            <a:r>
              <a:rPr lang="ru-RU" sz="2200" b="1" dirty="0"/>
              <a:t> та кафедр </a:t>
            </a:r>
            <a:r>
              <a:rPr lang="ru-RU" sz="2200" b="1" dirty="0" err="1"/>
              <a:t>долучатися</a:t>
            </a:r>
            <a:r>
              <a:rPr lang="ru-RU" sz="2200" b="1" dirty="0"/>
              <a:t> до </a:t>
            </a:r>
            <a:r>
              <a:rPr lang="ru-RU" sz="2200" b="1" dirty="0" err="1"/>
              <a:t>міжнародних</a:t>
            </a:r>
            <a:r>
              <a:rPr lang="ru-RU" sz="2200" b="1" dirty="0"/>
              <a:t> </a:t>
            </a:r>
            <a:r>
              <a:rPr lang="ru-RU" sz="2200" b="1" dirty="0" err="1"/>
              <a:t>проектів</a:t>
            </a:r>
            <a:r>
              <a:rPr lang="ru-RU" sz="2200" b="1" dirty="0"/>
              <a:t> у </a:t>
            </a:r>
            <a:r>
              <a:rPr lang="ru-RU" sz="2200" b="1" dirty="0" err="1"/>
              <a:t>галузі</a:t>
            </a:r>
            <a:r>
              <a:rPr lang="ru-RU" sz="2200" b="1" dirty="0"/>
              <a:t> </a:t>
            </a:r>
            <a:r>
              <a:rPr lang="ru-RU" sz="2200" b="1" dirty="0" err="1"/>
              <a:t>освіти</a:t>
            </a:r>
            <a:r>
              <a:rPr lang="ru-RU" sz="2200" b="1" dirty="0"/>
              <a:t>, науки та </a:t>
            </a:r>
            <a:r>
              <a:rPr lang="ru-RU" sz="2200" b="1" dirty="0" err="1"/>
              <a:t>культури</a:t>
            </a:r>
            <a:r>
              <a:rPr lang="ru-RU" sz="2200" b="1" dirty="0"/>
              <a:t>.</a:t>
            </a:r>
            <a:br>
              <a:rPr lang="ru-RU" b="1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45" y="1023871"/>
            <a:ext cx="10391104" cy="721217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Програми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en-US" sz="2800" b="1" dirty="0">
                <a:latin typeface="Calibri (Заголовки)"/>
              </a:rPr>
              <a:t>Erasmus+ Youth</a:t>
            </a:r>
            <a:r>
              <a:rPr lang="uk-UA" sz="2800" b="1" dirty="0">
                <a:latin typeface="Calibri (Заголовки)"/>
              </a:rPr>
              <a:t>: КА1 й КА2</a:t>
            </a:r>
            <a:endParaRPr lang="ru-RU" sz="2800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707" y="1745088"/>
            <a:ext cx="10588580" cy="51129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— </a:t>
            </a:r>
            <a:r>
              <a:rPr lang="ru-RU" dirty="0" err="1">
                <a:latin typeface="Calibri (Основной текст)"/>
              </a:rPr>
              <a:t>це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Європейського</a:t>
            </a:r>
            <a:r>
              <a:rPr lang="ru-RU" dirty="0">
                <a:latin typeface="Calibri (Основной текст)"/>
              </a:rPr>
              <a:t> Союзу,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підтримує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проекти</a:t>
            </a:r>
            <a:r>
              <a:rPr lang="ru-RU" dirty="0">
                <a:latin typeface="Calibri (Основной текст)"/>
              </a:rPr>
              <a:t>, партнерства, заходи і </a:t>
            </a:r>
            <a:r>
              <a:rPr lang="ru-RU" dirty="0" err="1">
                <a:latin typeface="Calibri (Основной текст)"/>
              </a:rPr>
              <a:t>мобільність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, науки,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 і спорту.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Erasmus+ Youth </a:t>
            </a:r>
            <a:r>
              <a:rPr lang="ru-RU" dirty="0" err="1">
                <a:latin typeface="Calibri (Основной текст)"/>
              </a:rPr>
              <a:t>працюють</a:t>
            </a:r>
            <a:r>
              <a:rPr lang="ru-RU" dirty="0">
                <a:latin typeface="Calibri (Основной текст)"/>
              </a:rPr>
              <a:t> за </a:t>
            </a:r>
            <a:r>
              <a:rPr lang="ru-RU" dirty="0" err="1">
                <a:latin typeface="Calibri (Основной текст)"/>
              </a:rPr>
              <a:t>трьома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напрямами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latin typeface="Calibri (Основной текст)"/>
              </a:rPr>
              <a:t>КА1: </a:t>
            </a:r>
            <a:r>
              <a:rPr lang="ru-RU" b="1" dirty="0" err="1">
                <a:latin typeface="Calibri (Основной текст)"/>
              </a:rPr>
              <a:t>Мобільність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молоді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має</a:t>
            </a:r>
            <a:r>
              <a:rPr lang="ru-RU" dirty="0">
                <a:latin typeface="Calibri (Основной текст)"/>
              </a:rPr>
              <a:t> ДВА ТИПИ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50327"/>
              </p:ext>
            </p:extLst>
          </p:nvPr>
        </p:nvGraphicFramePr>
        <p:xfrm>
          <a:off x="734096" y="3175933"/>
          <a:ext cx="10612191" cy="33911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0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190"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 (Основной текст)"/>
                        </a:rPr>
                        <a:t>1. МОЛОДІЖНІ ОБМІНИ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зустрічі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двох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або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більше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молодих</a:t>
                      </a:r>
                      <a:r>
                        <a:rPr lang="ru-RU" b="0" dirty="0">
                          <a:latin typeface="Calibri (Основной текст)"/>
                        </a:rPr>
                        <a:t> людей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різних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країн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тривалість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обміну</a:t>
                      </a:r>
                      <a:r>
                        <a:rPr lang="ru-RU" b="0" dirty="0">
                          <a:latin typeface="Calibri (Основной текст)"/>
                        </a:rPr>
                        <a:t>: 5–21 день;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вік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13-30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років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кількість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16-60,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мінімум</a:t>
                      </a:r>
                      <a:r>
                        <a:rPr lang="ru-RU" b="0" dirty="0">
                          <a:latin typeface="Calibri (Основной текст)"/>
                        </a:rPr>
                        <a:t> 4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учасники</a:t>
                      </a:r>
                      <a:r>
                        <a:rPr lang="ru-RU" b="0" dirty="0">
                          <a:latin typeface="Calibri (Основной текст)"/>
                        </a:rPr>
                        <a:t>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кожної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групи</a:t>
                      </a:r>
                      <a:r>
                        <a:rPr lang="ru-RU" b="0" dirty="0">
                          <a:latin typeface="Calibri (Основной текст)"/>
                        </a:rPr>
                        <a:t> + 1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лідер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групи</a:t>
                      </a:r>
                      <a:r>
                        <a:rPr lang="ru-RU" b="0" dirty="0">
                          <a:latin typeface="Calibri (Основной текст)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 (Основной текст)"/>
                        </a:rPr>
                        <a:t>2. МОБІЛЬНІСТЬ МОЛОДІЖНИХ ПРАЦІВНИКІВ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заходи,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що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підтримують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професійний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розвиток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працівників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молодіжних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організацій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основні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типи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заходів</a:t>
                      </a:r>
                      <a:r>
                        <a:rPr lang="ru-RU" b="0" dirty="0">
                          <a:latin typeface="Calibri (Основной текст)"/>
                        </a:rPr>
                        <a:t>: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     </a:t>
                      </a:r>
                      <a:r>
                        <a:rPr lang="en-US" b="0" dirty="0">
                          <a:latin typeface="Calibri (Основной текст)"/>
                        </a:rPr>
                        <a:t>o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семінари</a:t>
                      </a:r>
                      <a:r>
                        <a:rPr lang="ru-RU" b="0" dirty="0">
                          <a:latin typeface="Calibri (Основной текст)"/>
                        </a:rPr>
                        <a:t>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тренінгові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курси</a:t>
                      </a:r>
                      <a:r>
                        <a:rPr lang="ru-RU" b="0" dirty="0">
                          <a:latin typeface="Calibri (Основной текст)"/>
                        </a:rPr>
                        <a:t>, заходи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налагодження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співпраці</a:t>
                      </a:r>
                      <a:r>
                        <a:rPr lang="ru-RU" b="0" dirty="0">
                          <a:latin typeface="Calibri (Основной текст)"/>
                        </a:rPr>
                        <a:t>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навчальні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візити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     </a:t>
                      </a:r>
                      <a:r>
                        <a:rPr lang="en-US" b="0" dirty="0">
                          <a:latin typeface="Calibri (Основной текст)"/>
                        </a:rPr>
                        <a:t>o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стажування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або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спостереження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у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молодіжній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організації</a:t>
                      </a:r>
                      <a:r>
                        <a:rPr lang="ru-RU" b="0" dirty="0">
                          <a:latin typeface="Calibri (Основной текст)"/>
                        </a:rPr>
                        <a:t> за кордоном;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тривалість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заходу: 2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дні</a:t>
                      </a:r>
                      <a:r>
                        <a:rPr lang="ru-RU" b="0" dirty="0">
                          <a:latin typeface="Calibri (Основной текст)"/>
                        </a:rPr>
                        <a:t> – 2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місяці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без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вікових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обмежень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кількість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до 50 (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включно</a:t>
                      </a:r>
                      <a:r>
                        <a:rPr lang="ru-RU" b="0" dirty="0">
                          <a:latin typeface="Calibri (Основной текст)"/>
                        </a:rPr>
                        <a:t> з тренерами та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фасилітаторами</a:t>
                      </a:r>
                      <a:r>
                        <a:rPr lang="ru-RU" b="0" dirty="0">
                          <a:latin typeface="Calibri (Основной текст)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7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94" y="1502229"/>
            <a:ext cx="10532772" cy="510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Напрям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має</a:t>
            </a:r>
            <a:r>
              <a:rPr lang="ru-RU" dirty="0">
                <a:latin typeface="Calibri (Основной текст)"/>
              </a:rPr>
              <a:t> ДВА ТИПИ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en-US" dirty="0">
                <a:latin typeface="Calibri (Основной текст)"/>
                <a:hlinkClick r:id="rId2"/>
              </a:rPr>
              <a:t>https://erasmusplus.org.ua/erasmus/molod/ka2-proekty-spivpratsi.html</a:t>
            </a:r>
            <a:r>
              <a:rPr lang="uk-UA" dirty="0">
                <a:latin typeface="Calibri (Основной текст)"/>
              </a:rPr>
              <a:t>)</a:t>
            </a:r>
            <a:endParaRPr lang="en-US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en-US" b="1" dirty="0">
                <a:latin typeface="Calibri (Основной текст)"/>
              </a:rPr>
              <a:t>1. </a:t>
            </a:r>
            <a:r>
              <a:rPr lang="ru-RU" b="1" dirty="0">
                <a:latin typeface="Calibri (Основной текст)"/>
              </a:rPr>
              <a:t>СТРАТЕГІЧНІ ПАРТНЕРСТВА У СФЕРІ МОЛОДІ - як партнер</a:t>
            </a:r>
          </a:p>
          <a:p>
            <a:pPr marL="0" indent="0">
              <a:buNone/>
            </a:pPr>
            <a:r>
              <a:rPr lang="ru-RU" dirty="0">
                <a:latin typeface="Calibri (Основной текст)"/>
              </a:rPr>
              <a:t>• </a:t>
            </a:r>
            <a:r>
              <a:rPr lang="ru-RU" dirty="0" err="1">
                <a:latin typeface="Calibri (Основной текст)"/>
              </a:rPr>
              <a:t>впровадження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інноваційних</a:t>
            </a:r>
            <a:r>
              <a:rPr lang="ru-RU" dirty="0">
                <a:latin typeface="Calibri (Основной текст)"/>
              </a:rPr>
              <a:t> практик та </a:t>
            </a:r>
            <a:r>
              <a:rPr lang="ru-RU" dirty="0" err="1">
                <a:latin typeface="Calibri (Основной текст)"/>
              </a:rPr>
              <a:t>реалізація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спільних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ініціатив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розвитку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співробітництва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обміну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досвідом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європейському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рівні</a:t>
            </a:r>
            <a:endParaRPr lang="ru-RU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</a:rPr>
              <a:t>База </a:t>
            </a:r>
            <a:r>
              <a:rPr lang="ru-RU" b="1" dirty="0" err="1">
                <a:latin typeface="Calibri (Основной текст)"/>
              </a:rPr>
              <a:t>проектів</a:t>
            </a:r>
            <a:r>
              <a:rPr lang="ru-RU" b="1" dirty="0">
                <a:latin typeface="Calibri (Основной текст)"/>
              </a:rPr>
              <a:t>: </a:t>
            </a:r>
            <a:r>
              <a:rPr lang="en-US" b="1" dirty="0">
                <a:latin typeface="Calibri (Основной текст)"/>
                <a:hlinkClick r:id="rId3"/>
              </a:rPr>
              <a:t>http://ec.europa.eu/programmes/erasmus-plus/projects/</a:t>
            </a:r>
            <a:endParaRPr lang="uk-UA" b="1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</a:rPr>
              <a:t>2. РОЗВИТОК ПОТЕНЦІАЛУ У СФЕРІ МОЛОДІ (</a:t>
            </a:r>
            <a:r>
              <a:rPr lang="ru-RU" b="1" dirty="0" err="1">
                <a:latin typeface="Calibri (Основной текст)"/>
              </a:rPr>
              <a:t>Молодіжне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вікно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Східного</a:t>
            </a:r>
            <a:r>
              <a:rPr lang="ru-RU" b="1" dirty="0">
                <a:latin typeface="Calibri (Основной текст)"/>
              </a:rPr>
              <a:t> партнерства) - як </a:t>
            </a:r>
            <a:r>
              <a:rPr lang="ru-RU" b="1" dirty="0" err="1">
                <a:latin typeface="Calibri (Основной текст)"/>
              </a:rPr>
              <a:t>аплікант</a:t>
            </a:r>
            <a:r>
              <a:rPr lang="ru-RU" b="1" dirty="0">
                <a:latin typeface="Calibri (Основной текст)"/>
              </a:rPr>
              <a:t>/ партнер:</a:t>
            </a:r>
          </a:p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типи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проектів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стажування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громадянського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суспільства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;</a:t>
            </a:r>
          </a:p>
          <a:p>
            <a:r>
              <a:rPr lang="ru-RU" dirty="0">
                <a:latin typeface="Calibri (Основной текст)"/>
              </a:rPr>
              <a:t>- партнерство для </a:t>
            </a:r>
            <a:r>
              <a:rPr lang="ru-RU" dirty="0" err="1">
                <a:latin typeface="Calibri (Основной текст)"/>
              </a:rPr>
              <a:t>підприємництва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pPr marL="0" indent="0">
              <a:buNone/>
            </a:pPr>
            <a:endParaRPr lang="ru-RU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6651" y="947058"/>
            <a:ext cx="1027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 (Заголовки)"/>
              </a:rPr>
              <a:t>КА2: ПРОЕКТИ СПІВПРАЦІ</a:t>
            </a:r>
          </a:p>
        </p:txBody>
      </p:sp>
    </p:spTree>
    <p:extLst>
      <p:ext uri="{BB962C8B-B14F-4D97-AF65-F5344CB8AC3E}">
        <p14:creationId xmlns:p14="http://schemas.microsoft.com/office/powerpoint/2010/main" val="42520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11" y="2119678"/>
            <a:ext cx="10869768" cy="377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Calibri (Основной текст)"/>
              </a:rPr>
              <a:t>Проекти</a:t>
            </a:r>
            <a:r>
              <a:rPr lang="ru-RU" b="1" dirty="0">
                <a:latin typeface="Calibri (Основной текст)"/>
              </a:rPr>
              <a:t> МОЛОДІЖНИХ ДІАЛОГІВ:</a:t>
            </a:r>
          </a:p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Зустрічі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молодими</a:t>
            </a:r>
            <a:r>
              <a:rPr lang="ru-RU" dirty="0">
                <a:latin typeface="Calibri (Основной текст)"/>
              </a:rPr>
              <a:t> людьми та </a:t>
            </a:r>
            <a:r>
              <a:rPr lang="ru-RU" dirty="0" err="1">
                <a:latin typeface="Calibri (Основной текст)"/>
              </a:rPr>
              <a:t>тими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хто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приймають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рішення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молодіжній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представниками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влади</a:t>
            </a:r>
            <a:r>
              <a:rPr lang="ru-RU" dirty="0">
                <a:latin typeface="Calibri (Основной текст)"/>
              </a:rPr>
              <a:t>);</a:t>
            </a:r>
          </a:p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Масовий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відкритий</a:t>
            </a:r>
            <a:r>
              <a:rPr lang="ru-RU" dirty="0">
                <a:latin typeface="Calibri (Основной текст)"/>
              </a:rPr>
              <a:t> онлайн курс про </a:t>
            </a:r>
            <a:r>
              <a:rPr lang="ru-RU" dirty="0" err="1">
                <a:latin typeface="Calibri (Основной текст)"/>
              </a:rPr>
              <a:t>можливості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 та як </a:t>
            </a:r>
            <a:r>
              <a:rPr lang="ru-RU" dirty="0" err="1">
                <a:latin typeface="Calibri (Основной текст)"/>
              </a:rPr>
              <a:t>подавати</a:t>
            </a:r>
            <a:r>
              <a:rPr lang="ru-RU" dirty="0">
                <a:latin typeface="Calibri (Основной текст)"/>
              </a:rPr>
              <a:t> заявку на </a:t>
            </a:r>
            <a:r>
              <a:rPr lang="ru-RU" dirty="0" err="1">
                <a:latin typeface="Calibri (Основной текст)"/>
              </a:rPr>
              <a:t>конкурси</a:t>
            </a:r>
            <a:r>
              <a:rPr lang="ru-RU" dirty="0">
                <a:latin typeface="Calibri (Основной текст)"/>
              </a:rPr>
              <a:t>, база </a:t>
            </a:r>
            <a:r>
              <a:rPr lang="ru-RU" dirty="0" err="1">
                <a:latin typeface="Calibri (Основной текст)"/>
              </a:rPr>
              <a:t>проектів</a:t>
            </a:r>
            <a:r>
              <a:rPr lang="ru-RU" dirty="0">
                <a:latin typeface="Calibri (Основной текст)"/>
              </a:rPr>
              <a:t> за </a:t>
            </a:r>
            <a:r>
              <a:rPr lang="ru-RU" dirty="0" err="1">
                <a:latin typeface="Calibri (Основной текст)"/>
              </a:rPr>
              <a:t>посиланням</a:t>
            </a:r>
            <a:r>
              <a:rPr lang="ru-RU" dirty="0">
                <a:latin typeface="Calibri (Основной текст)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  <a:hlinkClick r:id="rId2"/>
              </a:rPr>
              <a:t>http://ec.europa.eu/programmes/erasmus-plus/projects/</a:t>
            </a:r>
            <a:r>
              <a:rPr lang="ru-RU" b="1" dirty="0">
                <a:latin typeface="Calibri (Основной текст)"/>
              </a:rPr>
              <a:t> </a:t>
            </a:r>
          </a:p>
          <a:p>
            <a:pPr marL="0" indent="0">
              <a:buNone/>
            </a:pPr>
            <a:r>
              <a:rPr lang="uk-UA" b="1" dirty="0">
                <a:latin typeface="Calibri (Основной текст)"/>
              </a:rPr>
              <a:t>Детальна інформація за посиланням:</a:t>
            </a:r>
            <a:endParaRPr lang="ru-RU" b="1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  <a:hlinkClick r:id="rId3"/>
              </a:rPr>
              <a:t>https://erasmusplus.org.ua/erasmus/molod/ka3-pidtrymka-reform.html</a:t>
            </a:r>
            <a:r>
              <a:rPr lang="ru-RU" b="1" dirty="0">
                <a:latin typeface="Calibri (Основной текст)"/>
              </a:rPr>
              <a:t> </a:t>
            </a:r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181" y="1029210"/>
            <a:ext cx="10323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 (Заголовки)"/>
              </a:rPr>
              <a:t>КА3: ПІДТРИМКА РЕФОРМ</a:t>
            </a:r>
          </a:p>
        </p:txBody>
      </p:sp>
    </p:spTree>
    <p:extLst>
      <p:ext uri="{BB962C8B-B14F-4D97-AF65-F5344CB8AC3E}">
        <p14:creationId xmlns:p14="http://schemas.microsoft.com/office/powerpoint/2010/main" val="32417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Calibri (Заголовки)"/>
              </a:rPr>
              <a:t>Міжнародна проєктна діяльність</a:t>
            </a:r>
            <a:endParaRPr lang="ru-RU" sz="32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Додаткове фінансування для університету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Підвищення рейтингу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Розвиток освітньої, наукової та дослідницької діяльності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Розвиток інтернаціоналізації ЗВО</a:t>
            </a:r>
          </a:p>
          <a:p>
            <a:pPr>
              <a:buFontTx/>
              <a:buChar char="-"/>
            </a:pP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28269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378823"/>
            <a:ext cx="9720073" cy="5930537"/>
          </a:xfrm>
        </p:spPr>
        <p:txBody>
          <a:bodyPr/>
          <a:lstStyle/>
          <a:p>
            <a:endParaRPr lang="ru-RU" dirty="0"/>
          </a:p>
          <a:p>
            <a:r>
              <a:rPr lang="ru-RU" b="1" dirty="0" err="1"/>
              <a:t>Інформаційний</a:t>
            </a:r>
            <a:r>
              <a:rPr lang="ru-RU" b="1" dirty="0"/>
              <a:t> центр </a:t>
            </a:r>
            <a:r>
              <a:rPr lang="en-US" b="1" dirty="0"/>
              <a:t>Erasmus+ </a:t>
            </a:r>
            <a:r>
              <a:rPr lang="ru-RU" b="1" dirty="0"/>
              <a:t>Молодь та </a:t>
            </a:r>
            <a:r>
              <a:rPr lang="ru-RU" b="1" dirty="0" err="1"/>
              <a:t>Європейський</a:t>
            </a:r>
            <a:r>
              <a:rPr lang="ru-RU" b="1" dirty="0"/>
              <a:t> Корпус </a:t>
            </a:r>
            <a:r>
              <a:rPr lang="ru-RU" b="1" dirty="0" err="1"/>
              <a:t>Солідарності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надає</a:t>
            </a:r>
            <a:r>
              <a:rPr lang="ru-RU" b="1" dirty="0"/>
              <a:t> </a:t>
            </a:r>
            <a:r>
              <a:rPr lang="ru-RU" b="1" dirty="0" err="1"/>
              <a:t>консультації</a:t>
            </a:r>
            <a:r>
              <a:rPr lang="ru-RU" b="1" dirty="0"/>
              <a:t> та </a:t>
            </a:r>
            <a:r>
              <a:rPr lang="ru-RU" b="1" dirty="0" err="1"/>
              <a:t>підтримку</a:t>
            </a:r>
            <a:r>
              <a:rPr lang="ru-RU" b="1" dirty="0"/>
              <a:t> </a:t>
            </a:r>
            <a:r>
              <a:rPr lang="ru-RU" b="1" dirty="0" err="1"/>
              <a:t>організаціям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,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поширенню</a:t>
            </a:r>
            <a:r>
              <a:rPr lang="ru-RU" b="1" dirty="0"/>
              <a:t> </a:t>
            </a:r>
            <a:r>
              <a:rPr lang="ru-RU" b="1" dirty="0" err="1"/>
              <a:t>кращих</a:t>
            </a:r>
            <a:r>
              <a:rPr lang="ru-RU" b="1" dirty="0"/>
              <a:t> практик та </a:t>
            </a:r>
            <a:r>
              <a:rPr lang="ru-RU" b="1" dirty="0" err="1"/>
              <a:t>налагодженню</a:t>
            </a:r>
            <a:r>
              <a:rPr lang="ru-RU" b="1" dirty="0"/>
              <a:t> </a:t>
            </a:r>
            <a:r>
              <a:rPr lang="ru-RU" b="1" dirty="0" err="1"/>
              <a:t>співпраці</a:t>
            </a:r>
            <a:r>
              <a:rPr lang="ru-RU" b="1" dirty="0"/>
              <a:t> у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молодіжних</a:t>
            </a:r>
            <a:r>
              <a:rPr lang="ru-RU" b="1" dirty="0"/>
              <a:t> </a:t>
            </a:r>
            <a:r>
              <a:rPr lang="ru-RU" b="1" dirty="0" err="1"/>
              <a:t>проектів</a:t>
            </a:r>
            <a:r>
              <a:rPr lang="ru-RU" b="1" dirty="0"/>
              <a:t> в рамках </a:t>
            </a:r>
            <a:r>
              <a:rPr lang="ru-RU" b="1" dirty="0" err="1"/>
              <a:t>програми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dirty="0"/>
              <a:t>КОНТАКТНА ІНФОРМАЦІЯ</a:t>
            </a:r>
          </a:p>
          <a:p>
            <a:r>
              <a:rPr lang="ru-RU" dirty="0"/>
              <a:t>Тел. 050 081 7244</a:t>
            </a:r>
          </a:p>
          <a:p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EPlus.Ukraine</a:t>
            </a:r>
            <a:endParaRPr lang="en-US" dirty="0"/>
          </a:p>
          <a:p>
            <a:r>
              <a:rPr lang="ru-RU" dirty="0" err="1"/>
              <a:t>інфо</a:t>
            </a:r>
            <a:r>
              <a:rPr lang="ru-RU" dirty="0"/>
              <a:t>.</a:t>
            </a:r>
            <a:r>
              <a:rPr lang="en-US" dirty="0"/>
              <a:t>ukraine@salto-youth.net</a:t>
            </a:r>
          </a:p>
          <a:p>
            <a:r>
              <a:rPr lang="en-US" dirty="0">
                <a:hlinkClick r:id="rId2"/>
              </a:rPr>
              <a:t>https://www.facebook.com/pg/EPlus.Ukraine/about/?ref=page_internal</a:t>
            </a:r>
            <a:endParaRPr lang="uk-UA" dirty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365760"/>
            <a:ext cx="10458123" cy="5943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громадські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співпрацюють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en-US" b="1" dirty="0"/>
              <a:t>Erasmus+ Youth:</a:t>
            </a:r>
          </a:p>
          <a:p>
            <a:pPr marL="0" indent="0">
              <a:buNone/>
            </a:pPr>
            <a:r>
              <a:rPr lang="ru-RU" b="1" dirty="0"/>
              <a:t>НГО «</a:t>
            </a:r>
            <a:r>
              <a:rPr lang="ru-RU" b="1" dirty="0" err="1"/>
              <a:t>Юніт</a:t>
            </a:r>
            <a:r>
              <a:rPr lang="ru-RU" b="1" dirty="0"/>
              <a:t>» – </a:t>
            </a:r>
            <a:r>
              <a:rPr lang="ru-RU" b="1" dirty="0" err="1"/>
              <a:t>громадська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діє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метою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ініціатив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 та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інноваційних</a:t>
            </a:r>
            <a:r>
              <a:rPr lang="ru-RU" b="1" dirty="0"/>
              <a:t> </a:t>
            </a:r>
            <a:r>
              <a:rPr lang="ru-RU" b="1" dirty="0" err="1"/>
              <a:t>проектів</a:t>
            </a:r>
            <a:r>
              <a:rPr lang="ru-RU" b="1" dirty="0"/>
              <a:t> як на локальному, так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міжнародному</a:t>
            </a:r>
            <a:r>
              <a:rPr lang="ru-RU" b="1" dirty="0"/>
              <a:t> </a:t>
            </a:r>
            <a:r>
              <a:rPr lang="ru-RU" b="1" dirty="0" err="1"/>
              <a:t>рівнях</a:t>
            </a:r>
            <a:r>
              <a:rPr lang="ru-RU" b="1" dirty="0"/>
              <a:t>. Нашим </a:t>
            </a:r>
            <a:r>
              <a:rPr lang="ru-RU" b="1" dirty="0" err="1"/>
              <a:t>прагненням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об'єднання</a:t>
            </a:r>
            <a:r>
              <a:rPr lang="ru-RU" b="1" dirty="0"/>
              <a:t> </a:t>
            </a:r>
            <a:r>
              <a:rPr lang="ru-RU" b="1" dirty="0" err="1"/>
              <a:t>суспільно-активної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куточків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особистісних</a:t>
            </a:r>
            <a:r>
              <a:rPr lang="ru-RU" b="1" dirty="0"/>
              <a:t> та </a:t>
            </a:r>
            <a:r>
              <a:rPr lang="ru-RU" b="1" dirty="0" err="1"/>
              <a:t>професійних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КОНТАКТНА ІНФОРМАЦІЯ</a:t>
            </a:r>
          </a:p>
          <a:p>
            <a:pPr marL="0" indent="0">
              <a:buNone/>
            </a:pPr>
            <a:r>
              <a:rPr lang="ru-RU" dirty="0"/>
              <a:t>Тел. 063 400 6638</a:t>
            </a:r>
          </a:p>
          <a:p>
            <a:pPr marL="0" indent="0">
              <a:buNone/>
            </a:pPr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ngo.unit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інфо@</a:t>
            </a: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https://www.facebook.com/pg/ngo.unit/about/?ref=page_internal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444137"/>
            <a:ext cx="10249118" cy="58652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uk-UA" b="1" dirty="0" err="1">
                <a:ea typeface="Calibri"/>
                <a:cs typeface="Times New Roman"/>
              </a:rPr>
              <a:t>Evs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Esc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Erasmus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Plus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Projects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Grants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Internship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Opportunities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https://www.facebook.com/opportunutiesforeveryone/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b="1" dirty="0" err="1">
                <a:ea typeface="Calibri"/>
                <a:cs typeface="Times New Roman"/>
              </a:rPr>
              <a:t>Development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and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Initiative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 err="1">
                <a:ea typeface="Calibri"/>
                <a:cs typeface="Times New Roman"/>
              </a:rPr>
              <a:t>m.me</a:t>
            </a:r>
            <a:r>
              <a:rPr lang="uk-UA" dirty="0">
                <a:ea typeface="Calibri"/>
                <a:cs typeface="Times New Roman"/>
              </a:rPr>
              <a:t>/</a:t>
            </a:r>
            <a:r>
              <a:rPr lang="uk-UA" dirty="0" err="1">
                <a:ea typeface="Calibri"/>
                <a:cs typeface="Times New Roman"/>
              </a:rPr>
              <a:t>developmentngo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office.development.initiative@gmail.com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https://www.facebook.com/pg/developmentngo/about/?ref=page_internal</a:t>
            </a:r>
            <a:r>
              <a:rPr lang="uk-UA" dirty="0"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err="1">
                <a:ea typeface="Calibri"/>
                <a:cs typeface="Times New Roman"/>
              </a:rPr>
              <a:t>Українська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організація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спрямована</a:t>
            </a:r>
            <a:r>
              <a:rPr lang="ru-RU" dirty="0">
                <a:ea typeface="Calibri"/>
                <a:cs typeface="Times New Roman"/>
              </a:rPr>
              <a:t> на </a:t>
            </a:r>
            <a:r>
              <a:rPr lang="ru-RU" dirty="0" err="1">
                <a:ea typeface="Calibri"/>
                <a:cs typeface="Times New Roman"/>
              </a:rPr>
              <a:t>сприяння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 активного </a:t>
            </a:r>
            <a:r>
              <a:rPr lang="ru-RU" dirty="0" err="1">
                <a:ea typeface="Calibri"/>
                <a:cs typeface="Times New Roman"/>
              </a:rPr>
              <a:t>громадянства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сталого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мобільності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молоді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працевлаштування</a:t>
            </a:r>
            <a:r>
              <a:rPr lang="ru-RU" dirty="0">
                <a:ea typeface="Calibri"/>
                <a:cs typeface="Times New Roman"/>
              </a:rPr>
              <a:t> та </a:t>
            </a:r>
            <a:r>
              <a:rPr lang="ru-RU" dirty="0" err="1">
                <a:ea typeface="Calibri"/>
                <a:cs typeface="Times New Roman"/>
              </a:rPr>
              <a:t>підприємництва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ea typeface="Calibri"/>
                <a:cs typeface="Times New Roman"/>
              </a:rPr>
              <a:t>Youth in Action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https://www.facebook.com/groups/erasmusyouth/about/</a:t>
            </a:r>
            <a:r>
              <a:rPr lang="en-US" b="1" dirty="0"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Група для колишніх та майбутніх учасників програми ЄС «Молодь в дії» - тут ви можете дізнатися більше інформації щодо програми, знайти партнерів для проектів, а також поділитися власним досвідом.</a:t>
            </a: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 У 2014 році даний напрям став частиною програми </a:t>
            </a:r>
            <a:r>
              <a:rPr lang="en-US" dirty="0">
                <a:ea typeface="Calibri"/>
                <a:cs typeface="Times New Roman"/>
              </a:rPr>
              <a:t>Erasmus +</a:t>
            </a:r>
            <a:r>
              <a:rPr lang="uk-UA" dirty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2373D-8363-4559-AAC5-685F592D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806706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Calibri (Заголовки)"/>
              </a:rPr>
              <a:t>Офіційна сторінка Еразмус+</a:t>
            </a:r>
            <a:r>
              <a:rPr lang="en-US" sz="3600" dirty="0">
                <a:latin typeface="Calibri (Заголовки)"/>
              </a:rPr>
              <a:t> </a:t>
            </a:r>
            <a:r>
              <a:rPr lang="en-US" sz="3600" dirty="0">
                <a:latin typeface="Calibri (Заголовки)"/>
                <a:hlinkClick r:id="rId2"/>
              </a:rPr>
              <a:t>https://erasmusplus.org.ua/</a:t>
            </a:r>
            <a:br>
              <a:rPr lang="uk-UA" sz="3600" dirty="0">
                <a:latin typeface="Calibri (Заголовки)"/>
              </a:rPr>
            </a:br>
            <a:br>
              <a:rPr lang="uk-UA" sz="3600" dirty="0">
                <a:latin typeface="Calibri (Заголовки)"/>
              </a:rPr>
            </a:br>
            <a:br>
              <a:rPr lang="en-US" sz="3600" dirty="0">
                <a:latin typeface="Calibri (Заголовки)"/>
              </a:rPr>
            </a:br>
            <a:r>
              <a:rPr lang="uk-UA" sz="3600" dirty="0">
                <a:latin typeface="Calibri (Заголовки)"/>
              </a:rPr>
              <a:t>Офіційна </a:t>
            </a:r>
            <a:r>
              <a:rPr lang="en-US" sz="3600" dirty="0" err="1">
                <a:latin typeface="Calibri (Заголовки)"/>
              </a:rPr>
              <a:t>facebook</a:t>
            </a:r>
            <a:r>
              <a:rPr lang="en-US" sz="3600" dirty="0">
                <a:latin typeface="Calibri (Заголовки)"/>
              </a:rPr>
              <a:t> </a:t>
            </a:r>
            <a:r>
              <a:rPr lang="uk-UA" sz="3600" dirty="0">
                <a:latin typeface="Calibri (Заголовки)"/>
              </a:rPr>
              <a:t>сторінка Світлани </a:t>
            </a:r>
            <a:r>
              <a:rPr lang="uk-UA" sz="3600" dirty="0" err="1">
                <a:latin typeface="Calibri (Заголовки)"/>
              </a:rPr>
              <a:t>Шитікової</a:t>
            </a:r>
            <a:r>
              <a:rPr lang="uk-UA" sz="3600" dirty="0">
                <a:latin typeface="Calibri (Заголовки)"/>
              </a:rPr>
              <a:t> </a:t>
            </a:r>
            <a:r>
              <a:rPr lang="en-US" sz="3600" dirty="0">
                <a:latin typeface="Calibri (Заголовки)"/>
                <a:hlinkClick r:id="rId3"/>
              </a:rPr>
              <a:t>https://www.facebook.com/svitlana.shytikova?hc_ref=ARR5DeeSQyB-dC6U8N-rIdvIj2UVhwAoqu_-oYC0EyA9w_QGLbCnEQljyONLUWc55_M&amp;fref=nf&amp;__tn__=C-R</a:t>
            </a:r>
            <a:endParaRPr lang="uk-UA" sz="3600" dirty="0"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958229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98279"/>
            <a:ext cx="7524206" cy="2523744"/>
          </a:xfrm>
        </p:spPr>
        <p:txBody>
          <a:bodyPr>
            <a:normAutofit/>
          </a:bodyPr>
          <a:lstStyle/>
          <a:p>
            <a:r>
              <a:rPr lang="uk-UA" sz="2800" b="1" dirty="0"/>
              <a:t>	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800" b="1" dirty="0"/>
              <a:t>Посилання на сторінку відділу:  </a:t>
            </a: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 </a:t>
            </a:r>
            <a:br>
              <a:rPr lang="ru-RU" sz="2800" b="1" dirty="0"/>
            </a:br>
            <a:r>
              <a:rPr lang="en-US" sz="2800" dirty="0">
                <a:hlinkClick r:id="rId2"/>
              </a:rPr>
              <a:t>https://doir.phdpu.edu.ua/</a:t>
            </a:r>
            <a:endParaRPr lang="ru-RU" sz="2800" b="1" dirty="0"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426956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0241924" y="1219077"/>
            <a:ext cx="1305642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80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334798" y="4782661"/>
            <a:ext cx="3000777" cy="10689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41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280337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666515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26323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11" y="585216"/>
            <a:ext cx="11103429" cy="1499616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програми</a:t>
            </a:r>
            <a:r>
              <a:rPr lang="ru-RU" sz="2800" b="1" dirty="0">
                <a:latin typeface="Calibri (Заголовки)"/>
              </a:rPr>
              <a:t> ЄС </a:t>
            </a:r>
            <a:r>
              <a:rPr lang="en-US" sz="2800" b="1" dirty="0">
                <a:latin typeface="Calibri (Заголовки)"/>
              </a:rPr>
              <a:t>Erasmus + KA2 «</a:t>
            </a:r>
            <a:r>
              <a:rPr lang="ru-RU" sz="2800" b="1" dirty="0" err="1">
                <a:latin typeface="Calibri (Заголовки)"/>
              </a:rPr>
              <a:t>Модернізація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педагогічної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вищої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освіти</a:t>
            </a:r>
            <a:r>
              <a:rPr lang="ru-RU" sz="2800" b="1" dirty="0">
                <a:latin typeface="Calibri (Заголовки)"/>
              </a:rPr>
              <a:t> з </a:t>
            </a:r>
            <a:r>
              <a:rPr lang="ru-RU" sz="2800" b="1" dirty="0" err="1">
                <a:latin typeface="Calibri (Заголовки)"/>
              </a:rPr>
              <a:t>використанням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інноваційних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інструментів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викладання</a:t>
            </a:r>
            <a:r>
              <a:rPr lang="ru-RU" sz="2800" b="1" dirty="0">
                <a:latin typeface="Calibri (Заголовки)"/>
              </a:rPr>
              <a:t> – </a:t>
            </a:r>
            <a:r>
              <a:rPr lang="en-US" sz="2800" b="1" dirty="0" err="1">
                <a:latin typeface="Calibri (Заголовки)"/>
              </a:rPr>
              <a:t>MoPED</a:t>
            </a:r>
            <a:r>
              <a:rPr lang="en-US" sz="2800" b="1" dirty="0">
                <a:latin typeface="Calibri (Заголовки)"/>
              </a:rPr>
              <a:t>»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002" y="2084832"/>
            <a:ext cx="10040112" cy="4023360"/>
          </a:xfrm>
        </p:spPr>
        <p:txBody>
          <a:bodyPr>
            <a:normAutofit fontScale="92500"/>
          </a:bodyPr>
          <a:lstStyle/>
          <a:p>
            <a:r>
              <a:rPr lang="uk-UA" b="1" dirty="0">
                <a:latin typeface="Calibri (Основной текст)"/>
              </a:rPr>
              <a:t>Загальне фінансування для нашого ЗВО – 101 250 євро.</a:t>
            </a:r>
          </a:p>
          <a:p>
            <a:r>
              <a:rPr lang="uk-UA" dirty="0">
                <a:latin typeface="Calibri (Основной текст)"/>
              </a:rPr>
              <a:t>Метою </a:t>
            </a:r>
            <a:r>
              <a:rPr lang="uk-UA" dirty="0" err="1">
                <a:latin typeface="Calibri (Основной текст)"/>
              </a:rPr>
              <a:t>проєкту</a:t>
            </a:r>
            <a:r>
              <a:rPr lang="uk-UA" dirty="0">
                <a:latin typeface="Calibri (Основной текст)"/>
              </a:rPr>
              <a:t> є модернізація навчальних програм для педагогічних ЗВО України шляхом включення до навчальних курсів сучасних навчальних ІКТ </a:t>
            </a:r>
            <a:r>
              <a:rPr lang="uk-UA" dirty="0" err="1">
                <a:latin typeface="Calibri (Основной текст)"/>
              </a:rPr>
              <a:t>методик</a:t>
            </a:r>
            <a:r>
              <a:rPr lang="uk-UA" dirty="0">
                <a:latin typeface="Calibri (Основной текст)"/>
              </a:rPr>
              <a:t> викладання. Відповідаючи на сучасні виклики та вимоги часу, а також підтримуючи амбітні широкомасштабні освітні реформи в Україні,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вплине на якість педагогічної вищої освіти та посилить цифрові та дидактичні компетенції майбутніх вчителів.</a:t>
            </a:r>
          </a:p>
          <a:p>
            <a:r>
              <a:rPr lang="uk-UA" dirty="0">
                <a:latin typeface="Calibri (Основной текст)"/>
              </a:rPr>
              <a:t>- створено Інноваційний клас – </a:t>
            </a:r>
            <a:r>
              <a:rPr lang="en-US" dirty="0">
                <a:latin typeface="Calibri (Основной текст)"/>
              </a:rPr>
              <a:t>ICR</a:t>
            </a:r>
            <a:r>
              <a:rPr lang="uk-UA" dirty="0">
                <a:latin typeface="Calibri (Основной текст)"/>
              </a:rPr>
              <a:t>, на базі якого створено Центр неперервної освіти, </a:t>
            </a:r>
            <a:r>
              <a:rPr lang="ru-RU" dirty="0" err="1">
                <a:latin typeface="Calibri (Основной текст)"/>
              </a:rPr>
              <a:t>Ресурсний</a:t>
            </a:r>
            <a:r>
              <a:rPr lang="ru-RU" dirty="0">
                <a:latin typeface="Calibri (Основной текст)"/>
              </a:rPr>
              <a:t> центр </a:t>
            </a:r>
            <a:r>
              <a:rPr lang="ru-RU" dirty="0" err="1">
                <a:latin typeface="Calibri (Основной текст)"/>
              </a:rPr>
              <a:t>інклюзивної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та Ресурсний центр сталого розвитку</a:t>
            </a:r>
          </a:p>
          <a:p>
            <a:r>
              <a:rPr lang="uk-UA" dirty="0">
                <a:latin typeface="Calibri (Основной текст)"/>
              </a:rPr>
              <a:t>- створено НУШ із зоною </a:t>
            </a:r>
            <a:r>
              <a:rPr lang="en-US" dirty="0" err="1">
                <a:latin typeface="Calibri (Основной текст)"/>
              </a:rPr>
              <a:t>Fab</a:t>
            </a:r>
            <a:r>
              <a:rPr lang="en-US" dirty="0">
                <a:latin typeface="Calibri (Основной текст)"/>
              </a:rPr>
              <a:t>-lab</a:t>
            </a:r>
            <a:r>
              <a:rPr lang="uk-UA" dirty="0">
                <a:latin typeface="Calibri (Основной текст)"/>
              </a:rPr>
              <a:t> та </a:t>
            </a:r>
            <a:r>
              <a:rPr lang="en-US" dirty="0">
                <a:latin typeface="Calibri (Основной текст)"/>
              </a:rPr>
              <a:t>3D </a:t>
            </a:r>
            <a:r>
              <a:rPr lang="uk-UA" dirty="0" err="1">
                <a:latin typeface="Calibri (Основной текст)"/>
              </a:rPr>
              <a:t>прінтерами</a:t>
            </a:r>
            <a:endParaRPr lang="en-US" dirty="0">
              <a:latin typeface="Calibri (Основной текст)"/>
            </a:endParaRPr>
          </a:p>
          <a:p>
            <a:r>
              <a:rPr lang="uk-UA" dirty="0">
                <a:latin typeface="Calibri (Основной текст)"/>
              </a:rPr>
              <a:t>-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розроблено та впроваджено 4 інноваційних курси</a:t>
            </a:r>
          </a:p>
          <a:p>
            <a:r>
              <a:rPr lang="uk-UA" dirty="0">
                <a:latin typeface="Calibri (Основной текст)"/>
              </a:rPr>
              <a:t>- налагоджено зв’язки з університетами Іспанії, Кіпру та Польщі.</a:t>
            </a:r>
          </a:p>
        </p:txBody>
      </p:sp>
    </p:spTree>
    <p:extLst>
      <p:ext uri="{BB962C8B-B14F-4D97-AF65-F5344CB8AC3E}">
        <p14:creationId xmlns:p14="http://schemas.microsoft.com/office/powerpoint/2010/main" val="1567842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3689520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4207829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937913"/>
            <a:ext cx="9720072" cy="60350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Доступ до </a:t>
            </a:r>
            <a:r>
              <a:rPr lang="en-US" sz="2800" b="1" dirty="0">
                <a:latin typeface="Calibri (Заголовки)"/>
              </a:rPr>
              <a:t>Coursera </a:t>
            </a:r>
            <a:r>
              <a:rPr lang="uk-UA" sz="2800" b="1" dirty="0">
                <a:latin typeface="Calibri (Заголовки)"/>
              </a:rPr>
              <a:t>курсів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841863"/>
            <a:ext cx="9720073" cy="4467497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Calibri (Основной текст)"/>
              </a:rPr>
              <a:t>Віднині наш університет має безкоштовний доступ до курсів на платформі </a:t>
            </a:r>
            <a:r>
              <a:rPr lang="en-US" dirty="0">
                <a:latin typeface="Calibri (Основной текст)"/>
              </a:rPr>
              <a:t>Coursera</a:t>
            </a:r>
            <a:r>
              <a:rPr lang="uk-UA" dirty="0">
                <a:latin typeface="Calibri (Основной текст)"/>
              </a:rPr>
              <a:t> (</a:t>
            </a:r>
            <a:r>
              <a:rPr lang="en-US" dirty="0">
                <a:latin typeface="Calibri (Основной текст)"/>
                <a:hlinkClick r:id="rId2"/>
              </a:rPr>
              <a:t>https://www.coursera.org/</a:t>
            </a:r>
            <a:r>
              <a:rPr lang="en-US" dirty="0">
                <a:latin typeface="Calibri (Основной текст)"/>
              </a:rPr>
              <a:t>) </a:t>
            </a:r>
            <a:endParaRPr lang="uk-UA" dirty="0">
              <a:latin typeface="Calibri (Основной текст)"/>
            </a:endParaRPr>
          </a:p>
          <a:p>
            <a:r>
              <a:rPr lang="uk-UA" dirty="0" err="1">
                <a:latin typeface="Calibri (Основной текст)"/>
              </a:rPr>
              <a:t>Дедлайн</a:t>
            </a:r>
            <a:r>
              <a:rPr lang="uk-UA" dirty="0">
                <a:latin typeface="Calibri (Основной текст)"/>
              </a:rPr>
              <a:t> реєстрації на обрані для вивчення курси –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31.07.2020 року.</a:t>
            </a:r>
          </a:p>
          <a:p>
            <a:r>
              <a:rPr lang="uk-UA" dirty="0" err="1">
                <a:latin typeface="Calibri (Основной текст)"/>
              </a:rPr>
              <a:t>Дедлайн</a:t>
            </a:r>
            <a:r>
              <a:rPr lang="uk-UA" dirty="0">
                <a:latin typeface="Calibri (Основной текст)"/>
              </a:rPr>
              <a:t> проходження обраних курсів –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30.09.2020 року. </a:t>
            </a:r>
          </a:p>
          <a:p>
            <a:r>
              <a:rPr lang="uk-UA" dirty="0">
                <a:latin typeface="Calibri (Основной текст)"/>
              </a:rPr>
              <a:t>Для бажаючих зареєструватись на платформі, просимо надіслати на електронну пошту відділу </a:t>
            </a:r>
            <a:r>
              <a:rPr lang="en-US" dirty="0">
                <a:latin typeface="Calibri (Основной текст)"/>
                <a:hlinkClick r:id="rId3"/>
              </a:rPr>
              <a:t>internationalphdpu@gmail.com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лист з наступними даними якомога швидше: </a:t>
            </a:r>
          </a:p>
          <a:p>
            <a:r>
              <a:rPr lang="uk-UA" dirty="0">
                <a:latin typeface="Calibri (Основной текст)"/>
              </a:rPr>
              <a:t>- ПІП (повністю)</a:t>
            </a:r>
          </a:p>
          <a:p>
            <a:r>
              <a:rPr lang="uk-UA" dirty="0">
                <a:latin typeface="Calibri (Основной текст)"/>
              </a:rPr>
              <a:t>- адреса особистої електронної пошти</a:t>
            </a:r>
          </a:p>
          <a:p>
            <a:r>
              <a:rPr lang="uk-UA" dirty="0">
                <a:latin typeface="Calibri (Основной текст)"/>
              </a:rPr>
              <a:t>Для завершення процесу реєстрації Вам необхідно буде перейти на посиланням, що буде надіслано Вам на електронну пошту від платформи </a:t>
            </a:r>
            <a:r>
              <a:rPr lang="en-US" dirty="0">
                <a:latin typeface="Calibri (Основной текст)"/>
              </a:rPr>
              <a:t>Coursera. </a:t>
            </a: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195106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636" y="2557707"/>
            <a:ext cx="9720072" cy="1499616"/>
          </a:xfrm>
        </p:spPr>
        <p:txBody>
          <a:bodyPr/>
          <a:lstStyle/>
          <a:p>
            <a:pPr algn="ctr"/>
            <a:r>
              <a:rPr lang="uk-UA" dirty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0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431074"/>
            <a:ext cx="9870295" cy="1358537"/>
          </a:xfrm>
        </p:spPr>
        <p:txBody>
          <a:bodyPr>
            <a:noAutofit/>
          </a:bodyPr>
          <a:lstStyle/>
          <a:p>
            <a:r>
              <a:rPr lang="uk-UA" sz="2800" b="1" dirty="0" err="1"/>
              <a:t>Проєкт</a:t>
            </a:r>
            <a:r>
              <a:rPr lang="uk-UA" sz="2800" b="1" dirty="0"/>
              <a:t> програми</a:t>
            </a:r>
            <a:r>
              <a:rPr lang="ru-RU" sz="2800" b="1" dirty="0"/>
              <a:t> «</a:t>
            </a:r>
            <a:r>
              <a:rPr lang="ru-RU" sz="2800" b="1" dirty="0" err="1"/>
              <a:t>Студентської</a:t>
            </a:r>
            <a:r>
              <a:rPr lang="ru-RU" sz="2800" b="1" dirty="0"/>
              <a:t> </a:t>
            </a:r>
            <a:r>
              <a:rPr lang="ru-RU" sz="2800" b="1" dirty="0" err="1"/>
              <a:t>Академічної</a:t>
            </a:r>
            <a:r>
              <a:rPr lang="ru-RU" sz="2800" b="1" dirty="0"/>
              <a:t> </a:t>
            </a:r>
            <a:r>
              <a:rPr lang="ru-RU" sz="2800" b="1" dirty="0" err="1"/>
              <a:t>Мобільності</a:t>
            </a:r>
            <a:r>
              <a:rPr lang="ru-RU" sz="2800" b="1" dirty="0"/>
              <a:t> (САМ) </a:t>
            </a:r>
            <a:r>
              <a:rPr lang="ru-RU" sz="2800" b="1" dirty="0" err="1"/>
              <a:t>Україна</a:t>
            </a:r>
            <a:r>
              <a:rPr lang="ru-RU" sz="2800" b="1" dirty="0"/>
              <a:t>» </a:t>
            </a:r>
            <a:br>
              <a:rPr lang="ru-RU" sz="2800" b="1" dirty="0"/>
            </a:br>
            <a:r>
              <a:rPr lang="ru-RU" sz="2800" b="1" dirty="0" err="1"/>
              <a:t>реалізується</a:t>
            </a:r>
            <a:r>
              <a:rPr lang="ru-RU" sz="2800" b="1" dirty="0"/>
              <a:t> </a:t>
            </a:r>
            <a:r>
              <a:rPr lang="en-US" sz="2800" b="1" dirty="0">
                <a:hlinkClick r:id="rId2"/>
              </a:rPr>
              <a:t>British Council Ukraine</a:t>
            </a:r>
            <a:br>
              <a:rPr lang="uk-UA" sz="2800" b="1" dirty="0"/>
            </a:br>
            <a:r>
              <a:rPr lang="uk-UA" sz="2000" b="1" dirty="0"/>
              <a:t>бюджет програми 171360 гривень</a:t>
            </a:r>
            <a:endParaRPr lang="ru-RU" sz="2000" b="1" dirty="0">
              <a:solidFill>
                <a:schemeClr val="tx1"/>
              </a:solidFill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933303"/>
            <a:ext cx="10222992" cy="459812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Британською</a:t>
            </a:r>
            <a:r>
              <a:rPr lang="ru-RU" dirty="0">
                <a:latin typeface="Calibri (Основной текст)"/>
              </a:rPr>
              <a:t> Радою </a:t>
            </a:r>
            <a:r>
              <a:rPr lang="ru-RU" dirty="0" err="1">
                <a:latin typeface="Calibri (Основной текст)"/>
              </a:rPr>
              <a:t>спільно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Міністерством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</a:t>
            </a:r>
            <a:r>
              <a:rPr lang="ru-RU" dirty="0">
                <a:latin typeface="Calibri (Основной текст)"/>
              </a:rPr>
              <a:t> науки, </a:t>
            </a:r>
            <a:r>
              <a:rPr lang="ru-RU" dirty="0" err="1">
                <a:latin typeface="Calibri (Основной текст)"/>
              </a:rPr>
              <a:t>є</a:t>
            </a:r>
            <a:r>
              <a:rPr lang="ru-RU" dirty="0">
                <a:latin typeface="Calibri (Основной текст)"/>
              </a:rPr>
              <a:t> одним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компонентів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ЄС «</a:t>
            </a:r>
            <a:r>
              <a:rPr lang="ru-RU" dirty="0" err="1">
                <a:latin typeface="Calibri (Основной текст)"/>
              </a:rPr>
              <a:t>Дім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Європи</a:t>
            </a:r>
            <a:r>
              <a:rPr lang="ru-RU" dirty="0">
                <a:latin typeface="Calibri (Основной текст)"/>
              </a:rPr>
              <a:t>» та буде </a:t>
            </a:r>
            <a:r>
              <a:rPr lang="ru-RU" dirty="0" err="1">
                <a:latin typeface="Calibri (Основной текст)"/>
              </a:rPr>
              <a:t>реалізована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протягом</a:t>
            </a:r>
            <a:r>
              <a:rPr lang="ru-RU" dirty="0">
                <a:latin typeface="Calibri (Основной текст)"/>
              </a:rPr>
              <a:t> 2020-2022 </a:t>
            </a:r>
            <a:r>
              <a:rPr lang="ru-RU" dirty="0" err="1">
                <a:latin typeface="Calibri (Основной текст)"/>
              </a:rPr>
              <a:t>років</a:t>
            </a:r>
            <a:r>
              <a:rPr lang="ru-RU" dirty="0">
                <a:latin typeface="Calibri (Основной текст)"/>
              </a:rPr>
              <a:t>. </a:t>
            </a:r>
          </a:p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покликана </a:t>
            </a:r>
            <a:r>
              <a:rPr lang="ru-RU" dirty="0" err="1">
                <a:latin typeface="Calibri (Основной текст)"/>
              </a:rPr>
              <a:t>сприяти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міжрегіональній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закладами </a:t>
            </a:r>
            <a:r>
              <a:rPr lang="ru-RU" dirty="0" err="1">
                <a:latin typeface="Calibri (Основной текст)"/>
              </a:rPr>
              <a:t>вищої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та культурному </a:t>
            </a:r>
            <a:r>
              <a:rPr lang="ru-RU" dirty="0" err="1">
                <a:latin typeface="Calibri (Основной текст)"/>
              </a:rPr>
              <a:t>діалогу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молоддю</a:t>
            </a:r>
            <a:r>
              <a:rPr lang="ru-RU" dirty="0">
                <a:latin typeface="Calibri (Основной текст)"/>
              </a:rPr>
              <a:t> через </a:t>
            </a:r>
            <a:r>
              <a:rPr lang="ru-RU" dirty="0" err="1">
                <a:latin typeface="Calibri (Основной текст)"/>
              </a:rPr>
              <a:t>короткотермінову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мобільність</a:t>
            </a:r>
            <a:r>
              <a:rPr lang="ru-RU" dirty="0">
                <a:latin typeface="Calibri (Основной текст)"/>
              </a:rPr>
              <a:t> в межах </a:t>
            </a:r>
            <a:r>
              <a:rPr lang="ru-RU" dirty="0" err="1">
                <a:latin typeface="Calibri (Основной текст)"/>
              </a:rPr>
              <a:t>України</a:t>
            </a:r>
            <a:r>
              <a:rPr lang="ru-RU" dirty="0">
                <a:latin typeface="Calibri (Основной текст)"/>
              </a:rPr>
              <a:t>. </a:t>
            </a:r>
            <a:r>
              <a:rPr lang="ru-RU" dirty="0" err="1">
                <a:latin typeface="Calibri (Основной текст)"/>
              </a:rPr>
              <a:t>Загальною</a:t>
            </a:r>
            <a:r>
              <a:rPr lang="ru-RU" dirty="0">
                <a:latin typeface="Calibri (Основной текст)"/>
              </a:rPr>
              <a:t> метою є </a:t>
            </a:r>
            <a:r>
              <a:rPr lang="ru-RU" dirty="0" err="1">
                <a:latin typeface="Calibri (Основной текст)"/>
              </a:rPr>
              <a:t>офіційне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визнавання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такої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мобільності</a:t>
            </a:r>
            <a:r>
              <a:rPr lang="ru-RU" dirty="0">
                <a:latin typeface="Calibri (Основной текст)"/>
              </a:rPr>
              <a:t> як </a:t>
            </a:r>
            <a:r>
              <a:rPr lang="ru-RU" dirty="0" err="1">
                <a:latin typeface="Calibri (Основной текст)"/>
              </a:rPr>
              <a:t>частини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студентської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передбачає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фінансування</a:t>
            </a:r>
            <a:r>
              <a:rPr lang="ru-RU" dirty="0">
                <a:latin typeface="Calibri (Основной текст)"/>
              </a:rPr>
              <a:t>: </a:t>
            </a:r>
            <a:r>
              <a:rPr lang="ru-RU" dirty="0" err="1">
                <a:latin typeface="Calibri (Основной текст)"/>
              </a:rPr>
              <a:t>транспортних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розселення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витрат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харчування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, а </a:t>
            </a:r>
            <a:r>
              <a:rPr lang="ru-RU" dirty="0" err="1">
                <a:latin typeface="Calibri (Основной текст)"/>
              </a:rPr>
              <a:t>також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адміністративний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внесок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університетам</a:t>
            </a:r>
            <a:r>
              <a:rPr lang="ru-RU" dirty="0">
                <a:latin typeface="Calibri (Основной текст)"/>
              </a:rPr>
              <a:t> за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цього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мобільності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r>
              <a:rPr lang="uk-UA" dirty="0">
                <a:latin typeface="Calibri (Основной текст)"/>
              </a:rPr>
              <a:t>Наш партнер - </a:t>
            </a:r>
            <a:r>
              <a:rPr lang="ru-RU" dirty="0" err="1">
                <a:latin typeface="Calibri (Основной текст)"/>
              </a:rPr>
              <a:t>Донбаський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державний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педагогічний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</a:t>
            </a:r>
            <a:endParaRPr lang="ru-RU" dirty="0">
              <a:latin typeface="Calibri (Основной текст)"/>
            </a:endParaRPr>
          </a:p>
          <a:p>
            <a:r>
              <a:rPr lang="uk-UA" dirty="0">
                <a:latin typeface="Calibri (Основной текст)"/>
              </a:rPr>
              <a:t>Учасники від нашого ЗВО – педагогічний та </a:t>
            </a:r>
            <a:r>
              <a:rPr lang="uk-UA" dirty="0" err="1">
                <a:latin typeface="Calibri (Основной текст)"/>
              </a:rPr>
              <a:t>соціоісторичний</a:t>
            </a:r>
            <a:r>
              <a:rPr lang="uk-UA" dirty="0">
                <a:latin typeface="Calibri (Основной текст)"/>
              </a:rPr>
              <a:t> факультет (відділення педагогіки та психології)</a:t>
            </a: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691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7" y="715845"/>
            <a:ext cx="11059016" cy="1269710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«</a:t>
            </a:r>
            <a:r>
              <a:rPr lang="ru-RU" sz="2800" b="1" dirty="0" err="1">
                <a:latin typeface="Calibri (Заголовки)"/>
              </a:rPr>
              <a:t>Зміни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педагогічних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факультетів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університетів</a:t>
            </a:r>
            <a:r>
              <a:rPr lang="ru-RU" sz="2800" b="1" dirty="0">
                <a:latin typeface="Calibri (Заголовки)"/>
              </a:rPr>
              <a:t> у 21 </a:t>
            </a:r>
            <a:r>
              <a:rPr lang="ru-RU" sz="2800" b="1" dirty="0" err="1">
                <a:latin typeface="Calibri (Заголовки)"/>
              </a:rPr>
              <a:t>столітті</a:t>
            </a:r>
            <a:r>
              <a:rPr lang="ru-RU" sz="2800" b="1" dirty="0">
                <a:latin typeface="Calibri (Заголовки)"/>
              </a:rPr>
              <a:t>»</a:t>
            </a:r>
            <a:r>
              <a:rPr lang="en-US" sz="2800" b="1" dirty="0">
                <a:latin typeface="Calibri (Заголовки)"/>
              </a:rPr>
              <a:t> </a:t>
            </a:r>
            <a:endParaRPr lang="ru-RU" sz="2800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4" y="1867989"/>
            <a:ext cx="10280468" cy="462425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у рамках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uk-UA" dirty="0">
                <a:latin typeface="Calibri (Основной текст)"/>
              </a:rPr>
              <a:t>Чеською агенцією розвитку та Асоціацією з міжнародних справ </a:t>
            </a:r>
            <a:r>
              <a:rPr lang="ru-RU" dirty="0">
                <a:latin typeface="Calibri (Основной текст)"/>
              </a:rPr>
              <a:t>разом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імені</a:t>
            </a:r>
            <a:r>
              <a:rPr lang="ru-RU" dirty="0">
                <a:latin typeface="Calibri (Основной текст)"/>
              </a:rPr>
              <a:t> Т.Г. </a:t>
            </a:r>
            <a:r>
              <a:rPr lang="ru-RU" dirty="0" err="1">
                <a:latin typeface="Calibri (Основной текст)"/>
              </a:rPr>
              <a:t>Масарика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й </a:t>
            </a:r>
            <a:r>
              <a:rPr lang="ru-RU" dirty="0">
                <a:latin typeface="Calibri (Основной текст)"/>
              </a:rPr>
              <a:t>є </a:t>
            </a:r>
            <a:r>
              <a:rPr lang="ru-RU" dirty="0" err="1">
                <a:latin typeface="Calibri (Основной текст)"/>
              </a:rPr>
              <a:t>логічним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продовженням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двох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попередніх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проєктів</a:t>
            </a:r>
            <a:r>
              <a:rPr lang="ru-RU" dirty="0">
                <a:latin typeface="Calibri (Основной текст)"/>
              </a:rPr>
              <a:t> «</a:t>
            </a:r>
            <a:r>
              <a:rPr lang="ru-RU" dirty="0" err="1">
                <a:latin typeface="Calibri (Основной текст)"/>
              </a:rPr>
              <a:t>Освітній</a:t>
            </a:r>
            <a:r>
              <a:rPr lang="ru-RU" dirty="0">
                <a:latin typeface="Calibri (Основной текст)"/>
              </a:rPr>
              <a:t> менеджмент» та «</a:t>
            </a:r>
            <a:r>
              <a:rPr lang="ru-RU" dirty="0" err="1">
                <a:latin typeface="Calibri (Основной текст)"/>
              </a:rPr>
              <a:t>Інклюзія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освітньому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середовищі</a:t>
            </a:r>
            <a:r>
              <a:rPr lang="ru-RU" dirty="0">
                <a:latin typeface="Calibri (Основной текст)"/>
              </a:rPr>
              <a:t>». </a:t>
            </a:r>
            <a:r>
              <a:rPr lang="ru-RU" dirty="0" err="1">
                <a:latin typeface="Calibri (Основной текст)"/>
              </a:rPr>
              <a:t>Терміни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реалізації</a:t>
            </a:r>
            <a:r>
              <a:rPr lang="ru-RU" dirty="0">
                <a:latin typeface="Calibri (Основной текст)"/>
              </a:rPr>
              <a:t> - у </a:t>
            </a:r>
            <a:r>
              <a:rPr lang="ru-RU" dirty="0" err="1">
                <a:latin typeface="Calibri (Основной текст)"/>
              </a:rPr>
              <a:t>період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ru-RU" dirty="0" err="1">
                <a:latin typeface="Calibri (Основной текст)"/>
              </a:rPr>
              <a:t>травня</a:t>
            </a:r>
            <a:r>
              <a:rPr lang="ru-RU" dirty="0">
                <a:latin typeface="Calibri (Основной текст)"/>
              </a:rPr>
              <a:t> 2019 року до </a:t>
            </a:r>
            <a:r>
              <a:rPr lang="ru-RU" dirty="0" err="1">
                <a:latin typeface="Calibri (Основной текст)"/>
              </a:rPr>
              <a:t>грудня</a:t>
            </a:r>
            <a:r>
              <a:rPr lang="ru-RU" dirty="0">
                <a:latin typeface="Calibri (Основной текст)"/>
              </a:rPr>
              <a:t> 2021 року.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спрямований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посилення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  </a:t>
            </a:r>
            <a:r>
              <a:rPr lang="ru-RU" dirty="0" err="1">
                <a:latin typeface="Calibri (Основной текст)"/>
              </a:rPr>
              <a:t>адміністративного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викладацького</a:t>
            </a:r>
            <a:r>
              <a:rPr lang="ru-RU" dirty="0">
                <a:latin typeface="Calibri (Основной текст)"/>
              </a:rPr>
              <a:t> складу ЗВО,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готують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майбутніх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вчителів</a:t>
            </a:r>
            <a:r>
              <a:rPr lang="ru-RU" dirty="0">
                <a:latin typeface="Calibri (Основной текст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Заплановані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види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роботи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активна участь </a:t>
            </a:r>
            <a:r>
              <a:rPr lang="ru-RU" dirty="0" err="1">
                <a:latin typeface="Calibri (Основной текст)"/>
              </a:rPr>
              <a:t>представників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університету</a:t>
            </a:r>
            <a:r>
              <a:rPr lang="ru-RU" dirty="0">
                <a:latin typeface="Calibri (Основной текст)"/>
              </a:rPr>
              <a:t> у 5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поїздках</a:t>
            </a:r>
            <a:r>
              <a:rPr lang="ru-RU" dirty="0">
                <a:latin typeface="Calibri (Основной текст)"/>
              </a:rPr>
              <a:t> до ЧР (перенесено на 2020-2021 </a:t>
            </a:r>
            <a:r>
              <a:rPr lang="ru-RU" dirty="0" err="1">
                <a:latin typeface="Calibri (Основной текст)"/>
              </a:rPr>
              <a:t>рік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зв’язку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пандемією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COVID-19</a:t>
            </a:r>
            <a:r>
              <a:rPr lang="ru-RU" dirty="0">
                <a:latin typeface="Calibri (Основной текст)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проведення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семінарів</a:t>
            </a:r>
            <a:r>
              <a:rPr lang="ru-RU" dirty="0">
                <a:latin typeface="Calibri (Основной текст)"/>
              </a:rPr>
              <a:t>/</a:t>
            </a:r>
            <a:r>
              <a:rPr lang="ru-RU" dirty="0" err="1">
                <a:latin typeface="Calibri (Основной текст)"/>
              </a:rPr>
              <a:t>воркшопів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колег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університеті</a:t>
            </a:r>
            <a:r>
              <a:rPr lang="ru-RU" dirty="0">
                <a:latin typeface="Calibri (Основной текст)"/>
              </a:rPr>
              <a:t> на теми, </a:t>
            </a:r>
            <a:r>
              <a:rPr lang="ru-RU" dirty="0" err="1">
                <a:latin typeface="Calibri (Основной текст)"/>
              </a:rPr>
              <a:t>які</a:t>
            </a:r>
            <a:r>
              <a:rPr lang="ru-RU" dirty="0">
                <a:latin typeface="Calibri (Основной текст)"/>
              </a:rPr>
              <a:t> перед </a:t>
            </a:r>
            <a:r>
              <a:rPr lang="ru-RU" dirty="0" err="1">
                <a:latin typeface="Calibri (Основной текст)"/>
              </a:rPr>
              <a:t>цим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будуть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обговорюватися</a:t>
            </a:r>
            <a:r>
              <a:rPr lang="ru-RU" dirty="0">
                <a:latin typeface="Calibri (Основной текст)"/>
              </a:rPr>
              <a:t> в ЧР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участь у </a:t>
            </a:r>
            <a:r>
              <a:rPr lang="ru-RU" dirty="0" err="1">
                <a:latin typeface="Calibri (Основной текст)"/>
              </a:rPr>
              <a:t>докторантській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аспірантській</a:t>
            </a:r>
            <a:r>
              <a:rPr lang="ru-RU" dirty="0">
                <a:latin typeface="Calibri (Основной текст)"/>
              </a:rPr>
              <a:t>) </a:t>
            </a:r>
            <a:r>
              <a:rPr lang="ru-RU" dirty="0" err="1">
                <a:latin typeface="Calibri (Основной текст)"/>
              </a:rPr>
              <a:t>конференції</a:t>
            </a:r>
            <a:r>
              <a:rPr lang="ru-RU" dirty="0">
                <a:latin typeface="Calibri (Основной текст)"/>
              </a:rPr>
              <a:t> (перенесено на </a:t>
            </a:r>
            <a:r>
              <a:rPr lang="ru-RU" dirty="0" err="1">
                <a:latin typeface="Calibri (Основной текст)"/>
              </a:rPr>
              <a:t>осінь</a:t>
            </a:r>
            <a:r>
              <a:rPr lang="ru-RU" dirty="0">
                <a:latin typeface="Calibri (Основной текст)"/>
              </a:rPr>
              <a:t> 2020 у </a:t>
            </a:r>
            <a:r>
              <a:rPr lang="ru-RU" dirty="0" err="1">
                <a:latin typeface="Calibri (Основной текст)"/>
              </a:rPr>
              <a:t>зв’язку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ru-RU" dirty="0" err="1">
                <a:latin typeface="Calibri (Основной текст)"/>
              </a:rPr>
              <a:t>пандемією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COVID-19</a:t>
            </a:r>
            <a:r>
              <a:rPr lang="ru-RU" dirty="0">
                <a:latin typeface="Calibri (Основной текст)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840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41449" cy="149961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«Нова </a:t>
            </a:r>
            <a:r>
              <a:rPr lang="ru-RU" sz="2800" b="1" dirty="0" err="1">
                <a:latin typeface="Calibri (Заголовки)"/>
              </a:rPr>
              <a:t>українська</a:t>
            </a:r>
            <a:r>
              <a:rPr lang="ru-RU" sz="2800" b="1" dirty="0">
                <a:latin typeface="Calibri (Заголовки)"/>
              </a:rPr>
              <a:t> школа – </a:t>
            </a:r>
            <a:r>
              <a:rPr lang="ru-RU" sz="2800" b="1" dirty="0" err="1">
                <a:latin typeface="Calibri (Заголовки)"/>
              </a:rPr>
              <a:t>новий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вчитель</a:t>
            </a:r>
            <a:r>
              <a:rPr lang="ru-RU" sz="2800" b="1" dirty="0">
                <a:latin typeface="Calibri (Заголовки)"/>
              </a:rPr>
              <a:t>» </a:t>
            </a:r>
            <a:br>
              <a:rPr lang="ru-RU" sz="2800" b="1" dirty="0">
                <a:latin typeface="Calibri (Заголовки)"/>
              </a:rPr>
            </a:br>
            <a:r>
              <a:rPr lang="ru-RU" sz="2000" b="1" dirty="0" err="1">
                <a:latin typeface="Calibri (Заголовки)"/>
              </a:rPr>
              <a:t>Реалізовується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000" b="1" dirty="0">
                <a:latin typeface="Calibri (Заголовки)"/>
              </a:rPr>
              <a:t>за </a:t>
            </a:r>
            <a:r>
              <a:rPr lang="ru-RU" sz="2000" b="1" dirty="0" err="1">
                <a:latin typeface="Calibri (Заголовки)"/>
              </a:rPr>
              <a:t>підтримки</a:t>
            </a:r>
            <a:r>
              <a:rPr lang="ru-RU" sz="2000" b="1" dirty="0">
                <a:latin typeface="Calibri (Заголовки)"/>
              </a:rPr>
              <a:t> </a:t>
            </a:r>
            <a:r>
              <a:rPr lang="ru-RU" sz="2000" b="1" dirty="0" err="1">
                <a:latin typeface="Calibri (Заголовки)"/>
              </a:rPr>
              <a:t>Міжнародного</a:t>
            </a:r>
            <a:r>
              <a:rPr lang="ru-RU" sz="2000" b="1" dirty="0">
                <a:latin typeface="Calibri (Заголовки)"/>
              </a:rPr>
              <a:t> фонду «</a:t>
            </a:r>
            <a:r>
              <a:rPr lang="ru-RU" sz="2000" b="1" dirty="0" err="1">
                <a:latin typeface="Calibri (Заголовки)"/>
              </a:rPr>
              <a:t>Відродження</a:t>
            </a:r>
            <a:r>
              <a:rPr lang="ru-RU" sz="2000" b="1" dirty="0">
                <a:latin typeface="Calibri (Заголовки)"/>
              </a:rPr>
              <a:t>». </a:t>
            </a:r>
            <a:endParaRPr lang="ru-RU" sz="2000" dirty="0">
              <a:solidFill>
                <a:srgbClr val="FF0000"/>
              </a:solidFill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dirty="0">
                <a:latin typeface="Calibri (Основной текст)"/>
              </a:rPr>
              <a:t>Учасник проекту від нашого ЗВО виступає педагогічний факультет.</a:t>
            </a:r>
            <a:endParaRPr lang="ru-RU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розраховано</a:t>
            </a:r>
            <a:r>
              <a:rPr lang="ru-RU" dirty="0">
                <a:latin typeface="Calibri (Основной текст)"/>
              </a:rPr>
              <a:t> на 3 роки. </a:t>
            </a:r>
            <a:r>
              <a:rPr lang="ru-RU" dirty="0" err="1">
                <a:latin typeface="Calibri (Основной текст)"/>
              </a:rPr>
              <a:t>Поставлені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завдання</a:t>
            </a:r>
            <a:r>
              <a:rPr lang="ru-RU" dirty="0">
                <a:latin typeface="Calibri (Основной текст)"/>
              </a:rPr>
              <a:t> проекту: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проведення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оцінки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університетах</a:t>
            </a:r>
            <a:r>
              <a:rPr lang="ru-RU" dirty="0">
                <a:latin typeface="Calibri (Основной текст)"/>
              </a:rPr>
              <a:t>-партнерах;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розробка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критеріїв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індикаторів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їх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якості</a:t>
            </a:r>
            <a:r>
              <a:rPr lang="ru-RU" dirty="0">
                <a:latin typeface="Calibri (Основной текст)"/>
              </a:rPr>
              <a:t>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розробка</a:t>
            </a:r>
            <a:r>
              <a:rPr lang="ru-RU" dirty="0">
                <a:latin typeface="Calibri (Основной текст)"/>
              </a:rPr>
              <a:t> «</a:t>
            </a:r>
            <a:r>
              <a:rPr lang="ru-RU" dirty="0" err="1">
                <a:latin typeface="Calibri (Основной текст)"/>
              </a:rPr>
              <a:t>професійного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профілю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вчителя</a:t>
            </a:r>
            <a:r>
              <a:rPr lang="ru-RU" dirty="0">
                <a:latin typeface="Calibri (Основной текст)"/>
              </a:rPr>
              <a:t>» і </a:t>
            </a:r>
            <a:r>
              <a:rPr lang="ru-RU" dirty="0" err="1">
                <a:latin typeface="Calibri (Основной текст)"/>
              </a:rPr>
              <a:t>рекомендацій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щодо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вдосконалення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</a:t>
            </a:r>
            <a:r>
              <a:rPr lang="ru-RU" dirty="0">
                <a:latin typeface="Calibri (Основной текст)"/>
              </a:rPr>
              <a:t>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впровадження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інноваційних</a:t>
            </a:r>
            <a:r>
              <a:rPr lang="ru-RU" dirty="0">
                <a:latin typeface="Calibri (Основной текст)"/>
              </a:rPr>
              <a:t> методик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створення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установ</a:t>
            </a:r>
            <a:r>
              <a:rPr lang="ru-RU" dirty="0">
                <a:latin typeface="Calibri (Основной текст)"/>
              </a:rPr>
              <a:t> нового </a:t>
            </a:r>
            <a:r>
              <a:rPr lang="ru-RU" dirty="0" err="1">
                <a:latin typeface="Calibri (Основной текст)"/>
              </a:rPr>
              <a:t>зразка</a:t>
            </a:r>
            <a:r>
              <a:rPr lang="ru-RU" dirty="0">
                <a:latin typeface="Calibri (Основной текст)"/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8636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13" y="561703"/>
            <a:ext cx="9831107" cy="120178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 (Заголовки)"/>
              </a:rPr>
              <a:t>«</a:t>
            </a:r>
            <a:r>
              <a:rPr lang="ru-RU" sz="2800" b="1" dirty="0" err="1">
                <a:latin typeface="Calibri (Заголовки)"/>
              </a:rPr>
              <a:t>Вивчай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розрізняй</a:t>
            </a:r>
            <a:r>
              <a:rPr lang="ru-RU" sz="2800" b="1" dirty="0">
                <a:latin typeface="Calibri (Заголовки)"/>
              </a:rPr>
              <a:t>: </a:t>
            </a:r>
            <a:r>
              <a:rPr lang="ru-RU" sz="2800" b="1" dirty="0" err="1">
                <a:latin typeface="Calibri (Заголовки)"/>
              </a:rPr>
              <a:t>інфо-медійна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грамотність</a:t>
            </a:r>
            <a:r>
              <a:rPr lang="ru-RU" sz="2800" b="1" dirty="0">
                <a:latin typeface="Calibri (Заголовки)"/>
              </a:rPr>
              <a:t>» – </a:t>
            </a:r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Ради </a:t>
            </a:r>
            <a:r>
              <a:rPr lang="ru-RU" sz="2800" b="1" dirty="0" err="1">
                <a:latin typeface="Calibri (Заголовки)"/>
              </a:rPr>
              <a:t>міжнародних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досліджень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обмінів</a:t>
            </a:r>
            <a:r>
              <a:rPr lang="ru-RU" sz="2800" b="1" dirty="0">
                <a:latin typeface="Calibri (Заголовки)"/>
              </a:rPr>
              <a:t> (</a:t>
            </a:r>
            <a:r>
              <a:rPr lang="en-US" sz="2800" b="1" dirty="0">
                <a:latin typeface="Calibri (Заголовки)"/>
              </a:rPr>
              <a:t>IREX) 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2" y="1875826"/>
            <a:ext cx="11064240" cy="481235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Проєкт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відбувається</a:t>
            </a:r>
            <a:r>
              <a:rPr lang="ru-RU" dirty="0">
                <a:latin typeface="Calibri (Заголовки)"/>
              </a:rPr>
              <a:t> за </a:t>
            </a:r>
            <a:r>
              <a:rPr lang="ru-RU" dirty="0" err="1">
                <a:latin typeface="Calibri (Заголовки)"/>
              </a:rPr>
              <a:t>підтримки</a:t>
            </a:r>
            <a:r>
              <a:rPr lang="ru-RU" dirty="0">
                <a:latin typeface="Calibri (Заголовки)"/>
              </a:rPr>
              <a:t> посольств </a:t>
            </a:r>
            <a:r>
              <a:rPr lang="ru-RU" dirty="0" err="1">
                <a:latin typeface="Calibri (Заголовки)"/>
              </a:rPr>
              <a:t>Великої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Британії</a:t>
            </a:r>
            <a:r>
              <a:rPr lang="ru-RU" dirty="0">
                <a:latin typeface="Calibri (Заголовки)"/>
              </a:rPr>
              <a:t> та США, </a:t>
            </a:r>
            <a:br>
              <a:rPr lang="ru-RU" dirty="0">
                <a:latin typeface="Calibri (Заголовки)"/>
              </a:rPr>
            </a:br>
            <a:r>
              <a:rPr lang="ru-RU" dirty="0">
                <a:latin typeface="Calibri (Заголовки)"/>
              </a:rPr>
              <a:t>у </a:t>
            </a:r>
            <a:r>
              <a:rPr lang="ru-RU" dirty="0" err="1">
                <a:latin typeface="Calibri (Заголовки)"/>
              </a:rPr>
              <a:t>партнерстві</a:t>
            </a:r>
            <a:r>
              <a:rPr lang="ru-RU" dirty="0">
                <a:latin typeface="Calibri (Заголовки)"/>
              </a:rPr>
              <a:t> з </a:t>
            </a:r>
            <a:r>
              <a:rPr lang="ru-RU" dirty="0" err="1">
                <a:latin typeface="Calibri (Заголовки)"/>
              </a:rPr>
              <a:t>Міністерством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 і науки </a:t>
            </a:r>
            <a:r>
              <a:rPr lang="ru-RU" dirty="0" err="1">
                <a:latin typeface="Calibri (Заголовки)"/>
              </a:rPr>
              <a:t>України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Академією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української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преси</a:t>
            </a:r>
            <a:r>
              <a:rPr lang="ru-RU" dirty="0">
                <a:latin typeface="Calibri (Заголовки)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Проєкт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допомагає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розвинути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ефективну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сталу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моделі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інтеграції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навичок</a:t>
            </a:r>
            <a:r>
              <a:rPr lang="ru-RU" dirty="0">
                <a:latin typeface="Calibri (Заголовки)"/>
              </a:rPr>
              <a:t> критичного </a:t>
            </a:r>
            <a:r>
              <a:rPr lang="ru-RU" dirty="0" err="1">
                <a:latin typeface="Calibri (Заголовки)"/>
              </a:rPr>
              <a:t>сприйняття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інформації</a:t>
            </a:r>
            <a:r>
              <a:rPr lang="ru-RU" dirty="0">
                <a:latin typeface="Calibri (Заголовки)"/>
              </a:rPr>
              <a:t> в </a:t>
            </a:r>
            <a:r>
              <a:rPr lang="ru-RU" dirty="0" err="1">
                <a:latin typeface="Calibri (Заголовки)"/>
              </a:rPr>
              <a:t>навчальний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процес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загальної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середньої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вищої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Академічна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група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проєкту</a:t>
            </a:r>
            <a:r>
              <a:rPr lang="ru-RU" dirty="0">
                <a:latin typeface="Calibri (Заголовки)"/>
              </a:rPr>
              <a:t>, </a:t>
            </a:r>
            <a:r>
              <a:rPr lang="ru-RU" dirty="0" err="1">
                <a:latin typeface="Calibri (Заголовки)"/>
              </a:rPr>
              <a:t>керівником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якої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виступає</a:t>
            </a:r>
            <a:r>
              <a:rPr lang="ru-RU" dirty="0">
                <a:latin typeface="Calibri (Заголовки)"/>
              </a:rPr>
              <a:t> декан </a:t>
            </a:r>
            <a:r>
              <a:rPr lang="ru-RU" dirty="0" err="1">
                <a:latin typeface="Calibri (Заголовки)"/>
              </a:rPr>
              <a:t>педагогічного</a:t>
            </a:r>
            <a:r>
              <a:rPr lang="ru-RU" dirty="0">
                <a:latin typeface="Calibri (Заголовки)"/>
              </a:rPr>
              <a:t> факультету </a:t>
            </a:r>
            <a:r>
              <a:rPr lang="ru-RU" dirty="0" err="1">
                <a:latin typeface="Calibri (Заголовки)"/>
              </a:rPr>
              <a:t>Ігнатенко</a:t>
            </a:r>
            <a:r>
              <a:rPr lang="ru-RU" dirty="0">
                <a:latin typeface="Calibri (Заголовки)"/>
              </a:rPr>
              <a:t> Н.В., </a:t>
            </a:r>
            <a:r>
              <a:rPr lang="ru-RU" dirty="0" err="1">
                <a:latin typeface="Calibri (Заголовки)"/>
              </a:rPr>
              <a:t>вже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прослухала</a:t>
            </a:r>
            <a:r>
              <a:rPr lang="ru-RU" dirty="0">
                <a:latin typeface="Calibri (Заголовки)"/>
              </a:rPr>
              <a:t> ряд </a:t>
            </a:r>
            <a:r>
              <a:rPr lang="ru-RU" dirty="0" err="1">
                <a:latin typeface="Calibri (Заголовки)"/>
              </a:rPr>
              <a:t>тренінгів</a:t>
            </a:r>
            <a:r>
              <a:rPr lang="ru-RU" dirty="0">
                <a:latin typeface="Calibri (Заголовки)"/>
              </a:rPr>
              <a:t> (у </a:t>
            </a:r>
            <a:r>
              <a:rPr lang="ru-RU" dirty="0" err="1">
                <a:latin typeface="Calibri (Заголовки)"/>
              </a:rPr>
              <a:t>формі</a:t>
            </a:r>
            <a:r>
              <a:rPr lang="ru-RU" dirty="0">
                <a:latin typeface="Calibri (Заголовки)"/>
              </a:rPr>
              <a:t> 2 </a:t>
            </a:r>
            <a:r>
              <a:rPr lang="ru-RU" dirty="0" err="1">
                <a:latin typeface="Calibri (Заголовки)"/>
              </a:rPr>
              <a:t>виїзних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шкіл</a:t>
            </a:r>
            <a:r>
              <a:rPr lang="ru-RU" dirty="0">
                <a:latin typeface="Calibri (Заголовки)"/>
              </a:rPr>
              <a:t>), на </a:t>
            </a:r>
            <a:r>
              <a:rPr lang="ru-RU" dirty="0" err="1">
                <a:latin typeface="Calibri (Заголовки)"/>
              </a:rPr>
              <a:t>щотижневій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основі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бере</a:t>
            </a:r>
            <a:r>
              <a:rPr lang="ru-RU" dirty="0">
                <a:latin typeface="Calibri (Заголовки)"/>
              </a:rPr>
              <a:t> участь у </a:t>
            </a:r>
            <a:r>
              <a:rPr lang="ru-RU" dirty="0" err="1">
                <a:latin typeface="Calibri (Заголовки)"/>
              </a:rPr>
              <a:t>вебінарах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від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координаторів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проєкту</a:t>
            </a:r>
            <a:r>
              <a:rPr lang="ru-RU" dirty="0">
                <a:latin typeface="Calibri (Заголовки)"/>
              </a:rPr>
              <a:t>, 8 </a:t>
            </a:r>
            <a:r>
              <a:rPr lang="ru-RU" dirty="0" err="1">
                <a:latin typeface="Calibri (Заголовки)"/>
              </a:rPr>
              <a:t>учасників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розробили</a:t>
            </a:r>
            <a:r>
              <a:rPr lang="ru-RU" dirty="0">
                <a:latin typeface="Calibri (Заголовки)"/>
              </a:rPr>
              <a:t> й подали на </a:t>
            </a:r>
            <a:r>
              <a:rPr lang="ru-RU" dirty="0" err="1">
                <a:latin typeface="Calibri (Заголовки)"/>
              </a:rPr>
              <a:t>сертифікацію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авторські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курси</a:t>
            </a:r>
            <a:r>
              <a:rPr lang="ru-RU" dirty="0">
                <a:latin typeface="Calibri (Заголовки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Заголовки)"/>
              </a:rPr>
              <a:t>2 з </a:t>
            </a:r>
            <a:r>
              <a:rPr lang="ru-RU" dirty="0" err="1">
                <a:latin typeface="Calibri (Заголовки)"/>
              </a:rPr>
              <a:t>поданих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курсів</a:t>
            </a:r>
            <a:r>
              <a:rPr lang="ru-RU" dirty="0">
                <a:latin typeface="Calibri (Заголовки)"/>
              </a:rPr>
              <a:t> </a:t>
            </a:r>
            <a:r>
              <a:rPr lang="uk-UA" dirty="0">
                <a:latin typeface="Calibri (Заголовки)"/>
              </a:rPr>
              <a:t>отримали </a:t>
            </a:r>
            <a:r>
              <a:rPr lang="ru-RU" dirty="0" err="1">
                <a:latin typeface="Calibri (Заголовки)"/>
              </a:rPr>
              <a:t>сертифікацію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експертним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журі</a:t>
            </a:r>
            <a:r>
              <a:rPr lang="ru-RU" dirty="0">
                <a:latin typeface="Calibri (Заголовки)"/>
              </a:rPr>
              <a:t> </a:t>
            </a:r>
            <a:r>
              <a:rPr lang="en-US" dirty="0">
                <a:latin typeface="Calibri (Заголовки)"/>
              </a:rPr>
              <a:t>IREX</a:t>
            </a:r>
            <a:r>
              <a:rPr lang="uk-UA" dirty="0">
                <a:latin typeface="Calibri (Заголовки)"/>
              </a:rPr>
              <a:t>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latin typeface="Calibri (Заголовки)"/>
              </a:rPr>
              <a:t>«</a:t>
            </a:r>
            <a:r>
              <a:rPr lang="ru-RU" dirty="0" err="1">
                <a:latin typeface="Calibri (Заголовки)"/>
              </a:rPr>
              <a:t>Інфо-медійна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грамотність</a:t>
            </a:r>
            <a:r>
              <a:rPr lang="ru-RU" dirty="0">
                <a:latin typeface="Calibri (Заголовки)"/>
              </a:rPr>
              <a:t>» (Дудар В.Л., Ковтун О.А.);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latin typeface="Calibri (Заголовки)"/>
              </a:rPr>
              <a:t> «</a:t>
            </a:r>
            <a:r>
              <a:rPr lang="ru-RU" dirty="0" err="1">
                <a:latin typeface="Calibri (Заголовки)"/>
              </a:rPr>
              <a:t>Цифрові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інструменти</a:t>
            </a:r>
            <a:r>
              <a:rPr lang="ru-RU" dirty="0">
                <a:latin typeface="Calibri (Заголовки)"/>
              </a:rPr>
              <a:t> в </a:t>
            </a:r>
            <a:r>
              <a:rPr lang="ru-RU" dirty="0" err="1">
                <a:latin typeface="Calibri (Заголовки)"/>
              </a:rPr>
              <a:t>освітній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діяльності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викладача</a:t>
            </a:r>
            <a:r>
              <a:rPr lang="ru-RU" dirty="0">
                <a:latin typeface="Calibri (Заголовки)"/>
              </a:rPr>
              <a:t>» (Васенко О.В., Крикун В.С.).</a:t>
            </a:r>
          </a:p>
        </p:txBody>
      </p:sp>
    </p:spTree>
    <p:extLst>
      <p:ext uri="{BB962C8B-B14F-4D97-AF65-F5344CB8AC3E}">
        <p14:creationId xmlns:p14="http://schemas.microsoft.com/office/powerpoint/2010/main" val="144544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705" y="794222"/>
            <a:ext cx="10517755" cy="99539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СПІЛЬНІ </a:t>
            </a:r>
            <a:r>
              <a:rPr lang="uk-UA" sz="2800" b="1" dirty="0" err="1">
                <a:latin typeface="Calibri (Заголовки)"/>
              </a:rPr>
              <a:t>Проєкти</a:t>
            </a:r>
            <a:r>
              <a:rPr lang="uk-UA" sz="2800" b="1" dirty="0">
                <a:latin typeface="Calibri (Заголовки)"/>
              </a:rPr>
              <a:t> із </a:t>
            </a:r>
            <a:r>
              <a:rPr lang="ru-RU" sz="2800" b="1" dirty="0" err="1">
                <a:latin typeface="Calibri (Заголовки)"/>
              </a:rPr>
              <a:t>Стамбульським</a:t>
            </a:r>
            <a:r>
              <a:rPr lang="ru-RU" sz="2800" b="1" dirty="0">
                <a:latin typeface="Calibri (Заголовки)"/>
              </a:rPr>
              <a:t> фондом науки </a:t>
            </a:r>
            <a:r>
              <a:rPr lang="ru-RU" sz="2800" b="1" dirty="0" err="1">
                <a:latin typeface="Calibri (Заголовки)"/>
              </a:rPr>
              <a:t>і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культури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789612"/>
            <a:ext cx="11377749" cy="46111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У січні-лютому</a:t>
            </a:r>
            <a:r>
              <a:rPr lang="ru-RU" dirty="0">
                <a:latin typeface="Calibri (Основной текст)"/>
              </a:rPr>
              <a:t> 2020 року </a:t>
            </a:r>
            <a:r>
              <a:rPr lang="ru-RU" dirty="0" err="1">
                <a:latin typeface="Calibri (Основной текст)"/>
              </a:rPr>
              <a:t>дві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студентські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групи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відвідали</a:t>
            </a:r>
            <a:r>
              <a:rPr lang="ru-RU" dirty="0">
                <a:latin typeface="Calibri (Основной текст)"/>
              </a:rPr>
              <a:t> м. Анкару  (</a:t>
            </a: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: «</a:t>
            </a:r>
            <a:r>
              <a:rPr lang="ru-RU" dirty="0" err="1">
                <a:latin typeface="Calibri (Основной текст)"/>
              </a:rPr>
              <a:t>Різні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країни</a:t>
            </a:r>
            <a:r>
              <a:rPr lang="ru-RU" dirty="0">
                <a:latin typeface="Calibri (Основной текст)"/>
              </a:rPr>
              <a:t> – </a:t>
            </a:r>
            <a:r>
              <a:rPr lang="ru-RU" dirty="0" err="1">
                <a:latin typeface="Calibri (Основной текст)"/>
              </a:rPr>
              <a:t>різне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життя</a:t>
            </a:r>
            <a:r>
              <a:rPr lang="ru-RU" dirty="0">
                <a:latin typeface="Calibri (Основной текст)"/>
              </a:rPr>
              <a:t>») та  м. </a:t>
            </a:r>
            <a:r>
              <a:rPr lang="ru-RU" dirty="0" err="1">
                <a:latin typeface="Calibri (Основной текст)"/>
              </a:rPr>
              <a:t>Санлі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Урфу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(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: «Єдність та сила») </a:t>
            </a:r>
            <a:r>
              <a:rPr lang="ru-RU" dirty="0">
                <a:latin typeface="Calibri (Основной текст)"/>
              </a:rPr>
              <a:t>за </a:t>
            </a:r>
            <a:r>
              <a:rPr lang="ru-RU" dirty="0" err="1">
                <a:latin typeface="Calibri (Основной текст)"/>
              </a:rPr>
              <a:t>програмою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  <a:cs typeface="Calibri" panose="020F0502020204030204" pitchFamily="34" charset="0"/>
              </a:rPr>
              <a:t>Erasmus + </a:t>
            </a:r>
            <a:r>
              <a:rPr lang="ru-RU" dirty="0">
                <a:latin typeface="Calibri (Основной текст)"/>
                <a:cs typeface="Calibri" panose="020F0502020204030204" pitchFamily="34" charset="0"/>
              </a:rPr>
              <a:t>КА 1 </a:t>
            </a:r>
            <a:r>
              <a:rPr lang="ru-RU" dirty="0">
                <a:latin typeface="Calibri (Основной текст)"/>
              </a:rPr>
              <a:t>молодь.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Подано спільну заявку на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  <a:cs typeface="Calibri" panose="020F0502020204030204" pitchFamily="34" charset="0"/>
              </a:rPr>
              <a:t>Erasmus + </a:t>
            </a:r>
            <a:r>
              <a:rPr lang="ru-RU" dirty="0">
                <a:latin typeface="Calibri (Основной текст)"/>
                <a:cs typeface="Calibri" panose="020F0502020204030204" pitchFamily="34" charset="0"/>
              </a:rPr>
              <a:t>КА 1 </a:t>
            </a:r>
            <a:r>
              <a:rPr lang="ru-RU" dirty="0">
                <a:latin typeface="Calibri (Основной текст)"/>
              </a:rPr>
              <a:t>молодь: </a:t>
            </a:r>
            <a:r>
              <a:rPr lang="ru-RU" dirty="0" err="1">
                <a:latin typeface="Calibri (Основной текст)"/>
              </a:rPr>
              <a:t>Моральні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цінності</a:t>
            </a:r>
            <a:endParaRPr lang="ru-RU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Заплановано проведення україно-турецького наукового студентського табору згідно попередньо розробленого проекту, затвердженого Стамбульським фондом науки і культури (перенесено з серпня 2020 року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на невизначений термін у зв’язку з пандемією </a:t>
            </a:r>
            <a:r>
              <a:rPr lang="en-US" dirty="0">
                <a:latin typeface="Calibri (Основной текст)"/>
              </a:rPr>
              <a:t>COVID-19)</a:t>
            </a:r>
            <a:r>
              <a:rPr lang="uk-UA" dirty="0">
                <a:latin typeface="Calibri (Основной текст)"/>
              </a:rPr>
              <a:t>.</a:t>
            </a:r>
            <a:endParaRPr lang="en-US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Готуються спільні статті до </a:t>
            </a:r>
            <a:r>
              <a:rPr lang="ru-RU" dirty="0">
                <a:latin typeface="Calibri (Основной текст)"/>
              </a:rPr>
              <a:t>книги «</a:t>
            </a:r>
            <a:r>
              <a:rPr lang="ru-RU" dirty="0" err="1">
                <a:latin typeface="Calibri (Основной текст)"/>
              </a:rPr>
              <a:t>Суспільство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період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пандемії</a:t>
            </a:r>
            <a:r>
              <a:rPr lang="ru-RU" dirty="0">
                <a:latin typeface="Calibri (Основной текст)"/>
              </a:rPr>
              <a:t>», яка буде </a:t>
            </a:r>
            <a:r>
              <a:rPr lang="ru-RU" dirty="0" err="1">
                <a:latin typeface="Calibri (Основной текст)"/>
              </a:rPr>
              <a:t>опублікована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англійською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мовою</a:t>
            </a:r>
            <a:r>
              <a:rPr lang="ru-RU" dirty="0">
                <a:latin typeface="Calibri (Основной текст)"/>
              </a:rPr>
              <a:t> одним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провідних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видавництв</a:t>
            </a:r>
            <a:r>
              <a:rPr lang="ru-RU" dirty="0">
                <a:latin typeface="Calibri (Основной текст)"/>
              </a:rPr>
              <a:t> (https://www.ekinyayinevi.com) </a:t>
            </a:r>
            <a:r>
              <a:rPr lang="ru-RU" dirty="0" err="1">
                <a:latin typeface="Calibri (Основной текст)"/>
              </a:rPr>
              <a:t>Туреччини</a:t>
            </a:r>
            <a:r>
              <a:rPr lang="ru-RU" dirty="0">
                <a:latin typeface="Calibri (Основной текст)"/>
              </a:rPr>
              <a:t>.</a:t>
            </a:r>
            <a:endParaRPr lang="uk-UA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95090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" y="519901"/>
            <a:ext cx="11168743" cy="149961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 (Основной текст)"/>
              </a:rPr>
              <a:t>НОВИЙ </a:t>
            </a:r>
            <a:r>
              <a:rPr lang="ru-RU" sz="2800" b="1" dirty="0" err="1">
                <a:latin typeface="Calibri (Основной текст)"/>
              </a:rPr>
              <a:t>проєкт</a:t>
            </a:r>
            <a:r>
              <a:rPr lang="ru-RU" sz="2800" b="1" dirty="0">
                <a:latin typeface="Calibri (Основной текст)"/>
              </a:rPr>
              <a:t> </a:t>
            </a:r>
            <a:r>
              <a:rPr lang="ru-RU" sz="2800" b="1" dirty="0" err="1">
                <a:latin typeface="Calibri (Основной текст)"/>
              </a:rPr>
              <a:t>програми</a:t>
            </a:r>
            <a:r>
              <a:rPr lang="ru-RU" sz="2800" b="1" dirty="0">
                <a:latin typeface="Calibri (Основной текст)"/>
              </a:rPr>
              <a:t> ЄС </a:t>
            </a:r>
            <a:r>
              <a:rPr lang="en-US" sz="2800" b="1" dirty="0">
                <a:latin typeface="Calibri (Основной текст)"/>
              </a:rPr>
              <a:t>Erasmus +</a:t>
            </a:r>
            <a:r>
              <a:rPr lang="uk-UA" sz="2800" b="1" dirty="0">
                <a:latin typeface="Calibri (Основной текст)"/>
              </a:rPr>
              <a:t> </a:t>
            </a:r>
            <a:r>
              <a:rPr lang="en-US" sz="2800" b="1" dirty="0">
                <a:latin typeface="Calibri (Основной текст)"/>
              </a:rPr>
              <a:t>YOUTH KA2</a:t>
            </a:r>
            <a:r>
              <a:rPr lang="uk-UA" sz="2800" b="1" dirty="0">
                <a:latin typeface="Calibri (Основной текст)"/>
              </a:rPr>
              <a:t> </a:t>
            </a:r>
            <a:r>
              <a:rPr lang="en-US" sz="2800" b="1" dirty="0">
                <a:latin typeface="Calibri (Основной текст)"/>
              </a:rPr>
              <a:t>(SOS) </a:t>
            </a:r>
            <a:r>
              <a:rPr lang="uk-UA" sz="2800" b="1" dirty="0">
                <a:latin typeface="Calibri (Основной текст)"/>
              </a:rPr>
              <a:t>«Посібник з адаптації до освітньої системи та соціального життя для міжнародних студентів»</a:t>
            </a:r>
            <a:endParaRPr lang="ru-RU" sz="2800" b="1" dirty="0">
              <a:solidFill>
                <a:srgbClr val="FF0000"/>
              </a:solidFill>
              <a:latin typeface="Calibri (Основной текст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2" y="2019517"/>
            <a:ext cx="10502538" cy="457722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b="1" dirty="0">
                <a:latin typeface="Calibri (Основной текст)"/>
              </a:rPr>
              <a:t>Загальне фінансування для нашого ЗВО – 33 452 євро.</a:t>
            </a: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dirty="0">
                <a:latin typeface="Calibri (Основной текст)"/>
              </a:rPr>
              <a:t>Спрямований на вирішення проблем міжнародних студентів, таких як проживання/перебування, стипендії, освітні, бюрократичні, культурні, соціальні труднощі та ін., а також їх адаптація до життя та навчання за кордоном (на прикладі України, Туреччини, Румунії та Франції). 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Налагоджено зв’язки з освітніми установами Туреччини й Румунії, НУО Туреччини та Франції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Створено мобільний додаток, орієнтований на підтримку вирішення існуючих проблем міжнародних студентів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Створюється керівництво для іноземних студентів, що охоплює допоміжну інформацію у всіх можливих сферах діяльності таких студентів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По закінченню пандемії буде проведено низку студентських зустрічей та </a:t>
            </a:r>
            <a:r>
              <a:rPr lang="uk-UA" dirty="0" err="1">
                <a:latin typeface="Calibri (Основной текст)"/>
              </a:rPr>
              <a:t>воркшопів</a:t>
            </a:r>
            <a:r>
              <a:rPr lang="uk-UA" dirty="0">
                <a:latin typeface="Calibri (Основной текст)"/>
              </a:rPr>
              <a:t> у країнах – партнерах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424971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408</TotalTime>
  <Words>2262</Words>
  <Application>Microsoft Office PowerPoint</Application>
  <PresentationFormat>Широкий екран</PresentationFormat>
  <Paragraphs>168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1" baseType="lpstr">
      <vt:lpstr>Calibri</vt:lpstr>
      <vt:lpstr>Calibri (Заголовки)</vt:lpstr>
      <vt:lpstr>Calibri (Основной текст)</vt:lpstr>
      <vt:lpstr>Tw Cen MT</vt:lpstr>
      <vt:lpstr>Tw Cen MT Condensed</vt:lpstr>
      <vt:lpstr>Wingdings</vt:lpstr>
      <vt:lpstr>Wingdings 3</vt:lpstr>
      <vt:lpstr>Интеграл</vt:lpstr>
      <vt:lpstr>Міжнародна проєктна діяльність університету</vt:lpstr>
      <vt:lpstr>Міжнародна проєктна діяльність</vt:lpstr>
      <vt:lpstr>проєкт програми ЄС Erasmus + KA2 «Модернізація педагогічної вищої освіти з використанням інноваційних інструментів викладання – MoPED»</vt:lpstr>
      <vt:lpstr>Проєкт програми «Студентської Академічної Мобільності (САМ) Україна»  реалізується British Council Ukraine бюджет програми 171360 гривень</vt:lpstr>
      <vt:lpstr>Проєкт «Зміни педагогічних факультетів та університетів у 21 столітті» </vt:lpstr>
      <vt:lpstr>Проєкт «Нова українська школа – новий вчитель»  Реалізовується за підтримки Міжнародного фонду «Відродження». </vt:lpstr>
      <vt:lpstr>«Вивчай та розрізняй: інфо-медійна грамотність» – проєкт Ради міжнародних досліджень та обмінів (IREX) </vt:lpstr>
      <vt:lpstr>СПІЛЬНІ Проєкти із Стамбульським фондом науки і культури</vt:lpstr>
      <vt:lpstr>НОВИЙ проєкт програми ЄС Erasmus + YOUTH KA2 (SOS) «Посібник з адаптації до освітньої системи та соціального життя для міжнародних студентів»</vt:lpstr>
      <vt:lpstr>Україно-китайська співпраця (Україно-Китайський Центр Шовкового Шляху)</vt:lpstr>
      <vt:lpstr>Україно-китайська співпраця (Україно-Китайський Центр Шовкового Шляху)</vt:lpstr>
      <vt:lpstr>ПРОЄКТ Програми афілійованого диплому  спільно із  Swiss Montreux Business School, Швейцарія  (Швейцарської Вищою Школою Бізнесу в Монтрe – SMBS)</vt:lpstr>
      <vt:lpstr>Презентація PowerPoint</vt:lpstr>
      <vt:lpstr>Презентація PowerPoint</vt:lpstr>
      <vt:lpstr>Презентація PowerPoint</vt:lpstr>
      <vt:lpstr>   З метою інтеграції нашого ЗВО до європейського освітнього простору, виконання стратегії інтернаціоналізації університету, забезпечення викладачів, студентів та адміністративного персоналу можливістю набуття міжнародного досвіду в різних сферах освіти, науки, та культури, а також європеїзації українського суспільства, просимо представників факультетів та кафедр долучатися до міжнародних проектів у галузі освіти, науки та культури.    </vt:lpstr>
      <vt:lpstr>Програми Erasmus+ Youth: КА1 й КА2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Офіційна сторінка Еразмус+ https://erasmusplus.org.ua/   Офіційна facebook сторінка Світлани Шитікової https://www.facebook.com/svitlana.shytikova?hc_ref=ARR5DeeSQyB-dC6U8N-rIdvIj2UVhwAoqu_-oYC0EyA9w_QGLbCnEQljyONLUWc55_M&amp;fref=nf&amp;__tn__=C-R</vt:lpstr>
      <vt:lpstr>   Посилання на сторінку відділу:     https://doir.phdpu.edu.ua/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Доступ до Coursera курсів</vt:lpstr>
      <vt:lpstr>Дякуємо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проектна діяльність університету</dc:title>
  <dc:creator>RePack by Diakov</dc:creator>
  <cp:lastModifiedBy>Валентина Лялька</cp:lastModifiedBy>
  <cp:revision>52</cp:revision>
  <dcterms:created xsi:type="dcterms:W3CDTF">2020-06-09T10:35:58Z</dcterms:created>
  <dcterms:modified xsi:type="dcterms:W3CDTF">2020-06-10T07:19:32Z</dcterms:modified>
</cp:coreProperties>
</file>