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26" r:id="rId3"/>
    <p:sldId id="327" r:id="rId4"/>
    <p:sldId id="328" r:id="rId5"/>
    <p:sldId id="329" r:id="rId6"/>
    <p:sldId id="330" r:id="rId7"/>
    <p:sldId id="331" r:id="rId8"/>
    <p:sldId id="336" r:id="rId9"/>
    <p:sldId id="338" r:id="rId10"/>
    <p:sldId id="339" r:id="rId11"/>
    <p:sldId id="335" r:id="rId12"/>
    <p:sldId id="332" r:id="rId13"/>
    <p:sldId id="333" r:id="rId14"/>
    <p:sldId id="334" r:id="rId15"/>
    <p:sldId id="482" r:id="rId16"/>
    <p:sldId id="483" r:id="rId17"/>
    <p:sldId id="340" r:id="rId18"/>
    <p:sldId id="341" r:id="rId19"/>
    <p:sldId id="342" r:id="rId20"/>
    <p:sldId id="296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2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3AE21-2821-4127-90DE-8C40030F422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CBDE835-ED37-4AC3-BC9A-7431B774ED8A}">
      <dgm:prSet/>
      <dgm:spPr/>
      <dgm:t>
        <a:bodyPr/>
        <a:lstStyle/>
        <a:p>
          <a:r>
            <a:rPr lang="uk-UA" dirty="0">
              <a:latin typeface="Bookman Old Style" panose="02050604050505020204" pitchFamily="18" charset="0"/>
            </a:rPr>
            <a:t>Європейське спільне бачення підтримки всіх типів закладів вищої освіти для адаптації до мінливих умов у всіх їхніх місіях</a:t>
          </a:r>
        </a:p>
      </dgm:t>
    </dgm:pt>
    <dgm:pt modelId="{8C6717BC-AAEF-4E57-B9C2-FE0E567058B4}" type="parTrans" cxnId="{63E04753-F7C5-445C-93A9-528688411A56}">
      <dgm:prSet/>
      <dgm:spPr/>
      <dgm:t>
        <a:bodyPr/>
        <a:lstStyle/>
        <a:p>
          <a:endParaRPr lang="uk-UA"/>
        </a:p>
      </dgm:t>
    </dgm:pt>
    <dgm:pt modelId="{5A5DD23E-4876-483B-8889-03B6005FEB21}" type="sibTrans" cxnId="{63E04753-F7C5-445C-93A9-528688411A56}">
      <dgm:prSet/>
      <dgm:spPr/>
      <dgm:t>
        <a:bodyPr/>
        <a:lstStyle/>
        <a:p>
          <a:endParaRPr lang="uk-UA"/>
        </a:p>
      </dgm:t>
    </dgm:pt>
    <dgm:pt modelId="{6FF9F040-A24D-4E94-9160-CF9A4B4AB4FF}">
      <dgm:prSet/>
      <dgm:spPr/>
      <dgm:t>
        <a:bodyPr/>
        <a:lstStyle/>
        <a:p>
          <a:r>
            <a:rPr lang="ru-RU" dirty="0" err="1">
              <a:latin typeface="Bookman Old Style" panose="02050604050505020204" pitchFamily="18" charset="0"/>
            </a:rPr>
            <a:t>Пріоритетні</a:t>
          </a:r>
          <a:r>
            <a:rPr lang="ru-RU" dirty="0">
              <a:latin typeface="Bookman Old Style" panose="02050604050505020204" pitchFamily="18" charset="0"/>
            </a:rPr>
            <a:t> напрямки </a:t>
          </a:r>
          <a:r>
            <a:rPr lang="ru-RU" dirty="0" err="1">
              <a:latin typeface="Bookman Old Style" panose="02050604050505020204" pitchFamily="18" charset="0"/>
            </a:rPr>
            <a:t>трансформації</a:t>
          </a:r>
          <a:r>
            <a:rPr lang="ru-RU" dirty="0">
              <a:latin typeface="Bookman Old Style" panose="02050604050505020204" pitchFamily="18" charset="0"/>
            </a:rPr>
            <a:t> на </a:t>
          </a:r>
          <a:r>
            <a:rPr lang="ru-RU" dirty="0" err="1">
              <a:latin typeface="Bookman Old Style" panose="02050604050505020204" pitchFamily="18" charset="0"/>
            </a:rPr>
            <a:t>основі</a:t>
          </a:r>
          <a:r>
            <a:rPr lang="ru-RU" dirty="0">
              <a:latin typeface="Bookman Old Style" panose="02050604050505020204" pitchFamily="18" charset="0"/>
            </a:rPr>
            <a:t> </a:t>
          </a:r>
          <a:r>
            <a:rPr lang="ru-RU" dirty="0" err="1">
              <a:latin typeface="Bookman Old Style" panose="02050604050505020204" pitchFamily="18" charset="0"/>
            </a:rPr>
            <a:t>чітких</a:t>
          </a:r>
          <a:r>
            <a:rPr lang="ru-RU" dirty="0">
              <a:latin typeface="Bookman Old Style" panose="02050604050505020204" pitchFamily="18" charset="0"/>
            </a:rPr>
            <a:t> </a:t>
          </a:r>
          <a:r>
            <a:rPr lang="ru-RU" dirty="0" err="1">
              <a:latin typeface="Bookman Old Style" panose="02050604050505020204" pitchFamily="18" charset="0"/>
            </a:rPr>
            <a:t>цілей</a:t>
          </a:r>
          <a:endParaRPr lang="uk-UA" dirty="0">
            <a:latin typeface="Bookman Old Style" panose="02050604050505020204" pitchFamily="18" charset="0"/>
          </a:endParaRPr>
        </a:p>
      </dgm:t>
    </dgm:pt>
    <dgm:pt modelId="{56D4DD0F-DD7D-4806-9602-6E0B42A8B431}" type="parTrans" cxnId="{39CAE38A-E627-4799-B2AD-CEE9EA7E8E1B}">
      <dgm:prSet/>
      <dgm:spPr/>
      <dgm:t>
        <a:bodyPr/>
        <a:lstStyle/>
        <a:p>
          <a:endParaRPr lang="uk-UA"/>
        </a:p>
      </dgm:t>
    </dgm:pt>
    <dgm:pt modelId="{90D30A1E-6E64-4CA2-9149-D026F5308F13}" type="sibTrans" cxnId="{39CAE38A-E627-4799-B2AD-CEE9EA7E8E1B}">
      <dgm:prSet/>
      <dgm:spPr/>
      <dgm:t>
        <a:bodyPr/>
        <a:lstStyle/>
        <a:p>
          <a:endParaRPr lang="uk-UA"/>
        </a:p>
      </dgm:t>
    </dgm:pt>
    <dgm:pt modelId="{07CA5D94-7E47-4F0D-A4C1-FFA02988809F}">
      <dgm:prSet/>
      <dgm:spPr/>
      <dgm:t>
        <a:bodyPr/>
        <a:lstStyle/>
        <a:p>
          <a:r>
            <a:rPr lang="ru-RU" dirty="0" err="1">
              <a:latin typeface="Bookman Old Style" panose="02050604050505020204" pitchFamily="18" charset="0"/>
            </a:rPr>
            <a:t>Конкретні</a:t>
          </a:r>
          <a:r>
            <a:rPr lang="ru-RU" dirty="0">
              <a:latin typeface="Bookman Old Style" panose="02050604050505020204" pitchFamily="18" charset="0"/>
            </a:rPr>
            <a:t> </a:t>
          </a:r>
          <a:r>
            <a:rPr lang="ru-RU" dirty="0" err="1">
              <a:latin typeface="Bookman Old Style" panose="02050604050505020204" pitchFamily="18" charset="0"/>
            </a:rPr>
            <a:t>дії</a:t>
          </a:r>
          <a:r>
            <a:rPr lang="ru-RU" dirty="0">
              <a:latin typeface="Bookman Old Style" panose="02050604050505020204" pitchFamily="18" charset="0"/>
            </a:rPr>
            <a:t> на </a:t>
          </a:r>
          <a:r>
            <a:rPr lang="ru-RU" dirty="0" err="1">
              <a:latin typeface="Bookman Old Style" panose="02050604050505020204" pitchFamily="18" charset="0"/>
            </a:rPr>
            <a:t>рівні</a:t>
          </a:r>
          <a:r>
            <a:rPr lang="ru-RU" dirty="0">
              <a:latin typeface="Bookman Old Style" panose="02050604050505020204" pitchFamily="18" charset="0"/>
            </a:rPr>
            <a:t> ЄС для </a:t>
          </a:r>
          <a:r>
            <a:rPr lang="ru-RU" dirty="0" err="1">
              <a:latin typeface="Bookman Old Style" panose="02050604050505020204" pitchFamily="18" charset="0"/>
            </a:rPr>
            <a:t>розширення</a:t>
          </a:r>
          <a:r>
            <a:rPr lang="ru-RU" dirty="0">
              <a:latin typeface="Bookman Old Style" panose="02050604050505020204" pitchFamily="18" charset="0"/>
            </a:rPr>
            <a:t> </a:t>
          </a:r>
          <a:r>
            <a:rPr lang="ru-RU" dirty="0" err="1">
              <a:latin typeface="Bookman Old Style" panose="02050604050505020204" pitchFamily="18" charset="0"/>
            </a:rPr>
            <a:t>можливостей</a:t>
          </a:r>
          <a:r>
            <a:rPr lang="ru-RU" dirty="0">
              <a:latin typeface="Bookman Old Style" panose="02050604050505020204" pitchFamily="18" charset="0"/>
            </a:rPr>
            <a:t> і </a:t>
          </a:r>
          <a:r>
            <a:rPr lang="ru-RU" dirty="0" err="1">
              <a:latin typeface="Bookman Old Style" panose="02050604050505020204" pitchFamily="18" charset="0"/>
            </a:rPr>
            <a:t>підтримки</a:t>
          </a:r>
          <a:r>
            <a:rPr lang="ru-RU" dirty="0">
              <a:latin typeface="Bookman Old Style" panose="02050604050505020204" pitchFamily="18" charset="0"/>
            </a:rPr>
            <a:t> </a:t>
          </a:r>
          <a:r>
            <a:rPr lang="ru-RU" dirty="0" err="1">
              <a:latin typeface="Bookman Old Style" panose="02050604050505020204" pitchFamily="18" charset="0"/>
            </a:rPr>
            <a:t>даної</a:t>
          </a:r>
          <a:r>
            <a:rPr lang="ru-RU" dirty="0">
              <a:latin typeface="Bookman Old Style" panose="02050604050505020204" pitchFamily="18" charset="0"/>
            </a:rPr>
            <a:t> </a:t>
          </a:r>
          <a:r>
            <a:rPr lang="ru-RU" dirty="0" err="1">
              <a:latin typeface="Bookman Old Style" panose="02050604050505020204" pitchFamily="18" charset="0"/>
            </a:rPr>
            <a:t>галузі</a:t>
          </a:r>
          <a:endParaRPr lang="uk-UA" dirty="0">
            <a:latin typeface="Bookman Old Style" panose="02050604050505020204" pitchFamily="18" charset="0"/>
          </a:endParaRPr>
        </a:p>
      </dgm:t>
    </dgm:pt>
    <dgm:pt modelId="{76E57423-0B1A-4E67-9B8B-D9C5590EC699}" type="parTrans" cxnId="{42CDCBBE-E0F0-45DE-901A-3549ACF90265}">
      <dgm:prSet/>
      <dgm:spPr/>
      <dgm:t>
        <a:bodyPr/>
        <a:lstStyle/>
        <a:p>
          <a:endParaRPr lang="uk-UA"/>
        </a:p>
      </dgm:t>
    </dgm:pt>
    <dgm:pt modelId="{50CF0B93-E672-4532-9FC7-262FFDFB27F9}" type="sibTrans" cxnId="{42CDCBBE-E0F0-45DE-901A-3549ACF90265}">
      <dgm:prSet/>
      <dgm:spPr/>
      <dgm:t>
        <a:bodyPr/>
        <a:lstStyle/>
        <a:p>
          <a:endParaRPr lang="uk-UA"/>
        </a:p>
      </dgm:t>
    </dgm:pt>
    <dgm:pt modelId="{0916E646-C224-4E0E-B9F6-C82E385137B9}">
      <dgm:prSet/>
      <dgm:spPr/>
      <dgm:t>
        <a:bodyPr/>
        <a:lstStyle/>
        <a:p>
          <a:r>
            <a:rPr lang="ru-RU" dirty="0" err="1">
              <a:latin typeface="Bookman Old Style" panose="02050604050505020204" pitchFamily="18" charset="0"/>
            </a:rPr>
            <a:t>Синергія</a:t>
          </a:r>
          <a:r>
            <a:rPr lang="ru-RU" dirty="0">
              <a:latin typeface="Bookman Old Style" panose="02050604050505020204" pitchFamily="18" charset="0"/>
            </a:rPr>
            <a:t> з </a:t>
          </a:r>
          <a:r>
            <a:rPr lang="ru-RU" dirty="0" err="1">
              <a:latin typeface="Bookman Old Style" panose="02050604050505020204" pitchFamily="18" charset="0"/>
            </a:rPr>
            <a:t>діями</a:t>
          </a:r>
          <a:r>
            <a:rPr lang="ru-RU" dirty="0">
              <a:latin typeface="Bookman Old Style" panose="02050604050505020204" pitchFamily="18" charset="0"/>
            </a:rPr>
            <a:t> та </a:t>
          </a:r>
          <a:r>
            <a:rPr lang="ru-RU" dirty="0" err="1">
              <a:latin typeface="Bookman Old Style" panose="02050604050505020204" pitchFamily="18" charset="0"/>
            </a:rPr>
            <a:t>національними</a:t>
          </a:r>
          <a:r>
            <a:rPr lang="ru-RU" dirty="0">
              <a:latin typeface="Bookman Old Style" panose="02050604050505020204" pitchFamily="18" charset="0"/>
            </a:rPr>
            <a:t> реформами</a:t>
          </a:r>
          <a:endParaRPr lang="uk-UA" dirty="0">
            <a:latin typeface="Bookman Old Style" panose="02050604050505020204" pitchFamily="18" charset="0"/>
          </a:endParaRPr>
        </a:p>
      </dgm:t>
    </dgm:pt>
    <dgm:pt modelId="{D01351E3-335C-4F79-83C1-DCFBA6B6D190}" type="parTrans" cxnId="{7F875076-7ED8-4B4A-B78E-85BA6BB6A2EA}">
      <dgm:prSet/>
      <dgm:spPr/>
      <dgm:t>
        <a:bodyPr/>
        <a:lstStyle/>
        <a:p>
          <a:endParaRPr lang="uk-UA"/>
        </a:p>
      </dgm:t>
    </dgm:pt>
    <dgm:pt modelId="{837C6F7A-40FE-437A-9CCA-DA772E35D765}" type="sibTrans" cxnId="{7F875076-7ED8-4B4A-B78E-85BA6BB6A2EA}">
      <dgm:prSet/>
      <dgm:spPr/>
      <dgm:t>
        <a:bodyPr/>
        <a:lstStyle/>
        <a:p>
          <a:endParaRPr lang="uk-UA"/>
        </a:p>
      </dgm:t>
    </dgm:pt>
    <dgm:pt modelId="{76D6B1F8-6024-4E94-9299-E42D9A574F70}" type="pres">
      <dgm:prSet presAssocID="{4EA3AE21-2821-4127-90DE-8C40030F422A}" presName="Name0" presStyleCnt="0">
        <dgm:presLayoutVars>
          <dgm:dir/>
          <dgm:animLvl val="lvl"/>
          <dgm:resizeHandles val="exact"/>
        </dgm:presLayoutVars>
      </dgm:prSet>
      <dgm:spPr/>
    </dgm:pt>
    <dgm:pt modelId="{20F55B7D-6807-4885-BCED-D8342E0E8AC7}" type="pres">
      <dgm:prSet presAssocID="{0916E646-C224-4E0E-B9F6-C82E385137B9}" presName="boxAndChildren" presStyleCnt="0"/>
      <dgm:spPr/>
    </dgm:pt>
    <dgm:pt modelId="{56E2325D-0A28-4100-ABF3-9306F90C580A}" type="pres">
      <dgm:prSet presAssocID="{0916E646-C224-4E0E-B9F6-C82E385137B9}" presName="parentTextBox" presStyleLbl="node1" presStyleIdx="0" presStyleCnt="4"/>
      <dgm:spPr/>
    </dgm:pt>
    <dgm:pt modelId="{7E5A5C2D-FAA3-45E3-B65D-A719D1184F84}" type="pres">
      <dgm:prSet presAssocID="{50CF0B93-E672-4532-9FC7-262FFDFB27F9}" presName="sp" presStyleCnt="0"/>
      <dgm:spPr/>
    </dgm:pt>
    <dgm:pt modelId="{57FEE7EC-1F22-47CB-B7B1-C1EA2D04E661}" type="pres">
      <dgm:prSet presAssocID="{07CA5D94-7E47-4F0D-A4C1-FFA02988809F}" presName="arrowAndChildren" presStyleCnt="0"/>
      <dgm:spPr/>
    </dgm:pt>
    <dgm:pt modelId="{C2D84A58-029E-4FE4-BF2F-8A0C6F755F79}" type="pres">
      <dgm:prSet presAssocID="{07CA5D94-7E47-4F0D-A4C1-FFA02988809F}" presName="parentTextArrow" presStyleLbl="node1" presStyleIdx="1" presStyleCnt="4"/>
      <dgm:spPr/>
    </dgm:pt>
    <dgm:pt modelId="{84FABC1E-4611-414B-AFC0-D754678FA1A8}" type="pres">
      <dgm:prSet presAssocID="{90D30A1E-6E64-4CA2-9149-D026F5308F13}" presName="sp" presStyleCnt="0"/>
      <dgm:spPr/>
    </dgm:pt>
    <dgm:pt modelId="{38645A24-8A9B-4A1F-8026-C12BC9367E16}" type="pres">
      <dgm:prSet presAssocID="{6FF9F040-A24D-4E94-9160-CF9A4B4AB4FF}" presName="arrowAndChildren" presStyleCnt="0"/>
      <dgm:spPr/>
    </dgm:pt>
    <dgm:pt modelId="{45ED70F9-FFA3-486F-8E5D-9FB0B3032DB3}" type="pres">
      <dgm:prSet presAssocID="{6FF9F040-A24D-4E94-9160-CF9A4B4AB4FF}" presName="parentTextArrow" presStyleLbl="node1" presStyleIdx="2" presStyleCnt="4"/>
      <dgm:spPr/>
    </dgm:pt>
    <dgm:pt modelId="{F4096DDC-B844-4A2F-89A4-A5B325897CF6}" type="pres">
      <dgm:prSet presAssocID="{5A5DD23E-4876-483B-8889-03B6005FEB21}" presName="sp" presStyleCnt="0"/>
      <dgm:spPr/>
    </dgm:pt>
    <dgm:pt modelId="{5B5F41FC-4DF7-44C1-A276-39BD71FD5CA5}" type="pres">
      <dgm:prSet presAssocID="{5CBDE835-ED37-4AC3-BC9A-7431B774ED8A}" presName="arrowAndChildren" presStyleCnt="0"/>
      <dgm:spPr/>
    </dgm:pt>
    <dgm:pt modelId="{306A67CA-27F6-4DFF-8B7A-1EEF25ACF1FF}" type="pres">
      <dgm:prSet presAssocID="{5CBDE835-ED37-4AC3-BC9A-7431B774ED8A}" presName="parentTextArrow" presStyleLbl="node1" presStyleIdx="3" presStyleCnt="4"/>
      <dgm:spPr/>
    </dgm:pt>
  </dgm:ptLst>
  <dgm:cxnLst>
    <dgm:cxn modelId="{E30D9C08-6D15-4435-AFC4-006D88CA922A}" type="presOf" srcId="{0916E646-C224-4E0E-B9F6-C82E385137B9}" destId="{56E2325D-0A28-4100-ABF3-9306F90C580A}" srcOrd="0" destOrd="0" presId="urn:microsoft.com/office/officeart/2005/8/layout/process4"/>
    <dgm:cxn modelId="{B1F62168-9631-43E6-B715-9FBADBD67258}" type="presOf" srcId="{4EA3AE21-2821-4127-90DE-8C40030F422A}" destId="{76D6B1F8-6024-4E94-9299-E42D9A574F70}" srcOrd="0" destOrd="0" presId="urn:microsoft.com/office/officeart/2005/8/layout/process4"/>
    <dgm:cxn modelId="{BBF7C06D-6EF3-448F-BB8B-F714134BDB94}" type="presOf" srcId="{6FF9F040-A24D-4E94-9160-CF9A4B4AB4FF}" destId="{45ED70F9-FFA3-486F-8E5D-9FB0B3032DB3}" srcOrd="0" destOrd="0" presId="urn:microsoft.com/office/officeart/2005/8/layout/process4"/>
    <dgm:cxn modelId="{63E04753-F7C5-445C-93A9-528688411A56}" srcId="{4EA3AE21-2821-4127-90DE-8C40030F422A}" destId="{5CBDE835-ED37-4AC3-BC9A-7431B774ED8A}" srcOrd="0" destOrd="0" parTransId="{8C6717BC-AAEF-4E57-B9C2-FE0E567058B4}" sibTransId="{5A5DD23E-4876-483B-8889-03B6005FEB21}"/>
    <dgm:cxn modelId="{7F875076-7ED8-4B4A-B78E-85BA6BB6A2EA}" srcId="{4EA3AE21-2821-4127-90DE-8C40030F422A}" destId="{0916E646-C224-4E0E-B9F6-C82E385137B9}" srcOrd="3" destOrd="0" parTransId="{D01351E3-335C-4F79-83C1-DCFBA6B6D190}" sibTransId="{837C6F7A-40FE-437A-9CCA-DA772E35D765}"/>
    <dgm:cxn modelId="{39CAE38A-E627-4799-B2AD-CEE9EA7E8E1B}" srcId="{4EA3AE21-2821-4127-90DE-8C40030F422A}" destId="{6FF9F040-A24D-4E94-9160-CF9A4B4AB4FF}" srcOrd="1" destOrd="0" parTransId="{56D4DD0F-DD7D-4806-9602-6E0B42A8B431}" sibTransId="{90D30A1E-6E64-4CA2-9149-D026F5308F13}"/>
    <dgm:cxn modelId="{460769BD-C463-488E-9F55-C32AC5DE90AA}" type="presOf" srcId="{07CA5D94-7E47-4F0D-A4C1-FFA02988809F}" destId="{C2D84A58-029E-4FE4-BF2F-8A0C6F755F79}" srcOrd="0" destOrd="0" presId="urn:microsoft.com/office/officeart/2005/8/layout/process4"/>
    <dgm:cxn modelId="{42CDCBBE-E0F0-45DE-901A-3549ACF90265}" srcId="{4EA3AE21-2821-4127-90DE-8C40030F422A}" destId="{07CA5D94-7E47-4F0D-A4C1-FFA02988809F}" srcOrd="2" destOrd="0" parTransId="{76E57423-0B1A-4E67-9B8B-D9C5590EC699}" sibTransId="{50CF0B93-E672-4532-9FC7-262FFDFB27F9}"/>
    <dgm:cxn modelId="{63C75DFE-7C76-4109-A878-5390F44F4B68}" type="presOf" srcId="{5CBDE835-ED37-4AC3-BC9A-7431B774ED8A}" destId="{306A67CA-27F6-4DFF-8B7A-1EEF25ACF1FF}" srcOrd="0" destOrd="0" presId="urn:microsoft.com/office/officeart/2005/8/layout/process4"/>
    <dgm:cxn modelId="{BA6A6661-1478-4394-B912-0BB35CA4738F}" type="presParOf" srcId="{76D6B1F8-6024-4E94-9299-E42D9A574F70}" destId="{20F55B7D-6807-4885-BCED-D8342E0E8AC7}" srcOrd="0" destOrd="0" presId="urn:microsoft.com/office/officeart/2005/8/layout/process4"/>
    <dgm:cxn modelId="{C43DCD07-0692-45FB-B892-864934854613}" type="presParOf" srcId="{20F55B7D-6807-4885-BCED-D8342E0E8AC7}" destId="{56E2325D-0A28-4100-ABF3-9306F90C580A}" srcOrd="0" destOrd="0" presId="urn:microsoft.com/office/officeart/2005/8/layout/process4"/>
    <dgm:cxn modelId="{C71E31C3-7FD4-43E2-BFEB-4663AD0443B3}" type="presParOf" srcId="{76D6B1F8-6024-4E94-9299-E42D9A574F70}" destId="{7E5A5C2D-FAA3-45E3-B65D-A719D1184F84}" srcOrd="1" destOrd="0" presId="urn:microsoft.com/office/officeart/2005/8/layout/process4"/>
    <dgm:cxn modelId="{3FEC1726-979A-4E7A-A9B9-E5639081DDCD}" type="presParOf" srcId="{76D6B1F8-6024-4E94-9299-E42D9A574F70}" destId="{57FEE7EC-1F22-47CB-B7B1-C1EA2D04E661}" srcOrd="2" destOrd="0" presId="urn:microsoft.com/office/officeart/2005/8/layout/process4"/>
    <dgm:cxn modelId="{5D39C056-C6E7-42D5-88C6-DAF18297D94C}" type="presParOf" srcId="{57FEE7EC-1F22-47CB-B7B1-C1EA2D04E661}" destId="{C2D84A58-029E-4FE4-BF2F-8A0C6F755F79}" srcOrd="0" destOrd="0" presId="urn:microsoft.com/office/officeart/2005/8/layout/process4"/>
    <dgm:cxn modelId="{2738DCED-9A46-4C68-BB71-A6537B0544E4}" type="presParOf" srcId="{76D6B1F8-6024-4E94-9299-E42D9A574F70}" destId="{84FABC1E-4611-414B-AFC0-D754678FA1A8}" srcOrd="3" destOrd="0" presId="urn:microsoft.com/office/officeart/2005/8/layout/process4"/>
    <dgm:cxn modelId="{49E9E516-C5DD-40BA-8EBB-1BA2E308783E}" type="presParOf" srcId="{76D6B1F8-6024-4E94-9299-E42D9A574F70}" destId="{38645A24-8A9B-4A1F-8026-C12BC9367E16}" srcOrd="4" destOrd="0" presId="urn:microsoft.com/office/officeart/2005/8/layout/process4"/>
    <dgm:cxn modelId="{7228EB89-63F1-4816-969D-44A4A9F80A88}" type="presParOf" srcId="{38645A24-8A9B-4A1F-8026-C12BC9367E16}" destId="{45ED70F9-FFA3-486F-8E5D-9FB0B3032DB3}" srcOrd="0" destOrd="0" presId="urn:microsoft.com/office/officeart/2005/8/layout/process4"/>
    <dgm:cxn modelId="{0C10F681-32E3-45F1-BFF0-1F07C60A3A8D}" type="presParOf" srcId="{76D6B1F8-6024-4E94-9299-E42D9A574F70}" destId="{F4096DDC-B844-4A2F-89A4-A5B325897CF6}" srcOrd="5" destOrd="0" presId="urn:microsoft.com/office/officeart/2005/8/layout/process4"/>
    <dgm:cxn modelId="{476102D5-0092-4DD8-8C2C-211D8073AE52}" type="presParOf" srcId="{76D6B1F8-6024-4E94-9299-E42D9A574F70}" destId="{5B5F41FC-4DF7-44C1-A276-39BD71FD5CA5}" srcOrd="6" destOrd="0" presId="urn:microsoft.com/office/officeart/2005/8/layout/process4"/>
    <dgm:cxn modelId="{9A803BE2-21FC-4E0D-AEA6-664E996A21FF}" type="presParOf" srcId="{5B5F41FC-4DF7-44C1-A276-39BD71FD5CA5}" destId="{306A67CA-27F6-4DFF-8B7A-1EEF25ACF1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96AD2-1B04-480E-906F-59C619B2189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F711BBE5-6898-412F-A2E7-09A6729CEBB2}">
      <dgm:prSet/>
      <dgm:spPr/>
      <dgm:t>
        <a:bodyPr/>
        <a:lstStyle/>
        <a:p>
          <a:r>
            <a:rPr lang="uk-UA" dirty="0">
              <a:latin typeface="Bookman Old Style" panose="02050604050505020204" pitchFamily="18" charset="0"/>
            </a:rPr>
            <a:t>Інклюзія та різноманіття</a:t>
          </a:r>
        </a:p>
      </dgm:t>
    </dgm:pt>
    <dgm:pt modelId="{02E81A39-E4F9-4BF5-8BB0-0A40940FC8AF}" type="parTrans" cxnId="{982D028A-6D1E-48B9-98B7-96B299568A84}">
      <dgm:prSet/>
      <dgm:spPr/>
      <dgm:t>
        <a:bodyPr/>
        <a:lstStyle/>
        <a:p>
          <a:endParaRPr lang="uk-UA"/>
        </a:p>
      </dgm:t>
    </dgm:pt>
    <dgm:pt modelId="{66099FB2-10FB-4AA7-B713-D29AC3A9AAA9}" type="sibTrans" cxnId="{982D028A-6D1E-48B9-98B7-96B299568A84}">
      <dgm:prSet/>
      <dgm:spPr/>
      <dgm:t>
        <a:bodyPr/>
        <a:lstStyle/>
        <a:p>
          <a:endParaRPr lang="uk-UA"/>
        </a:p>
      </dgm:t>
    </dgm:pt>
    <dgm:pt modelId="{C3AB3030-C951-43C3-BE21-39220B965DE4}">
      <dgm:prSet/>
      <dgm:spPr/>
      <dgm:t>
        <a:bodyPr/>
        <a:lstStyle/>
        <a:p>
          <a:r>
            <a:rPr lang="uk-UA" dirty="0">
              <a:latin typeface="Bookman Old Style" panose="02050604050505020204" pitchFamily="18" charset="0"/>
            </a:rPr>
            <a:t>Екологічна сталість та зелені практики</a:t>
          </a:r>
        </a:p>
      </dgm:t>
    </dgm:pt>
    <dgm:pt modelId="{522B4FAF-EFE3-4E91-A1E0-120B729CF4BD}" type="parTrans" cxnId="{E2E6AC4A-8E55-4EE5-A611-90BEB53F120F}">
      <dgm:prSet/>
      <dgm:spPr/>
      <dgm:t>
        <a:bodyPr/>
        <a:lstStyle/>
        <a:p>
          <a:endParaRPr lang="uk-UA"/>
        </a:p>
      </dgm:t>
    </dgm:pt>
    <dgm:pt modelId="{8B5B9D83-A3EC-445A-BA11-7E598DE805C4}" type="sibTrans" cxnId="{E2E6AC4A-8E55-4EE5-A611-90BEB53F120F}">
      <dgm:prSet/>
      <dgm:spPr/>
      <dgm:t>
        <a:bodyPr/>
        <a:lstStyle/>
        <a:p>
          <a:endParaRPr lang="uk-UA"/>
        </a:p>
      </dgm:t>
    </dgm:pt>
    <dgm:pt modelId="{A421F4C2-76C3-48D6-9C39-53CDF3AAE75F}">
      <dgm:prSet/>
      <dgm:spPr/>
      <dgm:t>
        <a:bodyPr/>
        <a:lstStyle/>
        <a:p>
          <a:r>
            <a:rPr lang="uk-UA" dirty="0" err="1">
              <a:latin typeface="Bookman Old Style" panose="02050604050505020204" pitchFamily="18" charset="0"/>
            </a:rPr>
            <a:t>Цифровізація</a:t>
          </a:r>
          <a:r>
            <a:rPr lang="uk-UA" dirty="0">
              <a:latin typeface="Bookman Old Style" panose="02050604050505020204" pitchFamily="18" charset="0"/>
            </a:rPr>
            <a:t> освіти та набуття цифрових компетентностей</a:t>
          </a:r>
        </a:p>
      </dgm:t>
    </dgm:pt>
    <dgm:pt modelId="{D31484BC-53C9-4852-A914-33A823879AF5}" type="parTrans" cxnId="{D2DD7247-E041-4DDF-AA31-7440E194865C}">
      <dgm:prSet/>
      <dgm:spPr/>
      <dgm:t>
        <a:bodyPr/>
        <a:lstStyle/>
        <a:p>
          <a:endParaRPr lang="uk-UA"/>
        </a:p>
      </dgm:t>
    </dgm:pt>
    <dgm:pt modelId="{48980564-89B8-45B6-BF7D-86C1B1A6067C}" type="sibTrans" cxnId="{D2DD7247-E041-4DDF-AA31-7440E194865C}">
      <dgm:prSet/>
      <dgm:spPr/>
      <dgm:t>
        <a:bodyPr/>
        <a:lstStyle/>
        <a:p>
          <a:endParaRPr lang="uk-UA"/>
        </a:p>
      </dgm:t>
    </dgm:pt>
    <dgm:pt modelId="{89E454D7-1E66-4965-ACF5-D5ED2CE78B8F}" type="pres">
      <dgm:prSet presAssocID="{88296AD2-1B04-480E-906F-59C619B21899}" presName="linearFlow" presStyleCnt="0">
        <dgm:presLayoutVars>
          <dgm:dir/>
          <dgm:resizeHandles val="exact"/>
        </dgm:presLayoutVars>
      </dgm:prSet>
      <dgm:spPr/>
    </dgm:pt>
    <dgm:pt modelId="{463504CC-E1CB-4BD9-B6A5-05FE81776B24}" type="pres">
      <dgm:prSet presAssocID="{F711BBE5-6898-412F-A2E7-09A6729CEBB2}" presName="composite" presStyleCnt="0"/>
      <dgm:spPr/>
    </dgm:pt>
    <dgm:pt modelId="{C529749F-0586-48DD-8CA8-6B9EE5B3A2B4}" type="pres">
      <dgm:prSet presAssocID="{F711BBE5-6898-412F-A2E7-09A6729CEBB2}" presName="imgShp" presStyleLbl="fgImgPlace1" presStyleIdx="0" presStyleCnt="3"/>
      <dgm:spPr/>
    </dgm:pt>
    <dgm:pt modelId="{D438279C-8B10-41E2-8706-567D98A8DB76}" type="pres">
      <dgm:prSet presAssocID="{F711BBE5-6898-412F-A2E7-09A6729CEBB2}" presName="txShp" presStyleLbl="node1" presStyleIdx="0" presStyleCnt="3">
        <dgm:presLayoutVars>
          <dgm:bulletEnabled val="1"/>
        </dgm:presLayoutVars>
      </dgm:prSet>
      <dgm:spPr/>
    </dgm:pt>
    <dgm:pt modelId="{25221EEF-8F62-44D3-8672-9E81A2CC482B}" type="pres">
      <dgm:prSet presAssocID="{66099FB2-10FB-4AA7-B713-D29AC3A9AAA9}" presName="spacing" presStyleCnt="0"/>
      <dgm:spPr/>
    </dgm:pt>
    <dgm:pt modelId="{B2F38B9C-1723-44C3-9E80-EB8017ADE5BB}" type="pres">
      <dgm:prSet presAssocID="{C3AB3030-C951-43C3-BE21-39220B965DE4}" presName="composite" presStyleCnt="0"/>
      <dgm:spPr/>
    </dgm:pt>
    <dgm:pt modelId="{A094506F-CB62-4723-BA12-36F1A6AFCB77}" type="pres">
      <dgm:prSet presAssocID="{C3AB3030-C951-43C3-BE21-39220B965DE4}" presName="imgShp" presStyleLbl="fgImgPlace1" presStyleIdx="1" presStyleCnt="3"/>
      <dgm:spPr/>
    </dgm:pt>
    <dgm:pt modelId="{2DC396CD-99E0-4FBB-B604-272F9C5D6C96}" type="pres">
      <dgm:prSet presAssocID="{C3AB3030-C951-43C3-BE21-39220B965DE4}" presName="txShp" presStyleLbl="node1" presStyleIdx="1" presStyleCnt="3">
        <dgm:presLayoutVars>
          <dgm:bulletEnabled val="1"/>
        </dgm:presLayoutVars>
      </dgm:prSet>
      <dgm:spPr/>
    </dgm:pt>
    <dgm:pt modelId="{351AE104-E27F-4112-96E4-E278B139D140}" type="pres">
      <dgm:prSet presAssocID="{8B5B9D83-A3EC-445A-BA11-7E598DE805C4}" presName="spacing" presStyleCnt="0"/>
      <dgm:spPr/>
    </dgm:pt>
    <dgm:pt modelId="{88CD5517-F661-41B2-B12A-3A5464F27FD1}" type="pres">
      <dgm:prSet presAssocID="{A421F4C2-76C3-48D6-9C39-53CDF3AAE75F}" presName="composite" presStyleCnt="0"/>
      <dgm:spPr/>
    </dgm:pt>
    <dgm:pt modelId="{BFE8EE4C-8F9F-4144-B178-4ADA0411E39C}" type="pres">
      <dgm:prSet presAssocID="{A421F4C2-76C3-48D6-9C39-53CDF3AAE75F}" presName="imgShp" presStyleLbl="fgImgPlace1" presStyleIdx="2" presStyleCnt="3"/>
      <dgm:spPr/>
    </dgm:pt>
    <dgm:pt modelId="{42EFEA68-DB24-468B-9879-7709836CC529}" type="pres">
      <dgm:prSet presAssocID="{A421F4C2-76C3-48D6-9C39-53CDF3AAE75F}" presName="txShp" presStyleLbl="node1" presStyleIdx="2" presStyleCnt="3">
        <dgm:presLayoutVars>
          <dgm:bulletEnabled val="1"/>
        </dgm:presLayoutVars>
      </dgm:prSet>
      <dgm:spPr/>
    </dgm:pt>
  </dgm:ptLst>
  <dgm:cxnLst>
    <dgm:cxn modelId="{DCE1AD17-5224-43D0-B02E-9727336566A9}" type="presOf" srcId="{88296AD2-1B04-480E-906F-59C619B21899}" destId="{89E454D7-1E66-4965-ACF5-D5ED2CE78B8F}" srcOrd="0" destOrd="0" presId="urn:microsoft.com/office/officeart/2005/8/layout/vList3"/>
    <dgm:cxn modelId="{DAD08839-EDF0-4008-992C-A6DBFFDB97B5}" type="presOf" srcId="{F711BBE5-6898-412F-A2E7-09A6729CEBB2}" destId="{D438279C-8B10-41E2-8706-567D98A8DB76}" srcOrd="0" destOrd="0" presId="urn:microsoft.com/office/officeart/2005/8/layout/vList3"/>
    <dgm:cxn modelId="{D2DD7247-E041-4DDF-AA31-7440E194865C}" srcId="{88296AD2-1B04-480E-906F-59C619B21899}" destId="{A421F4C2-76C3-48D6-9C39-53CDF3AAE75F}" srcOrd="2" destOrd="0" parTransId="{D31484BC-53C9-4852-A914-33A823879AF5}" sibTransId="{48980564-89B8-45B6-BF7D-86C1B1A6067C}"/>
    <dgm:cxn modelId="{E2E6AC4A-8E55-4EE5-A611-90BEB53F120F}" srcId="{88296AD2-1B04-480E-906F-59C619B21899}" destId="{C3AB3030-C951-43C3-BE21-39220B965DE4}" srcOrd="1" destOrd="0" parTransId="{522B4FAF-EFE3-4E91-A1E0-120B729CF4BD}" sibTransId="{8B5B9D83-A3EC-445A-BA11-7E598DE805C4}"/>
    <dgm:cxn modelId="{982D028A-6D1E-48B9-98B7-96B299568A84}" srcId="{88296AD2-1B04-480E-906F-59C619B21899}" destId="{F711BBE5-6898-412F-A2E7-09A6729CEBB2}" srcOrd="0" destOrd="0" parTransId="{02E81A39-E4F9-4BF5-8BB0-0A40940FC8AF}" sibTransId="{66099FB2-10FB-4AA7-B713-D29AC3A9AAA9}"/>
    <dgm:cxn modelId="{EFE7C8E8-B067-48DD-AE78-22ACC0A8065E}" type="presOf" srcId="{C3AB3030-C951-43C3-BE21-39220B965DE4}" destId="{2DC396CD-99E0-4FBB-B604-272F9C5D6C96}" srcOrd="0" destOrd="0" presId="urn:microsoft.com/office/officeart/2005/8/layout/vList3"/>
    <dgm:cxn modelId="{B5080CEE-4A00-4626-A1D1-CF083DE72DB9}" type="presOf" srcId="{A421F4C2-76C3-48D6-9C39-53CDF3AAE75F}" destId="{42EFEA68-DB24-468B-9879-7709836CC529}" srcOrd="0" destOrd="0" presId="urn:microsoft.com/office/officeart/2005/8/layout/vList3"/>
    <dgm:cxn modelId="{7FDE8FDD-AFEE-4DB7-A590-46545746954F}" type="presParOf" srcId="{89E454D7-1E66-4965-ACF5-D5ED2CE78B8F}" destId="{463504CC-E1CB-4BD9-B6A5-05FE81776B24}" srcOrd="0" destOrd="0" presId="urn:microsoft.com/office/officeart/2005/8/layout/vList3"/>
    <dgm:cxn modelId="{8D5BF44F-913C-41FC-9490-4DC2020C1076}" type="presParOf" srcId="{463504CC-E1CB-4BD9-B6A5-05FE81776B24}" destId="{C529749F-0586-48DD-8CA8-6B9EE5B3A2B4}" srcOrd="0" destOrd="0" presId="urn:microsoft.com/office/officeart/2005/8/layout/vList3"/>
    <dgm:cxn modelId="{850C0A94-51D4-41FB-8A8B-E7173951A10C}" type="presParOf" srcId="{463504CC-E1CB-4BD9-B6A5-05FE81776B24}" destId="{D438279C-8B10-41E2-8706-567D98A8DB76}" srcOrd="1" destOrd="0" presId="urn:microsoft.com/office/officeart/2005/8/layout/vList3"/>
    <dgm:cxn modelId="{70D71C0A-C4C4-410C-9F4E-BCE807012FC4}" type="presParOf" srcId="{89E454D7-1E66-4965-ACF5-D5ED2CE78B8F}" destId="{25221EEF-8F62-44D3-8672-9E81A2CC482B}" srcOrd="1" destOrd="0" presId="urn:microsoft.com/office/officeart/2005/8/layout/vList3"/>
    <dgm:cxn modelId="{5A9B97EA-CE64-4EB1-B22A-5EB907D49AF4}" type="presParOf" srcId="{89E454D7-1E66-4965-ACF5-D5ED2CE78B8F}" destId="{B2F38B9C-1723-44C3-9E80-EB8017ADE5BB}" srcOrd="2" destOrd="0" presId="urn:microsoft.com/office/officeart/2005/8/layout/vList3"/>
    <dgm:cxn modelId="{6E7D9D27-056C-4785-ACCF-CE661DF972DA}" type="presParOf" srcId="{B2F38B9C-1723-44C3-9E80-EB8017ADE5BB}" destId="{A094506F-CB62-4723-BA12-36F1A6AFCB77}" srcOrd="0" destOrd="0" presId="urn:microsoft.com/office/officeart/2005/8/layout/vList3"/>
    <dgm:cxn modelId="{D0013DC9-A3BC-43A5-B650-709C4E4B3FAD}" type="presParOf" srcId="{B2F38B9C-1723-44C3-9E80-EB8017ADE5BB}" destId="{2DC396CD-99E0-4FBB-B604-272F9C5D6C96}" srcOrd="1" destOrd="0" presId="urn:microsoft.com/office/officeart/2005/8/layout/vList3"/>
    <dgm:cxn modelId="{26CADE2D-17EC-4DC7-816A-55F5C49EA2CC}" type="presParOf" srcId="{89E454D7-1E66-4965-ACF5-D5ED2CE78B8F}" destId="{351AE104-E27F-4112-96E4-E278B139D140}" srcOrd="3" destOrd="0" presId="urn:microsoft.com/office/officeart/2005/8/layout/vList3"/>
    <dgm:cxn modelId="{1B3D6D14-F049-446E-A9A6-94582D61A845}" type="presParOf" srcId="{89E454D7-1E66-4965-ACF5-D5ED2CE78B8F}" destId="{88CD5517-F661-41B2-B12A-3A5464F27FD1}" srcOrd="4" destOrd="0" presId="urn:microsoft.com/office/officeart/2005/8/layout/vList3"/>
    <dgm:cxn modelId="{2D2F3186-3D4B-4745-B414-FCF6B9FAF118}" type="presParOf" srcId="{88CD5517-F661-41B2-B12A-3A5464F27FD1}" destId="{BFE8EE4C-8F9F-4144-B178-4ADA0411E39C}" srcOrd="0" destOrd="0" presId="urn:microsoft.com/office/officeart/2005/8/layout/vList3"/>
    <dgm:cxn modelId="{FDBAB067-5168-42AF-8CE9-073DE332BC47}" type="presParOf" srcId="{88CD5517-F661-41B2-B12A-3A5464F27FD1}" destId="{42EFEA68-DB24-468B-9879-7709836CC5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2325D-0A28-4100-ABF3-9306F90C580A}">
      <dsp:nvSpPr>
        <dsp:cNvPr id="0" name=""/>
        <dsp:cNvSpPr/>
      </dsp:nvSpPr>
      <dsp:spPr>
        <a:xfrm>
          <a:off x="0" y="4218195"/>
          <a:ext cx="3065207" cy="922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>
              <a:latin typeface="Bookman Old Style" panose="02050604050505020204" pitchFamily="18" charset="0"/>
            </a:rPr>
            <a:t>Синергія</a:t>
          </a:r>
          <a:r>
            <a:rPr lang="ru-RU" sz="1300" kern="1200" dirty="0">
              <a:latin typeface="Bookman Old Style" panose="02050604050505020204" pitchFamily="18" charset="0"/>
            </a:rPr>
            <a:t> з </a:t>
          </a:r>
          <a:r>
            <a:rPr lang="ru-RU" sz="1300" kern="1200" dirty="0" err="1">
              <a:latin typeface="Bookman Old Style" panose="02050604050505020204" pitchFamily="18" charset="0"/>
            </a:rPr>
            <a:t>діями</a:t>
          </a:r>
          <a:r>
            <a:rPr lang="ru-RU" sz="1300" kern="1200" dirty="0">
              <a:latin typeface="Bookman Old Style" panose="02050604050505020204" pitchFamily="18" charset="0"/>
            </a:rPr>
            <a:t> та </a:t>
          </a:r>
          <a:r>
            <a:rPr lang="ru-RU" sz="1300" kern="1200" dirty="0" err="1">
              <a:latin typeface="Bookman Old Style" panose="02050604050505020204" pitchFamily="18" charset="0"/>
            </a:rPr>
            <a:t>національними</a:t>
          </a:r>
          <a:r>
            <a:rPr lang="ru-RU" sz="1300" kern="1200" dirty="0">
              <a:latin typeface="Bookman Old Style" panose="02050604050505020204" pitchFamily="18" charset="0"/>
            </a:rPr>
            <a:t> реформами</a:t>
          </a:r>
          <a:endParaRPr lang="uk-UA" sz="1300" kern="1200" dirty="0">
            <a:latin typeface="Bookman Old Style" panose="02050604050505020204" pitchFamily="18" charset="0"/>
          </a:endParaRPr>
        </a:p>
      </dsp:txBody>
      <dsp:txXfrm>
        <a:off x="0" y="4218195"/>
        <a:ext cx="3065207" cy="922838"/>
      </dsp:txXfrm>
    </dsp:sp>
    <dsp:sp modelId="{C2D84A58-029E-4FE4-BF2F-8A0C6F755F79}">
      <dsp:nvSpPr>
        <dsp:cNvPr id="0" name=""/>
        <dsp:cNvSpPr/>
      </dsp:nvSpPr>
      <dsp:spPr>
        <a:xfrm rot="10800000">
          <a:off x="0" y="2812713"/>
          <a:ext cx="3065207" cy="14193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>
              <a:latin typeface="Bookman Old Style" panose="02050604050505020204" pitchFamily="18" charset="0"/>
            </a:rPr>
            <a:t>Конкретні</a:t>
          </a:r>
          <a:r>
            <a:rPr lang="ru-RU" sz="1300" kern="1200" dirty="0">
              <a:latin typeface="Bookman Old Style" panose="02050604050505020204" pitchFamily="18" charset="0"/>
            </a:rPr>
            <a:t> </a:t>
          </a:r>
          <a:r>
            <a:rPr lang="ru-RU" sz="1300" kern="1200" dirty="0" err="1">
              <a:latin typeface="Bookman Old Style" panose="02050604050505020204" pitchFamily="18" charset="0"/>
            </a:rPr>
            <a:t>дії</a:t>
          </a:r>
          <a:r>
            <a:rPr lang="ru-RU" sz="1300" kern="1200" dirty="0">
              <a:latin typeface="Bookman Old Style" panose="02050604050505020204" pitchFamily="18" charset="0"/>
            </a:rPr>
            <a:t> на </a:t>
          </a:r>
          <a:r>
            <a:rPr lang="ru-RU" sz="1300" kern="1200" dirty="0" err="1">
              <a:latin typeface="Bookman Old Style" panose="02050604050505020204" pitchFamily="18" charset="0"/>
            </a:rPr>
            <a:t>рівні</a:t>
          </a:r>
          <a:r>
            <a:rPr lang="ru-RU" sz="1300" kern="1200" dirty="0">
              <a:latin typeface="Bookman Old Style" panose="02050604050505020204" pitchFamily="18" charset="0"/>
            </a:rPr>
            <a:t> ЄС для </a:t>
          </a:r>
          <a:r>
            <a:rPr lang="ru-RU" sz="1300" kern="1200" dirty="0" err="1">
              <a:latin typeface="Bookman Old Style" panose="02050604050505020204" pitchFamily="18" charset="0"/>
            </a:rPr>
            <a:t>розширення</a:t>
          </a:r>
          <a:r>
            <a:rPr lang="ru-RU" sz="1300" kern="1200" dirty="0">
              <a:latin typeface="Bookman Old Style" panose="02050604050505020204" pitchFamily="18" charset="0"/>
            </a:rPr>
            <a:t> </a:t>
          </a:r>
          <a:r>
            <a:rPr lang="ru-RU" sz="1300" kern="1200" dirty="0" err="1">
              <a:latin typeface="Bookman Old Style" panose="02050604050505020204" pitchFamily="18" charset="0"/>
            </a:rPr>
            <a:t>можливостей</a:t>
          </a:r>
          <a:r>
            <a:rPr lang="ru-RU" sz="1300" kern="1200" dirty="0">
              <a:latin typeface="Bookman Old Style" panose="02050604050505020204" pitchFamily="18" charset="0"/>
            </a:rPr>
            <a:t> і </a:t>
          </a:r>
          <a:r>
            <a:rPr lang="ru-RU" sz="1300" kern="1200" dirty="0" err="1">
              <a:latin typeface="Bookman Old Style" panose="02050604050505020204" pitchFamily="18" charset="0"/>
            </a:rPr>
            <a:t>підтримки</a:t>
          </a:r>
          <a:r>
            <a:rPr lang="ru-RU" sz="1300" kern="1200" dirty="0">
              <a:latin typeface="Bookman Old Style" panose="02050604050505020204" pitchFamily="18" charset="0"/>
            </a:rPr>
            <a:t> </a:t>
          </a:r>
          <a:r>
            <a:rPr lang="ru-RU" sz="1300" kern="1200" dirty="0" err="1">
              <a:latin typeface="Bookman Old Style" panose="02050604050505020204" pitchFamily="18" charset="0"/>
            </a:rPr>
            <a:t>даної</a:t>
          </a:r>
          <a:r>
            <a:rPr lang="ru-RU" sz="1300" kern="1200" dirty="0">
              <a:latin typeface="Bookman Old Style" panose="02050604050505020204" pitchFamily="18" charset="0"/>
            </a:rPr>
            <a:t> </a:t>
          </a:r>
          <a:r>
            <a:rPr lang="ru-RU" sz="1300" kern="1200" dirty="0" err="1">
              <a:latin typeface="Bookman Old Style" panose="02050604050505020204" pitchFamily="18" charset="0"/>
            </a:rPr>
            <a:t>галузі</a:t>
          </a:r>
          <a:endParaRPr lang="uk-UA" sz="1300" kern="1200" dirty="0">
            <a:latin typeface="Bookman Old Style" panose="02050604050505020204" pitchFamily="18" charset="0"/>
          </a:endParaRPr>
        </a:p>
      </dsp:txBody>
      <dsp:txXfrm rot="10800000">
        <a:off x="0" y="2812713"/>
        <a:ext cx="3065207" cy="922234"/>
      </dsp:txXfrm>
    </dsp:sp>
    <dsp:sp modelId="{45ED70F9-FFA3-486F-8E5D-9FB0B3032DB3}">
      <dsp:nvSpPr>
        <dsp:cNvPr id="0" name=""/>
        <dsp:cNvSpPr/>
      </dsp:nvSpPr>
      <dsp:spPr>
        <a:xfrm rot="10800000">
          <a:off x="0" y="1407230"/>
          <a:ext cx="3065207" cy="14193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>
              <a:latin typeface="Bookman Old Style" panose="02050604050505020204" pitchFamily="18" charset="0"/>
            </a:rPr>
            <a:t>Пріоритетні</a:t>
          </a:r>
          <a:r>
            <a:rPr lang="ru-RU" sz="1300" kern="1200" dirty="0">
              <a:latin typeface="Bookman Old Style" panose="02050604050505020204" pitchFamily="18" charset="0"/>
            </a:rPr>
            <a:t> напрямки </a:t>
          </a:r>
          <a:r>
            <a:rPr lang="ru-RU" sz="1300" kern="1200" dirty="0" err="1">
              <a:latin typeface="Bookman Old Style" panose="02050604050505020204" pitchFamily="18" charset="0"/>
            </a:rPr>
            <a:t>трансформації</a:t>
          </a:r>
          <a:r>
            <a:rPr lang="ru-RU" sz="1300" kern="1200" dirty="0">
              <a:latin typeface="Bookman Old Style" panose="02050604050505020204" pitchFamily="18" charset="0"/>
            </a:rPr>
            <a:t> на </a:t>
          </a:r>
          <a:r>
            <a:rPr lang="ru-RU" sz="1300" kern="1200" dirty="0" err="1">
              <a:latin typeface="Bookman Old Style" panose="02050604050505020204" pitchFamily="18" charset="0"/>
            </a:rPr>
            <a:t>основі</a:t>
          </a:r>
          <a:r>
            <a:rPr lang="ru-RU" sz="1300" kern="1200" dirty="0">
              <a:latin typeface="Bookman Old Style" panose="02050604050505020204" pitchFamily="18" charset="0"/>
            </a:rPr>
            <a:t> </a:t>
          </a:r>
          <a:r>
            <a:rPr lang="ru-RU" sz="1300" kern="1200" dirty="0" err="1">
              <a:latin typeface="Bookman Old Style" panose="02050604050505020204" pitchFamily="18" charset="0"/>
            </a:rPr>
            <a:t>чітких</a:t>
          </a:r>
          <a:r>
            <a:rPr lang="ru-RU" sz="1300" kern="1200" dirty="0">
              <a:latin typeface="Bookman Old Style" panose="02050604050505020204" pitchFamily="18" charset="0"/>
            </a:rPr>
            <a:t> </a:t>
          </a:r>
          <a:r>
            <a:rPr lang="ru-RU" sz="1300" kern="1200" dirty="0" err="1">
              <a:latin typeface="Bookman Old Style" panose="02050604050505020204" pitchFamily="18" charset="0"/>
            </a:rPr>
            <a:t>цілей</a:t>
          </a:r>
          <a:endParaRPr lang="uk-UA" sz="1300" kern="1200" dirty="0">
            <a:latin typeface="Bookman Old Style" panose="02050604050505020204" pitchFamily="18" charset="0"/>
          </a:endParaRPr>
        </a:p>
      </dsp:txBody>
      <dsp:txXfrm rot="10800000">
        <a:off x="0" y="1407230"/>
        <a:ext cx="3065207" cy="922234"/>
      </dsp:txXfrm>
    </dsp:sp>
    <dsp:sp modelId="{306A67CA-27F6-4DFF-8B7A-1EEF25ACF1FF}">
      <dsp:nvSpPr>
        <dsp:cNvPr id="0" name=""/>
        <dsp:cNvSpPr/>
      </dsp:nvSpPr>
      <dsp:spPr>
        <a:xfrm rot="10800000">
          <a:off x="0" y="1748"/>
          <a:ext cx="3065207" cy="14193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>
              <a:latin typeface="Bookman Old Style" panose="02050604050505020204" pitchFamily="18" charset="0"/>
            </a:rPr>
            <a:t>Європейське спільне бачення підтримки всіх типів закладів вищої освіти для адаптації до мінливих умов у всіх їхніх місіях</a:t>
          </a:r>
        </a:p>
      </dsp:txBody>
      <dsp:txXfrm rot="10800000">
        <a:off x="0" y="1748"/>
        <a:ext cx="3065207" cy="922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8279C-8B10-41E2-8706-567D98A8DB76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Bookman Old Style" panose="02050604050505020204" pitchFamily="18" charset="0"/>
            </a:rPr>
            <a:t>Інклюзія та різноманіття</a:t>
          </a:r>
        </a:p>
      </dsp:txBody>
      <dsp:txXfrm rot="10800000">
        <a:off x="2365971" y="883"/>
        <a:ext cx="6690570" cy="1209216"/>
      </dsp:txXfrm>
    </dsp:sp>
    <dsp:sp modelId="{C529749F-0586-48DD-8CA8-6B9EE5B3A2B4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396CD-99E0-4FBB-B604-272F9C5D6C96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Bookman Old Style" panose="02050604050505020204" pitchFamily="18" charset="0"/>
            </a:rPr>
            <a:t>Екологічна сталість та зелені практики</a:t>
          </a:r>
        </a:p>
      </dsp:txBody>
      <dsp:txXfrm rot="10800000">
        <a:off x="2365971" y="1571060"/>
        <a:ext cx="6690570" cy="1209216"/>
      </dsp:txXfrm>
    </dsp:sp>
    <dsp:sp modelId="{A094506F-CB62-4723-BA12-36F1A6AFCB77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FEA68-DB24-468B-9879-7709836CC529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 err="1">
              <a:latin typeface="Bookman Old Style" panose="02050604050505020204" pitchFamily="18" charset="0"/>
            </a:rPr>
            <a:t>Цифровізація</a:t>
          </a:r>
          <a:r>
            <a:rPr lang="uk-UA" sz="2800" kern="1200" dirty="0">
              <a:latin typeface="Bookman Old Style" panose="02050604050505020204" pitchFamily="18" charset="0"/>
            </a:rPr>
            <a:t> освіти та набуття цифрових компетентностей</a:t>
          </a:r>
        </a:p>
      </dsp:txBody>
      <dsp:txXfrm rot="10800000">
        <a:off x="2365971" y="3141237"/>
        <a:ext cx="6690570" cy="1209216"/>
      </dsp:txXfrm>
    </dsp:sp>
    <dsp:sp modelId="{BFE8EE4C-8F9F-4144-B178-4ADA0411E39C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7086-35D3-4D01-A4B0-71C51EC6D6B3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DEA56-8440-4F53-81D6-EE1CE70FEC7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3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EA56-8440-4F53-81D6-EE1CE70FEC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2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A8B14-E2B7-4A16-8C7D-35AA1793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B77879-3607-4F07-98C2-AF93BC7EC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DC5FA6-C97B-4F11-9096-C2D97E53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EC61-43E7-49AB-830E-0E972C89BA5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99C502-0D4E-4AD3-AFE9-C13C5650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208C93-FE5E-4BFB-8267-0B115E3F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2DAB-DF4A-4935-9C04-53D310F6AA8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60BBC-E1C4-4A66-97CF-05426C4C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DAF4BBD-7BA9-4BC5-A6CE-1334C9A80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C27614-801D-46E5-8BB4-F9AC40BF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EC61-43E7-49AB-830E-0E972C89BA5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E576BC-134D-4C9F-B419-7678FE2B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958FDA-C4E6-48C9-B7D7-AF85C8E9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2DAB-DF4A-4935-9C04-53D310F6AA8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8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625D5D3-42B4-4A4D-8D3C-A277F06CA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E1DA97E-8562-4B05-BC3B-AB7494A07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F0552E-C73F-44A8-8AB1-DA0D7BCB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EC61-43E7-49AB-830E-0E972C89BA5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9DC6CB-7821-42EE-9B26-858707ED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C61E59-BB63-4A58-B772-4DD7A13B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2DAB-DF4A-4935-9C04-53D310F6AA8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1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E26D5-E3F5-4AB2-A24E-66CDEF6A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9CD42B-8FD1-4B75-BEDD-F7A38B7C1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835736-8659-40D8-9278-42296322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EC61-43E7-49AB-830E-0E972C89BA5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A411C3-A8D0-45CB-AF62-72B91A78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986F5-34CE-44AE-8410-F5B3F174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2DAB-DF4A-4935-9C04-53D310F6AA8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4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B5363-0018-4E96-A627-4E5CF6C6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6EE8B6A-CBDA-4388-920F-EBFD83C8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00171C-942A-46F3-928C-8A690E1EB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EC61-43E7-49AB-830E-0E972C89BA5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694A4F-D4F8-44A1-B274-7C6771F5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8931E7-60B0-4990-8A27-28F75105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2DAB-DF4A-4935-9C04-53D310F6AA8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1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437EB-F933-40CC-AD98-C5C6620E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918732-94AB-4E7B-AC33-8D466E128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7F4A0F-8CFC-40F0-93BB-0B5F9D150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7905C0-92A6-44AD-B9D1-31D859694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EC61-43E7-49AB-830E-0E972C89BA5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6073FD-B92D-4B44-9439-FCC78C38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64F4092-BA0E-4ED1-943E-0791FFC5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2DAB-DF4A-4935-9C04-53D310F6AA8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7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7D3A4-CE63-4464-A37E-BDC6C046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06B377-E0CC-4D47-8AA3-51327C35A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01EE6E1-653D-4057-9F90-55B60C20E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64614CF-F96E-458D-8F7B-AAC3DADD5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E2159DA-6FDD-494B-9697-047EBFC85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D991E9-A2DD-4876-BD45-D08947C5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EC61-43E7-49AB-830E-0E972C89BA5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E442481-3AFA-492C-922D-753B6D46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60D0418-F868-49E8-9E8D-8BEC55F2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2DAB-DF4A-4935-9C04-53D310F6AA8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D3C47-5983-47F6-9E10-D7F06A2E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FA36026-9448-4ED3-BF84-B852C3E1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EC61-43E7-49AB-830E-0E972C89BA5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BD71D5-318A-4A99-A3B8-5084529C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1622E98-B622-4D85-8762-50D894D8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2DAB-DF4A-4935-9C04-53D310F6AA8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9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B445E37-5CEA-484A-A710-7E628809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EC61-43E7-49AB-830E-0E972C89BA5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E8B5AD-668F-4798-B383-16369C77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6817683-3CA6-4448-BE76-5E25073B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2DAB-DF4A-4935-9C04-53D310F6AA8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0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94FDD-C0D0-4B44-860D-73A30FF4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AC59BA-D330-4430-A163-A00EAE644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D26D53-C43F-43EA-BB64-887ECD9C2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63CD001-1EF1-429D-AA54-5DC152987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EC61-43E7-49AB-830E-0E972C89BA5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D97F3F3-9DB4-446A-BC1F-5E03AFB7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7086C3-CBF2-4129-BDD3-7264A66B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2DAB-DF4A-4935-9C04-53D310F6AA8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6AC32-8DA1-4A16-B762-1BF6EC37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EECF70A-C43B-4973-ABBC-B32BDB196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A84F805-A7CC-48D9-A9D5-102039827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CE6A5F-0C4D-4F97-B49D-B39043F5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EC61-43E7-49AB-830E-0E972C89BA5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EAA9367-9B79-417F-A776-2703CB04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5318CA8-1AC9-4BB2-9588-6C71F9E4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2DAB-DF4A-4935-9C04-53D310F6AA8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B29BCD0-BD63-45D2-BE9B-B7D9C617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A691F36-4B38-49CC-B4FF-AF26C9664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A4F904-7139-4339-ADC4-75EA0ADB3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0EC61-43E7-49AB-830E-0E972C89BA5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878EBE-B116-433B-8AAC-D1BEE6CC6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8937E3-EE80-4FE9-B8C1-6882E1E9D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2DAB-DF4A-4935-9C04-53D310F6AA8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0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ec.europa.eu/info/funding-tenders/opportunities/portal/screen/opportunities/topic-details/erasmus-edu-2023-pcoop-engo;callCode=null;freeTextSearchKeyword=;matchWholeText=true;typeCodes=1,0;statusCodes=31094502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7" Type="http://schemas.openxmlformats.org/officeDocument/2006/relationships/hyperlink" Target="https://ec.europa.eu/info/funding-tenders/opportunities/portal/screen/opportunities/topic-details/erasmus-edu-2023-pi-all-inno-blueprint;callCode=null;freeTextSearchKeyword=;matchWholeText=true;typeCodes=1,0;statusCodes=31094501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hyperlink" Target="https://webgate.ec.europa.eu/app-forms/af-ui-opportunities/#/erasmus-pl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funding-tenders/opportunities/portal/screen/opportunities/topic-details/erasmus-edu-2023-pi-all-inno-edu-enterp;callCode=null;freeTextSearchKeyword=;matchWholeText=true;typeCodes=1,0;statusCodes=31094501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5" Type="http://schemas.openxmlformats.org/officeDocument/2006/relationships/hyperlink" Target="https://ec.europa.eu/info/funding-tenders/opportunities/portal/screen/opportunities/topic-details/erasmus-sport-2023-scp;callCode=null;freeTextSearchKeyword=sport;matchWholeText=true;typeCodes=1,0;statusCodes=31094501,31094502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4" Type="http://schemas.openxmlformats.org/officeDocument/2006/relationships/hyperlink" Target="https://ec.europa.eu/info/funding-tenders/opportunities/portal/screen/opportunities/topic-details/erasmus-youth-2023-pcoop-engo;callCode=null;freeTextSearchKeyword=;matchWholeText=true;typeCodes=1,0;statusCodes=31094502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portal/screen/opportunities/topic-details/erasmus-edu-2023-cbhe-strand-1;callCode=null;freeTextSearchKeyword=;matchWholeText=true;typeCodes=1,0;statusCodes=31094502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3" Type="http://schemas.openxmlformats.org/officeDocument/2006/relationships/hyperlink" Target="https://ec.europa.eu/info/funding-tenders/opportunities/portal/screen/opportunities/topic-details/erasmus-edu-2023-eur-univ-1;callCode=ERASMUS-EDU-2023-EUR-UNIV;freeTextSearchKeyword=;matchWholeText=true;typeCodes=1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callTopicSearchTableState" TargetMode="External"/><Relationship Id="rId7" Type="http://schemas.openxmlformats.org/officeDocument/2006/relationships/hyperlink" Target="https://ec.europa.eu/info/funding-tenders/opportunities/portal/screen/opportunities/topic-details/erasmus-edu-2023-pex-emjm-mob;callCode=null;freeTextSearchKeyword=;matchWholeText=true;typeCodes=1,0;statusCodes=31094502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erasmus-plus.ec.europa.eu/news/opening-of-2023-erasmus-european-universities-call-comes-with-record-budg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funding-tenders/opportunities/portal/screen/opportunities/topic-details/erasmus-edu-2023-emjm-design;callCode=null;freeTextSearchKeyword=;matchWholeText=true;typeCodes=1,0;statusCodes=31094501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11" Type="http://schemas.openxmlformats.org/officeDocument/2006/relationships/hyperlink" Target="https://ec.europa.eu/info/funding-tenders/opportunities/portal/screen/opportunities/topic-details/erasmus-edu-2023-cb-vet;callCode=null;freeTextSearchKeyword=;matchWholeText=true;typeCodes=1,0;statusCodes=31094501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5" Type="http://schemas.openxmlformats.org/officeDocument/2006/relationships/hyperlink" Target="https://ec.europa.eu/info/funding-tenders/opportunities/portal/screen/opportunities/topic-details/erasmus-edu-2023-pex-cove;callCode=null;freeTextSearchKeyword=;matchWholeText=true;typeCodes=1,0;statusCodes=31094502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10" Type="http://schemas.openxmlformats.org/officeDocument/2006/relationships/hyperlink" Target="https://ec.europa.eu/info/funding-tenders/opportunities/portal/screen/opportunities/topic-details/erasmus-edu-2023-cbhe-strand-3;callCode=null;freeTextSearchKeyword=;matchWholeText=true;typeCodes=1,0;statusCodes=31094502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4" Type="http://schemas.openxmlformats.org/officeDocument/2006/relationships/hyperlink" Target="https://ec.europa.eu/info/funding-tenders/opportunities/portal/screen/opportunities/topic-details/erasmus-edu-2023-eur-univ-2;callCode=ERASMUS-EDU-2023-EUR-UNIV;freeTextSearchKeyword=;matchWholeText=true;typeCodes=1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callTopicSearchTableState" TargetMode="External"/><Relationship Id="rId9" Type="http://schemas.openxmlformats.org/officeDocument/2006/relationships/hyperlink" Target="https://ec.europa.eu/info/funding-tenders/opportunities/portal/screen/opportunities/topic-details/erasmus-edu-2023-cbhe-strand-2;callCode=null;freeTextSearchKeyword=;matchWholeText=true;typeCodes=1,0;statusCodes=31094502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erasmus-jmo-2023-chair;callCode=null;freeTextSearchKeyword=;matchWholeText=true;typeCodes=1,0;statusCodes=31094501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ec.europa.eu/info/funding-tenders/opportunities/portal/screen/opportunities/topic-details/erasmus-jmo-2023-module;callCode=null;freeTextSearchKeyword=;matchWholeText=true;typeCodes=1,0;statusCodes=31094501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-plus.ec.europa.eu/projects#search/project/" TargetMode="External"/><Relationship Id="rId5" Type="http://schemas.openxmlformats.org/officeDocument/2006/relationships/hyperlink" Target="https://ec.europa.eu/info/funding-tenders/opportunities/portal/screen/opportunities/topic-details/erasmus-jmo-2023-networks-hei-non-eu-val-dem;callCode=null;freeTextSearchKeyword=;matchWholeText=true;typeCodes=1,0;statusCodes=31094501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4" Type="http://schemas.openxmlformats.org/officeDocument/2006/relationships/hyperlink" Target="https://ec.europa.eu/info/funding-tenders/opportunities/portal/screen/opportunities/topic-details/erasmus-jmo-2023-coe;callCode=null;freeTextSearchKeyword=;matchWholeText=true;typeCodes=1,0;statusCodes=31094501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ca-network.eu/" TargetMode="External"/><Relationship Id="rId13" Type="http://schemas.openxmlformats.org/officeDocument/2006/relationships/hyperlink" Target="https://ukrainet.eu/" TargetMode="External"/><Relationship Id="rId18" Type="http://schemas.openxmlformats.org/officeDocument/2006/relationships/hyperlink" Target="http://www.oead.at/" TargetMode="External"/><Relationship Id="rId3" Type="http://schemas.openxmlformats.org/officeDocument/2006/relationships/hyperlink" Target="https://epale.ec.europa.eu/en" TargetMode="External"/><Relationship Id="rId21" Type="http://schemas.openxmlformats.org/officeDocument/2006/relationships/image" Target="../media/image3.png"/><Relationship Id="rId7" Type="http://schemas.openxmlformats.org/officeDocument/2006/relationships/hyperlink" Target="https://www.eaie.org/" TargetMode="External"/><Relationship Id="rId12" Type="http://schemas.openxmlformats.org/officeDocument/2006/relationships/hyperlink" Target="http://www.eden-online.org/" TargetMode="External"/><Relationship Id="rId17" Type="http://schemas.openxmlformats.org/officeDocument/2006/relationships/hyperlink" Target="https://institutfrancais-ukraine.com/" TargetMode="External"/><Relationship Id="rId2" Type="http://schemas.openxmlformats.org/officeDocument/2006/relationships/hyperlink" Target="https://erasmus-plus.ec.europa.eu/resources-and-tools/erasmus-charter-for-higher-education" TargetMode="External"/><Relationship Id="rId16" Type="http://schemas.openxmlformats.org/officeDocument/2006/relationships/hyperlink" Target="http://www.studyinaustria.at/" TargetMode="External"/><Relationship Id="rId20" Type="http://schemas.openxmlformats.org/officeDocument/2006/relationships/hyperlink" Target="https://www.uni-hannover.de/en/universitaet/internationales/moi-ukra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a.eu/" TargetMode="External"/><Relationship Id="rId11" Type="http://schemas.openxmlformats.org/officeDocument/2006/relationships/hyperlink" Target="http://www.aadlc.net/affiliates/" TargetMode="External"/><Relationship Id="rId5" Type="http://schemas.openxmlformats.org/officeDocument/2006/relationships/hyperlink" Target="https://ec.europa.eu/programmes/erasmus-plus/resources/platforms-networks_en" TargetMode="External"/><Relationship Id="rId15" Type="http://schemas.openxmlformats.org/officeDocument/2006/relationships/hyperlink" Target="https://ec.europa.eu/education/study-in-europe/" TargetMode="External"/><Relationship Id="rId10" Type="http://schemas.openxmlformats.org/officeDocument/2006/relationships/hyperlink" Target="http://gdlnglobal.org/" TargetMode="External"/><Relationship Id="rId19" Type="http://schemas.openxmlformats.org/officeDocument/2006/relationships/hyperlink" Target="https://www.daad-ukraine.org/uk/" TargetMode="External"/><Relationship Id="rId4" Type="http://schemas.openxmlformats.org/officeDocument/2006/relationships/hyperlink" Target="https://www.eupartnersearch.com/Default.aspx" TargetMode="External"/><Relationship Id="rId9" Type="http://schemas.openxmlformats.org/officeDocument/2006/relationships/hyperlink" Target="https://www.iau-aiu.net/" TargetMode="External"/><Relationship Id="rId14" Type="http://schemas.openxmlformats.org/officeDocument/2006/relationships/hyperlink" Target="http://erasmustoolkit.e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dscs.org.mk/wp-content/uploads/2017/04/WEB-Handbook-for-EU-Project-Design-and-Project-Cycle-Management-1.pdf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dww.cz/docs/pcm_handbook_201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f.in.ua/p/management_lectures" TargetMode="External"/><Relationship Id="rId5" Type="http://schemas.openxmlformats.org/officeDocument/2006/relationships/hyperlink" Target="https://edx.prometheus.org.ua/courses/course-v1:LvivODA+LS101+2018_T3/about" TargetMode="External"/><Relationship Id="rId4" Type="http://schemas.openxmlformats.org/officeDocument/2006/relationships/hyperlink" Target="https://regionet.org.ua/files/06.PCM_Ososinska_Materials_Part2.2_Manual_Developing_Full_Application_Form_UA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r.phdpu.edu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valyalyalka@ukr.net" TargetMode="External"/><Relationship Id="rId4" Type="http://schemas.openxmlformats.org/officeDocument/2006/relationships/hyperlink" Target="mailto:kovtunok@ukr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ho.be/sites/default/files/making_mobility_programmes_more_inclusive_for_students_with_disabilities.pdf" TargetMode="External"/><Relationship Id="rId2" Type="http://schemas.openxmlformats.org/officeDocument/2006/relationships/hyperlink" Target="https://virtualmobility.eadtu.eu/format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mon.gov.ua/ua/news/opublikovano-strategiyu-rozvitku-vishoyi-osviti-v-ukrayini-na-2022-2032-roki" TargetMode="External"/><Relationship Id="rId7" Type="http://schemas.openxmlformats.org/officeDocument/2006/relationships/hyperlink" Target="https://zakon.rada.gov.ua/laws/show/366-2021-&#1088;#Text" TargetMode="External"/><Relationship Id="rId2" Type="http://schemas.openxmlformats.org/officeDocument/2006/relationships/hyperlink" Target="https://mon.gov.ua/ua/tag/nova-ukrainska-shkol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zakon.rada.gov.ua/laws/show/1089-2020-&#1087;#Text" TargetMode="External"/><Relationship Id="rId5" Type="http://schemas.openxmlformats.org/officeDocument/2006/relationships/hyperlink" Target="https://zakon.rada.gov.ua/laws/show/94/2021#Text" TargetMode="External"/><Relationship Id="rId4" Type="http://schemas.openxmlformats.org/officeDocument/2006/relationships/hyperlink" Target="https://mon.gov.ua/ua/news/u-rezultati-spivpraci-osvityan-ta-biznesu-riven-pracevlashtuvannya-vipusknikiv-maye-stanoviti-ne-nizhche-80-kolegiya-mon-shvalila-strategiyu-rozvitku-profesijno-tehnichnoyi-osviti-do-2023-rok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erasmus-edu-2023-virt-exch;callCode=null;freeTextSearchKeyword=;matchWholeText=true;typeCodes=1,0;statusCodes=31094501;programmePeriod=2021%20-%202027;programCcm2Id=43353764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hyperlink" Target="https://webgate.ec.europa.eu/app-forms/af-ui-opportunit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5551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35040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0ED4A-29B7-4EBE-AD07-ABE2563B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334274"/>
            <a:ext cx="5011473" cy="1773936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Erasmus +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6484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76D0BD-B394-43C4-973E-D83BDCAB0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41" y="1151345"/>
            <a:ext cx="5166360" cy="173073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065FB3-7E55-4BA9-8DB8-3D32B9628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1" y="4331839"/>
            <a:ext cx="5029200" cy="17739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ЕРАЗМУС+ – це програма Європейського Союзу, що підтримує </a:t>
            </a:r>
            <a:r>
              <a:rPr lang="uk-UA" sz="20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проєкти</a:t>
            </a:r>
            <a:r>
              <a:rPr lang="uk-UA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 співпраці, партнерства, заходи і мобільність у сфері освіти, професійної підготовки, молоді та спорту. </a:t>
            </a:r>
            <a:endParaRPr lang="en-US" sz="20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Логотип університету: 1">
            <a:extLst>
              <a:ext uri="{FF2B5EF4-FFF2-40B4-BE49-F238E27FC236}">
                <a16:creationId xmlns:a16="http://schemas.microsoft.com/office/drawing/2014/main" id="{59313C4C-EFB6-5F6B-AB40-EC9084C4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67973"/>
          <a:stretch>
            <a:fillRect/>
          </a:stretch>
        </p:blipFill>
        <p:spPr bwMode="auto">
          <a:xfrm>
            <a:off x="1288026" y="756988"/>
            <a:ext cx="2753032" cy="261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720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A901C-6EA6-2E99-0C43-13A3B904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58" y="-17463"/>
            <a:ext cx="111989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Взаємодоповнюваність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конкурсів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синергія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між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проєктами і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програмами</a:t>
            </a: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79266D-0943-D579-AF63-1AFDDDE3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058" y="1455173"/>
            <a:ext cx="10360742" cy="4847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Обов'язкове завдання тим, хто на мобільності:</a:t>
            </a:r>
          </a:p>
          <a:p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Інноваційна та креативна презентація університету! Плюс Відео 3 хвилини!</a:t>
            </a:r>
          </a:p>
          <a:p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Нові контакти для міжнародного відділу, кафедри, факультетів, студентського самоврядування, організації практики, студентських послуг, студентських мереж, промоція університету для навчання іноземних студентів!!!</a:t>
            </a:r>
          </a:p>
          <a:p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Зустріч з іншими університетами поруч!</a:t>
            </a:r>
          </a:p>
          <a:p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Зустрічі зі студентами та молоддю міста чи міста поряд: </a:t>
            </a:r>
            <a:r>
              <a:rPr lang="de-DE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Ukraine </a:t>
            </a:r>
            <a:r>
              <a:rPr lang="de-DE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as</a:t>
            </a:r>
            <a:r>
              <a:rPr lang="de-DE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a friend and</a:t>
            </a:r>
          </a:p>
          <a:p>
            <a:r>
              <a:rPr lang="de-DE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your</a:t>
            </a:r>
            <a:r>
              <a:rPr lang="de-DE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de-DE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study</a:t>
            </a:r>
            <a:r>
              <a:rPr lang="de-DE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de-DE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destination</a:t>
            </a:r>
            <a:r>
              <a:rPr lang="de-DE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!</a:t>
            </a:r>
          </a:p>
          <a:p>
            <a:r>
              <a:rPr lang="de-DE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SWOT </a:t>
            </a:r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потреби та пріоритети для співпраці та допомоги</a:t>
            </a:r>
          </a:p>
          <a:p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Покажіть презентацію з усіма конкурсами Еразмус+ та підготуйте проєкт разом!</a:t>
            </a:r>
          </a:p>
          <a:p>
            <a:r>
              <a:rPr lang="de-DE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SWOT</a:t>
            </a:r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аналіз стану інтернаціоналізації - чому важливо співпрацювати, які є інновації та результати досліджень, міжнародних проєктів у них і у Вас тощо</a:t>
            </a:r>
          </a:p>
          <a:p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Тренінги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щодо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цифрових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рішення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управління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університетом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адміністративним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освітнім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процесами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викладання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і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навчання</a:t>
            </a:r>
            <a:endParaRPr lang="uk-UA" sz="1800" b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Логотип університету: 1">
            <a:extLst>
              <a:ext uri="{FF2B5EF4-FFF2-40B4-BE49-F238E27FC236}">
                <a16:creationId xmlns:a16="http://schemas.microsoft.com/office/drawing/2014/main" id="{55E3DB55-6E8B-0F70-896D-D3359DBA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143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1125D-E82A-0418-3A67-A78F0F19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516" y="18255"/>
            <a:ext cx="110588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Наскрізні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принципи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мобільності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Еразмус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+ 2021-2027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рр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у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вищій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освіті</a:t>
            </a: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2A2C3CA2-6212-1EEE-8262-5DA7DA6EC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5160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Логотип університету: 1">
            <a:extLst>
              <a:ext uri="{FF2B5EF4-FFF2-40B4-BE49-F238E27FC236}">
                <a16:creationId xmlns:a16="http://schemas.microsoft.com/office/drawing/2014/main" id="{9F243E3D-DA8D-73BB-071A-635FEB00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816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5E4337E-533C-F7BA-881D-C90F04A94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59" y="1308100"/>
            <a:ext cx="10979866" cy="5407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Проєкти партнерств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співпраці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організацій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у сферах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освіти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молоді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спорту (КА2)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Партнерства,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українські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заклади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освіти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інші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організації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як партнер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Партнерство для </a:t>
            </a:r>
            <a:r>
              <a:rPr lang="ru-RU" sz="18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співпраці</a:t>
            </a:r>
            <a:r>
              <a:rPr lang="ru-RU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r>
              <a:rPr lang="ru-RU" sz="18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представлене</a:t>
            </a:r>
            <a:r>
              <a:rPr lang="ru-RU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країнами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Програми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Не-ЄС ГО</a:t>
            </a: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*: 22/03 12:00</a:t>
            </a:r>
          </a:p>
          <a:p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шкільна освіта -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KA220-SCH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професійна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(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професійно-технічна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) та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фахова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передвища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освіта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- </a:t>
            </a:r>
            <a:r>
              <a:rPr lang="ru-RU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KA220-VET</a:t>
            </a:r>
            <a:endParaRPr lang="ru-RU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вища освіта -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KA220-HED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освіта дорослих -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KA220-ADU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Партнерство у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сфері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освіти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навчання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молоді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представлене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країнами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Програми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Європейські ГО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*: 22/03 17:00 -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  <a:hlinkClick r:id="rId3"/>
              </a:rPr>
              <a:t>ERASMUS-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3"/>
              </a:rPr>
              <a:t>EDU-2023-PCOOP-ENGO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Партнерство у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сфері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молоді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представлене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країнами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Програми</a:t>
            </a:r>
            <a:r>
              <a:rPr lang="en-US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Європейські ГО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*: 22/03 17:00 -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  <a:hlinkClick r:id="rId4"/>
              </a:rPr>
              <a:t>ERASMUS-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4"/>
              </a:rPr>
              <a:t>YOUTH-2023-PCOOP-ENGO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Партнерство у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сфері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спорту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* 22/03/17:00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5"/>
              </a:rPr>
              <a:t>ERASMUS-SPORT-2023-SCP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uk-UA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Альянси інновацій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*: 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0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3/05/ 17:00</a:t>
            </a:r>
          </a:p>
          <a:p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Lot 1.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Альянси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освіти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підприємств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lot1: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6"/>
              </a:rPr>
              <a:t>ERASMUS-EDU-2023-PI-ALL-INNO-EDU-ENTERP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Lot 2. 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Альянси секторальної співпраці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7"/>
              </a:rPr>
              <a:t>ERASMUS-EDU-2023-PI-ALL-INNO-BLUEPRINT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Логотип університету: 1">
            <a:extLst>
              <a:ext uri="{FF2B5EF4-FFF2-40B4-BE49-F238E27FC236}">
                <a16:creationId xmlns:a16="http://schemas.microsoft.com/office/drawing/2014/main" id="{B076A805-8992-3861-7823-79FE2512D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r="67973"/>
          <a:stretch>
            <a:fillRect/>
          </a:stretch>
        </p:blipFill>
        <p:spPr bwMode="auto">
          <a:xfrm>
            <a:off x="0" y="0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43C600F-B59F-4389-686F-D1D83FCF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-17463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Еразмус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+: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конкурси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кінцеві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терміни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конкурсу,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подання</a:t>
            </a: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0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34707F-7BDF-7240-7FF4-ABADBD45F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1" y="1308100"/>
            <a:ext cx="11316929" cy="55316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Проєкти партнерств співпраці організацій у сферах освіти (КА2) </a:t>
            </a:r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European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Universities Alliances 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(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асоційовані партнери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): 31/01/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23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17:00:</a:t>
            </a:r>
          </a:p>
          <a:p>
            <a:pPr marL="0" indent="0">
              <a:buNone/>
            </a:pP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Topic 1.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Інтенсифікація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попереднього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глибокого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інституційного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транснаціонального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співробітництва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- ERASMUS-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3"/>
              </a:rPr>
              <a:t>EDU-2023-EUR-UNIV-1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; </a:t>
            </a:r>
            <a:endParaRPr lang="uk-UA" sz="1800" b="0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Topic 2.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Розвиток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нового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глибокого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інституційного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транснаціонального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співробітництва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- ERASMUS-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4"/>
              </a:rPr>
              <a:t>EDU-2023-EUR-UNIV-2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uk-UA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Центри професійної майстерності</a:t>
            </a:r>
            <a:r>
              <a:rPr lang="en-US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(as partners): 7/06/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23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17:00 - ERASMUS-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5"/>
              </a:rPr>
              <a:t>EDU-2023-PEX-COVE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uk-UA" sz="1800" b="0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Erasmus Mundus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(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заявники/партнери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): 16/02/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23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17:00:</a:t>
            </a:r>
          </a:p>
          <a:p>
            <a:pPr marL="0" indent="0">
              <a:buNone/>
            </a:pP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Lot 1. 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Проєкти з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розробки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магістерських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програм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EMDM - ERASMUS-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6"/>
              </a:rPr>
              <a:t>EDU-2023-EMJM-DESIGN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 </a:t>
            </a:r>
            <a:endParaRPr lang="uk-UA" sz="1800" b="0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Lot2. 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Проєкти з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викладання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спільних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магістерських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програм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EMJM - ERASMUS-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7"/>
              </a:rPr>
              <a:t>EDU-2023-PEX-EMJM-MOB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Розбудова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потенціалу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у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сфері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вищої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освіти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СВНЕ (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заявники/партнери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): 16/02/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23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17:00:</a:t>
            </a:r>
          </a:p>
          <a:p>
            <a:pPr marL="0" indent="0">
              <a:buNone/>
            </a:pP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Strand 1.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Збільшення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доступу до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співпраці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у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сфері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вищої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освіти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-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8"/>
              </a:rPr>
              <a:t>ERASMUS -EDU-2023-CBHE-STRAND-1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 </a:t>
            </a:r>
            <a:endParaRPr lang="uk-UA" sz="1800" b="0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Strand 2. 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Партнерства для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розвитку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вищої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освіти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-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9"/>
              </a:rPr>
              <a:t>ERASMUS -EDU-2023-CBHE-STRAND-2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 </a:t>
            </a:r>
            <a:endParaRPr lang="uk-UA" sz="1800" b="0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Strand 3.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Структурні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проєкти на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підтримку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реформ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10"/>
              </a:rPr>
              <a:t>ERASMUS -EDU-2023-CBHE-STRAND-3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Розбудова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потенціалу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у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сфері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професійної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(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професійно-технічної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) та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фахової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передвищої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освіти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(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партнери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) CBVET 28/02/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23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17:00 -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11"/>
              </a:rPr>
              <a:t>ERASMUS-EDU-2023-CB-VET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pic>
        <p:nvPicPr>
          <p:cNvPr id="4" name="Picture 2" descr="Логотип університету: 1">
            <a:extLst>
              <a:ext uri="{FF2B5EF4-FFF2-40B4-BE49-F238E27FC236}">
                <a16:creationId xmlns:a16="http://schemas.microsoft.com/office/drawing/2014/main" id="{D5502844-0711-5612-8F18-43F19980B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D340E1B-B7D1-C12E-53C2-6D826ED7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-17463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Еразмус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+: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конкурси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кінцеві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терміни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конкурсу,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подання</a:t>
            </a: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1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6E17AB-9A3C-6ECA-2208-35CFE42CE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Проєкти Жан Моне у сфері вищої освіти – європейські студії Українські заклади вищої освіти – заявники та партнери </a:t>
            </a:r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Jean Monnet </a:t>
            </a: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(applicants/partners): 14/02/</a:t>
            </a:r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23</a:t>
            </a: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17:00: </a:t>
            </a:r>
            <a:endParaRPr lang="uk-UA" sz="1800" b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Модуль</a:t>
            </a: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(</a:t>
            </a:r>
            <a:r>
              <a:rPr lang="uk-UA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моно</a:t>
            </a:r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) - </a:t>
            </a: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ERASMUS-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JMO-2023-MODULE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; </a:t>
            </a:r>
            <a:endParaRPr lang="uk-UA" sz="1800" b="0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Кафедра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(</a:t>
            </a:r>
            <a:r>
              <a:rPr lang="uk-UA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моно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) -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ERASMUS-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3"/>
              </a:rPr>
              <a:t>JMO-2023-CHAIR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; </a:t>
            </a:r>
            <a:endParaRPr lang="uk-UA" sz="1800" b="0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Центри досконалості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(</a:t>
            </a:r>
            <a:r>
              <a:rPr lang="uk-UA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моно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) -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ERASMUS-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4"/>
              </a:rPr>
              <a:t>JMO-2023-COE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; </a:t>
            </a:r>
            <a:endParaRPr lang="uk-UA" sz="1800" b="0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Мережі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(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партнерства) -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ERASMUS-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5"/>
              </a:rPr>
              <a:t>JMO-2023-NETWORKS-HEI-NON-EU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-VEL-DEM </a:t>
            </a:r>
            <a:endParaRPr lang="uk-UA" sz="1800" b="0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uk-UA" sz="1800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uk-UA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Платформа результатів проєктів Еразмус+ з контактами:</a:t>
            </a:r>
          </a:p>
          <a:p>
            <a:pPr marL="0" indent="0">
              <a:buNone/>
            </a:pP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6"/>
              </a:rPr>
              <a:t>https://ec.europa.eu/programmes/erasmus-plus/projects/#search/project/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pic>
        <p:nvPicPr>
          <p:cNvPr id="4" name="Picture 2" descr="Логотип університету: 1">
            <a:extLst>
              <a:ext uri="{FF2B5EF4-FFF2-40B4-BE49-F238E27FC236}">
                <a16:creationId xmlns:a16="http://schemas.microsoft.com/office/drawing/2014/main" id="{25768B6E-B6DB-A1AA-3769-65A1C6579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5419430-882E-B82B-C4F7-F36893FB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-17463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Еразмус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+: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конкурси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кінцеві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терміни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конкурсу,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подання</a:t>
            </a: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1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5D329-26EF-24CA-130C-A6763BD6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Розбудовуємо спроможність і потенціал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E6B5A2-8391-4A25-0057-423BAE13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850"/>
            <a:ext cx="10515600" cy="4583113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основі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досвіду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результатів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досліджень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і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успішних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практик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викладання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навчання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ЗВО з ЄС (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вивчили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яка в них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специфіка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під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час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мобільності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!!!)</a:t>
            </a:r>
          </a:p>
          <a:p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Для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впровадження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інклюзії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цифрових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зелених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трансформацій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!</a:t>
            </a:r>
          </a:p>
          <a:p>
            <a:r>
              <a:rPr lang="uk-UA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Розробляємо та впроваджуємо інноваційні рішення для врядування ЗВО (автономія,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цифровізація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процедур і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процесів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студентські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служби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тощо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)</a:t>
            </a:r>
          </a:p>
          <a:p>
            <a:pPr marR="1460"/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Розробити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нові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(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спільні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)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програми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(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іноземними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мовами),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модернізувати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існуючі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інноваційні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для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професій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майбутнього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: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зміст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методики,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технології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інфраструктура</a:t>
            </a:r>
            <a:r>
              <a:rPr lang="ru-RU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uk-UA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Узгодження результатів навчання!!!</a:t>
            </a:r>
          </a:p>
          <a:p>
            <a:r>
              <a:rPr lang="uk-UA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Організація і дизайн спільної магістерської програми та її впровадження</a:t>
            </a:r>
          </a:p>
          <a:p>
            <a:r>
              <a:rPr lang="uk-UA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Сучасні модулі, кафедри та центри з Європейських студій (викладання і дослідження)</a:t>
            </a:r>
          </a:p>
          <a:p>
            <a:r>
              <a:rPr lang="uk-UA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Сучасні ресурси: спільні дослідження, відкриті данні, відкрита наука</a:t>
            </a:r>
          </a:p>
          <a:p>
            <a:r>
              <a:rPr lang="uk-UA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Обладнання: як інструмент: </a:t>
            </a:r>
            <a:r>
              <a:rPr lang="de-DE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virtual and </a:t>
            </a:r>
            <a:r>
              <a:rPr lang="de-DE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added</a:t>
            </a:r>
            <a:r>
              <a:rPr lang="de-DE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de-DE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reality</a:t>
            </a:r>
            <a:r>
              <a:rPr lang="de-DE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de-DE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simulators</a:t>
            </a:r>
            <a:r>
              <a:rPr lang="de-DE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, virtual </a:t>
            </a:r>
            <a:r>
              <a:rPr lang="de-DE" sz="1900" b="0" i="0" u="none" strike="noStrike" baseline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labs</a:t>
            </a:r>
            <a:r>
              <a:rPr lang="de-DE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 etc.</a:t>
            </a:r>
          </a:p>
          <a:p>
            <a:endParaRPr lang="uk-UA" dirty="0"/>
          </a:p>
        </p:txBody>
      </p:sp>
      <p:pic>
        <p:nvPicPr>
          <p:cNvPr id="4" name="Picture 2" descr="Логотип університету: 1">
            <a:extLst>
              <a:ext uri="{FF2B5EF4-FFF2-40B4-BE49-F238E27FC236}">
                <a16:creationId xmlns:a16="http://schemas.microsoft.com/office/drawing/2014/main" id="{ED010704-5A80-16E8-66CB-70BA823A5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041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5D329-26EF-24CA-130C-A6763BD6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Розбудовуємо спроможність і потенціал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E6B5A2-8391-4A25-0057-423BAE13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850"/>
            <a:ext cx="10515600" cy="4583113"/>
          </a:xfrm>
        </p:spPr>
        <p:txBody>
          <a:bodyPr>
            <a:normAutofit/>
          </a:bodyPr>
          <a:lstStyle/>
          <a:p>
            <a:r>
              <a:rPr lang="ru-RU" sz="19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Взаємодія</a:t>
            </a:r>
            <a:r>
              <a:rPr lang="ru-RU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партнерства і центри </a:t>
            </a:r>
            <a:r>
              <a:rPr lang="ru-RU" sz="19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професійної</a:t>
            </a:r>
            <a:r>
              <a:rPr lang="ru-RU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майстерності</a:t>
            </a:r>
            <a:r>
              <a:rPr lang="ru-RU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- на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основі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наявного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успішного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досвіду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інноваційного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потенціалу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в ЄС та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інших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розвинених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країнах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світу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і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їх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країн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партнерів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спроможності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продукування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вищого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рівня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інновацій</a:t>
            </a:r>
            <a:r>
              <a:rPr lang="de-DE" sz="1900" b="0" i="0" u="none" strike="noStrike" baseline="0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Спільні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дослідження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співпраця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з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бізнесом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: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секторальна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крос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секторальна</a:t>
            </a:r>
            <a:endParaRPr lang="ru-RU" sz="1800" b="0" i="0" u="none" strike="noStrike" baseline="0" dirty="0">
              <a:solidFill>
                <a:srgbClr val="001F5F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Новий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інтерактивний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контент,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платформи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інструменти</a:t>
            </a:r>
            <a:endParaRPr lang="ru-RU" sz="1800" b="0" i="0" u="none" strike="noStrike" baseline="0" dirty="0">
              <a:solidFill>
                <a:srgbClr val="001F5F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uk-UA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Інноваційні методології та технології</a:t>
            </a:r>
          </a:p>
          <a:p>
            <a:pPr algn="just"/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Сучасні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інноваційні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ресурси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професій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майбутнього</a:t>
            </a:r>
            <a:endParaRPr lang="ru-RU" sz="1800" b="0" i="0" u="none" strike="noStrike" baseline="0" dirty="0">
              <a:solidFill>
                <a:srgbClr val="001F5F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Сучасне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обладнання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лабораторій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в ЄС для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продукування</a:t>
            </a:r>
            <a:r>
              <a:rPr lang="ru-RU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1F5F"/>
                </a:solidFill>
                <a:latin typeface="Bookman Old Style" panose="02050604050505020204" pitchFamily="18" charset="0"/>
              </a:rPr>
              <a:t>інновацій</a:t>
            </a:r>
            <a:endParaRPr lang="ru-RU" sz="1800" b="0" i="0" u="none" strike="noStrike" baseline="0" dirty="0">
              <a:solidFill>
                <a:srgbClr val="001F5F"/>
              </a:solidFill>
              <a:latin typeface="Bookman Old Style" panose="02050604050505020204" pitchFamily="18" charset="0"/>
            </a:endParaRPr>
          </a:p>
          <a:p>
            <a:pPr marR="1400" algn="just"/>
            <a:r>
              <a:rPr lang="uk-UA" sz="1800" b="0" i="0" u="none" strike="noStrike" baseline="0" dirty="0">
                <a:solidFill>
                  <a:srgbClr val="001F5F"/>
                </a:solidFill>
                <a:latin typeface="Bookman Old Style" panose="02050604050505020204" pitchFamily="18" charset="0"/>
              </a:rPr>
              <a:t>Добровільні об'єднання Європейських університетів для трансформацій в Європейський освітній простір: сучасний контент, спільні програми, єдиний студентський квиток, процеси, процедури, платформи, мобільність, визнання тощо</a:t>
            </a:r>
          </a:p>
        </p:txBody>
      </p:sp>
      <p:pic>
        <p:nvPicPr>
          <p:cNvPr id="4" name="Picture 2" descr="Логотип університету: 1">
            <a:extLst>
              <a:ext uri="{FF2B5EF4-FFF2-40B4-BE49-F238E27FC236}">
                <a16:creationId xmlns:a16="http://schemas.microsoft.com/office/drawing/2014/main" id="{ED010704-5A80-16E8-66CB-70BA823A5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573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0B992-C4C4-875C-B6A2-BA0614BF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510" y="0"/>
            <a:ext cx="1113749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</a:t>
            </a:r>
            <a:r>
              <a:rPr lang="uk-UA" sz="4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тратегія</a:t>
            </a:r>
            <a:r>
              <a:rPr lang="uk-UA" sz="4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 вебсайт ЗВО англійською мовою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F72A4C-84C2-B6AF-E563-CBED91F9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1238865"/>
            <a:ext cx="11218607" cy="5447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Інституційна стратегія (</a:t>
            </a:r>
            <a:r>
              <a:rPr lang="uk-UA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укр.англ.мовами</a:t>
            </a:r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) – на сайті ЗВО</a:t>
            </a:r>
          </a:p>
          <a:p>
            <a:pPr marL="0" indent="0">
              <a:buNone/>
            </a:pPr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Зібрати ініціативні групи – майбутні команди проєктів  </a:t>
            </a:r>
            <a:r>
              <a:rPr lang="en-US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SWOT </a:t>
            </a:r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аналіз стану (потреб) – цілі/завдання/діяльність (короткий опис ідей) </a:t>
            </a:r>
          </a:p>
          <a:p>
            <a:pPr marL="0" indent="0">
              <a:buNone/>
            </a:pPr>
            <a:r>
              <a:rPr lang="uk-UA" sz="1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Відповідна структура/менеджери: </a:t>
            </a:r>
          </a:p>
          <a:p>
            <a:r>
              <a:rPr lang="uk-UA" sz="1800" b="0" i="0" dirty="0">
                <a:solidFill>
                  <a:srgbClr val="002060"/>
                </a:solidFill>
                <a:latin typeface="Bookman Old Style" panose="02050604050505020204" pitchFamily="18" charset="0"/>
              </a:rPr>
              <a:t>відділи міжнародних зв'язків, проєктів тощо  </a:t>
            </a:r>
          </a:p>
          <a:p>
            <a:r>
              <a:rPr lang="uk-UA" sz="1800" b="0" i="0" dirty="0">
                <a:solidFill>
                  <a:srgbClr val="002060"/>
                </a:solidFill>
                <a:latin typeface="Bookman Old Style" panose="02050604050505020204" pitchFamily="18" charset="0"/>
              </a:rPr>
              <a:t>інституційний координатор Еразмус/ відповідальний за міжнародну співпрацю  </a:t>
            </a:r>
          </a:p>
          <a:p>
            <a:r>
              <a:rPr lang="uk-UA" sz="1800" b="0" i="0" dirty="0">
                <a:solidFill>
                  <a:srgbClr val="002060"/>
                </a:solidFill>
                <a:latin typeface="Bookman Old Style" panose="02050604050505020204" pitchFamily="18" charset="0"/>
              </a:rPr>
              <a:t>заступники деканів, </a:t>
            </a:r>
            <a:r>
              <a:rPr lang="uk-UA" sz="1800" b="0" i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зав.кафедр</a:t>
            </a:r>
            <a:r>
              <a:rPr lang="uk-UA" sz="1800" b="0" i="0" dirty="0">
                <a:solidFill>
                  <a:srgbClr val="002060"/>
                </a:solidFill>
                <a:latin typeface="Bookman Old Style" panose="02050604050505020204" pitchFamily="18" charset="0"/>
              </a:rPr>
              <a:t> з міжнародної діяльності та інші </a:t>
            </a:r>
          </a:p>
          <a:p>
            <a:r>
              <a:rPr lang="uk-UA" sz="1800" b="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Горизонтальна співпраця та координація міжнародної діяльності (всі структури) </a:t>
            </a:r>
          </a:p>
          <a:p>
            <a:pPr marL="0" indent="0">
              <a:buNone/>
            </a:pPr>
            <a:r>
              <a:rPr lang="uk-UA" sz="1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Вебсайт ЗВО: </a:t>
            </a:r>
            <a:r>
              <a:rPr lang="uk-UA" sz="1800" b="0" i="0" dirty="0">
                <a:solidFill>
                  <a:srgbClr val="002060"/>
                </a:solidFill>
                <a:latin typeface="Bookman Old Style" panose="02050604050505020204" pitchFamily="18" charset="0"/>
              </a:rPr>
              <a:t>окрема сторінка з інформацією важливою для потенційних партнерів міжнародної співпраці та іноземних студентів</a:t>
            </a:r>
          </a:p>
          <a:p>
            <a:pPr marL="0" indent="0">
              <a:buNone/>
            </a:pPr>
            <a:r>
              <a:rPr lang="uk-UA" sz="1800" b="1" i="0" dirty="0">
                <a:solidFill>
                  <a:srgbClr val="002060"/>
                </a:solidFill>
                <a:latin typeface="Bookman Old Style" panose="02050604050505020204" pitchFamily="18" charset="0"/>
              </a:rPr>
              <a:t>Важливо: </a:t>
            </a:r>
          </a:p>
          <a:p>
            <a:r>
              <a:rPr lang="uk-UA" sz="1800" b="0" i="0" dirty="0">
                <a:solidFill>
                  <a:srgbClr val="002060"/>
                </a:solidFill>
                <a:latin typeface="Bookman Old Style" panose="02050604050505020204" pitchFamily="18" charset="0"/>
              </a:rPr>
              <a:t>Інформаційний пакет ЄКТС (двома мовами)</a:t>
            </a:r>
          </a:p>
          <a:p>
            <a:r>
              <a:rPr lang="uk-UA" sz="1800" b="0" i="0" dirty="0">
                <a:solidFill>
                  <a:srgbClr val="002060"/>
                </a:solidFill>
                <a:latin typeface="Bookman Old Style" panose="02050604050505020204" pitchFamily="18" charset="0"/>
              </a:rPr>
              <a:t>напрями підготовки, перелік курсів іноземними мовами</a:t>
            </a:r>
          </a:p>
          <a:p>
            <a:r>
              <a:rPr lang="uk-UA" sz="1800" b="0" i="0" dirty="0">
                <a:solidFill>
                  <a:srgbClr val="002060"/>
                </a:solidFill>
                <a:latin typeface="Bookman Old Style" panose="02050604050505020204" pitchFamily="18" charset="0"/>
              </a:rPr>
              <a:t>інноваційний потенціал: працівники, інфраструктура  рейтинг, напрями/теми досліджень та досягнення дослідників</a:t>
            </a:r>
          </a:p>
          <a:p>
            <a:r>
              <a:rPr lang="uk-UA" sz="1800" b="0" i="0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проєкти міжнародної співпраці: результати та їх вплив</a:t>
            </a:r>
          </a:p>
        </p:txBody>
      </p:sp>
      <p:pic>
        <p:nvPicPr>
          <p:cNvPr id="4" name="Picture 2" descr="Логотип університету: 1">
            <a:extLst>
              <a:ext uri="{FF2B5EF4-FFF2-40B4-BE49-F238E27FC236}">
                <a16:creationId xmlns:a16="http://schemas.microsoft.com/office/drawing/2014/main" id="{31C6FBF5-0CDC-CC17-FC71-D4915B65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394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DBF82-0D18-C74D-930D-8EAFCFC70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987" y="18255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Портали, платформи пошуку партнерів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19F98A-1216-C949-90C7-67E9A9BB6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966"/>
            <a:ext cx="10515600" cy="4833145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Підписанти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Хартії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Еразмус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+ у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сфері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вищої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освіти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: </a:t>
            </a:r>
            <a:r>
              <a:rPr lang="ru-RU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https://erasmus-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plus.ec.europa.eu/resources-and-tools/</a:t>
            </a:r>
            <a:r>
              <a:rPr lang="en-US" sz="1800" u="sng" dirty="0" err="1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erasmus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-charter-for-higher-education</a:t>
            </a:r>
            <a:r>
              <a:rPr lang="uk-UA" sz="1800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 </a:t>
            </a:r>
            <a:endParaRPr lang="en-US" sz="180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EPALE (Electronic Platform for Adult Learning in Europe)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3"/>
              </a:rPr>
              <a:t>https://epale.ec.europa.eu/en</a:t>
            </a:r>
            <a:r>
              <a:rPr lang="uk-UA" sz="1800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 </a:t>
            </a:r>
            <a:endParaRPr lang="en-US" sz="180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EU Partner Search -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4"/>
              </a:rPr>
              <a:t>https://www.eupartnersearch.com/Default.aspx</a:t>
            </a:r>
            <a:endParaRPr lang="uk-UA" sz="180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uk-UA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Професійні мережі: </a:t>
            </a:r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e.g. </a:t>
            </a:r>
            <a:r>
              <a:rPr lang="en-US" sz="1800" u="sng" dirty="0" err="1">
                <a:solidFill>
                  <a:srgbClr val="002060"/>
                </a:solidFill>
                <a:latin typeface="Bookman Old Style" panose="02050604050505020204" pitchFamily="18" charset="0"/>
                <a:hlinkClick r:id="rId5"/>
              </a:rPr>
              <a:t>EU-</a:t>
            </a:r>
            <a:r>
              <a:rPr lang="en-US" sz="1800" u="sng" dirty="0" err="1">
                <a:solidFill>
                  <a:srgbClr val="0563C1"/>
                </a:solidFill>
                <a:latin typeface="Bookman Old Style" panose="02050604050505020204" pitchFamily="18" charset="0"/>
                <a:hlinkClick r:id="rId5"/>
              </a:rPr>
              <a:t>platforms&amp;networks</a:t>
            </a:r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6"/>
              </a:rPr>
              <a:t>EUA</a:t>
            </a:r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7"/>
              </a:rPr>
              <a:t>EAIE</a:t>
            </a:r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8"/>
              </a:rPr>
              <a:t>UNICA</a:t>
            </a:r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9"/>
              </a:rPr>
              <a:t>IAU</a:t>
            </a:r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10"/>
              </a:rPr>
              <a:t>GDLN</a:t>
            </a:r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11"/>
              </a:rPr>
              <a:t>AADLC</a:t>
            </a:r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,</a:t>
            </a:r>
            <a:r>
              <a:rPr lang="uk-UA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12"/>
              </a:rPr>
              <a:t>EDEN</a:t>
            </a:r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, German-Ukrainian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13"/>
              </a:rPr>
              <a:t>Academic Society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etc.</a:t>
            </a:r>
          </a:p>
          <a:p>
            <a:r>
              <a:rPr lang="en-US" sz="180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Еразмус</a:t>
            </a:r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Toolkit (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14"/>
              </a:rPr>
              <a:t>http://erasmustoolkit.eu/</a:t>
            </a:r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)  Study in Europe -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15"/>
              </a:rPr>
              <a:t>https://ec.europa.eu/education/study-in-europe/</a:t>
            </a:r>
            <a:endParaRPr lang="uk-UA" sz="180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e.g.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16"/>
              </a:rPr>
              <a:t>www.studyinaustria.at</a:t>
            </a:r>
            <a:endParaRPr lang="en-US" sz="1800" u="sng" dirty="0">
              <a:solidFill>
                <a:srgbClr val="B92E16"/>
              </a:solidFill>
              <a:latin typeface="Bookman Old Style" panose="02050604050505020204" pitchFamily="18" charset="0"/>
            </a:endParaRPr>
          </a:p>
          <a:p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Посольства держав-</a:t>
            </a:r>
            <a:r>
              <a:rPr lang="ru-RU" sz="180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членів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ЄС та </a:t>
            </a:r>
            <a:r>
              <a:rPr lang="ru-RU" sz="180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інших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країн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світу</a:t>
            </a:r>
            <a:endParaRPr lang="ru-RU" sz="1800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French Institute -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17"/>
              </a:rPr>
              <a:t>https://institutfrancais-ukraine.com/</a:t>
            </a:r>
            <a:endParaRPr lang="uk-UA" sz="180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OEAD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–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18"/>
              </a:rPr>
              <a:t>www.oead.at</a:t>
            </a:r>
            <a:endParaRPr lang="uk-UA" sz="180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DAAD - </a:t>
            </a:r>
            <a:r>
              <a:rPr lang="en-US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19"/>
              </a:rPr>
              <a:t>https://www.daad-ukraine.org/uk/</a:t>
            </a:r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; </a:t>
            </a:r>
            <a:r>
              <a:rPr lang="uk-UA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проєкти </a:t>
            </a:r>
            <a:r>
              <a:rPr lang="en-US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DAAD - </a:t>
            </a:r>
            <a:r>
              <a:rPr lang="uk-UA" sz="180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0"/>
              </a:rPr>
              <a:t>тут</a:t>
            </a:r>
            <a:endParaRPr lang="uk-UA" sz="180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Логотип університету: 1">
            <a:extLst>
              <a:ext uri="{FF2B5EF4-FFF2-40B4-BE49-F238E27FC236}">
                <a16:creationId xmlns:a16="http://schemas.microsoft.com/office/drawing/2014/main" id="{6CE9622A-A671-3216-68C0-641328C3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352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AAB00-4FE4-B610-001B-ABC27FA2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652" y="134142"/>
            <a:ext cx="10515600" cy="1093789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Де навчитись писати проєкти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966F41-2558-9961-84B7-6DD50426E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1987"/>
            <a:ext cx="10515600" cy="453497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Handbook on </a:t>
            </a:r>
            <a:r>
              <a:rPr lang="en-US" sz="20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the Project Cycle Management of the Development Projects (by Czech Republic Development Cooperation) </a:t>
            </a:r>
            <a:r>
              <a:rPr lang="en-US" sz="2000" b="0" dirty="0">
                <a:solidFill>
                  <a:srgbClr val="243F6B"/>
                </a:solidFill>
                <a:latin typeface="Bookman Old Style" panose="02050604050505020204" pitchFamily="18" charset="0"/>
              </a:rPr>
              <a:t>- </a:t>
            </a:r>
            <a:r>
              <a:rPr lang="uk-UA" sz="20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за посиланням тут</a:t>
            </a:r>
            <a:endParaRPr lang="uk-UA" sz="2000" b="0" u="sng" dirty="0">
              <a:solidFill>
                <a:srgbClr val="243F6B"/>
              </a:solidFill>
              <a:latin typeface="Bookman Old Style" panose="02050604050505020204" pitchFamily="18" charset="0"/>
            </a:endParaRPr>
          </a:p>
          <a:p>
            <a:r>
              <a:rPr lang="en-US" sz="20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Handbook for EU Projects </a:t>
            </a:r>
            <a:r>
              <a:rPr lang="en-US" sz="20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Design and Project Cycle Management (EU funded project of the Institute for Democracy «</a:t>
            </a:r>
            <a:r>
              <a:rPr lang="en-US" sz="20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Societas</a:t>
            </a:r>
            <a:r>
              <a:rPr lang="en-US" sz="20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Civilis» - Skopje) </a:t>
            </a:r>
            <a:r>
              <a:rPr lang="en-US" sz="2000" b="0" u="sng" dirty="0">
                <a:solidFill>
                  <a:srgbClr val="243F6B"/>
                </a:solidFill>
                <a:latin typeface="Bookman Old Style" panose="02050604050505020204" pitchFamily="18" charset="0"/>
              </a:rPr>
              <a:t>– </a:t>
            </a:r>
            <a:r>
              <a:rPr lang="uk-UA" sz="20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3"/>
              </a:rPr>
              <a:t>за посиланням тут</a:t>
            </a:r>
            <a:r>
              <a:rPr lang="uk-UA" sz="2000" b="0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endParaRPr lang="uk-UA" sz="200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b="1" u="sng" dirty="0" err="1">
                <a:solidFill>
                  <a:srgbClr val="243F6B"/>
                </a:solidFill>
                <a:latin typeface="Bookman Old Style" panose="02050604050505020204" pitchFamily="18" charset="0"/>
              </a:rPr>
              <a:t>Рекомендуємо</a:t>
            </a:r>
            <a:r>
              <a:rPr lang="ru-RU" sz="2000" b="1" u="sng" dirty="0">
                <a:solidFill>
                  <a:srgbClr val="243F6B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u="sng" dirty="0" err="1">
                <a:solidFill>
                  <a:srgbClr val="243F6B"/>
                </a:solidFill>
                <a:latin typeface="Bookman Old Style" panose="02050604050505020204" pitchFamily="18" charset="0"/>
              </a:rPr>
              <a:t>додатково</a:t>
            </a:r>
            <a:r>
              <a:rPr lang="ru-RU" sz="2000" b="1" u="sng" dirty="0">
                <a:solidFill>
                  <a:srgbClr val="243F6B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u="sng" dirty="0" err="1">
                <a:solidFill>
                  <a:srgbClr val="243F6B"/>
                </a:solidFill>
                <a:latin typeface="Bookman Old Style" panose="02050604050505020204" pitchFamily="18" charset="0"/>
              </a:rPr>
              <a:t>ознайомитись</a:t>
            </a:r>
            <a:r>
              <a:rPr lang="ru-RU" sz="2000" b="1" u="sng" dirty="0">
                <a:solidFill>
                  <a:srgbClr val="243F6B"/>
                </a:solidFill>
                <a:latin typeface="Bookman Old Style" panose="02050604050505020204" pitchFamily="18" charset="0"/>
              </a:rPr>
              <a:t> з </a:t>
            </a:r>
            <a:r>
              <a:rPr lang="ru-RU" sz="2000" b="1" u="sng" dirty="0" err="1">
                <a:solidFill>
                  <a:srgbClr val="243F6B"/>
                </a:solidFill>
                <a:latin typeface="Bookman Old Style" panose="02050604050505020204" pitchFamily="18" charset="0"/>
              </a:rPr>
              <a:t>публікаціями</a:t>
            </a:r>
            <a:r>
              <a:rPr lang="ru-RU" sz="2000" b="1" u="sng" dirty="0">
                <a:solidFill>
                  <a:srgbClr val="243F6B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u="sng" dirty="0" err="1">
                <a:solidFill>
                  <a:srgbClr val="243F6B"/>
                </a:solidFill>
                <a:latin typeface="Bookman Old Style" panose="02050604050505020204" pitchFamily="18" charset="0"/>
              </a:rPr>
              <a:t>українською</a:t>
            </a:r>
            <a:endParaRPr lang="ru-RU" sz="2000" b="1" u="sng" dirty="0">
              <a:solidFill>
                <a:srgbClr val="243F6B"/>
              </a:solidFill>
              <a:latin typeface="Bookman Old Style" panose="02050604050505020204" pitchFamily="18" charset="0"/>
            </a:endParaRPr>
          </a:p>
          <a:p>
            <a:r>
              <a:rPr lang="uk-UA" sz="2000" b="0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«</a:t>
            </a:r>
            <a:r>
              <a:rPr lang="uk-UA" sz="20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4"/>
              </a:rPr>
              <a:t>Посібник з підготовки проєктів</a:t>
            </a:r>
            <a:r>
              <a:rPr lang="uk-UA" sz="2000" b="0" u="sng" dirty="0">
                <a:solidFill>
                  <a:srgbClr val="0065A2"/>
                </a:solidFill>
                <a:latin typeface="Bookman Old Style" panose="02050604050505020204" pitchFamily="18" charset="0"/>
              </a:rPr>
              <a:t>»</a:t>
            </a:r>
            <a:r>
              <a:rPr lang="uk-UA" sz="2000" b="0" u="sng" dirty="0">
                <a:solidFill>
                  <a:srgbClr val="243F6B"/>
                </a:solidFill>
                <a:latin typeface="Bookman Old Style" panose="02050604050505020204" pitchFamily="18" charset="0"/>
              </a:rPr>
              <a:t>; </a:t>
            </a:r>
            <a:r>
              <a:rPr lang="uk-UA" sz="2000" b="0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«Розробка повної форми заявки</a:t>
            </a:r>
            <a:r>
              <a:rPr lang="uk-UA" sz="2000" b="0" u="sng" dirty="0">
                <a:solidFill>
                  <a:srgbClr val="0065A2"/>
                </a:solidFill>
                <a:latin typeface="Bookman Old Style" panose="02050604050505020204" pitchFamily="18" charset="0"/>
              </a:rPr>
              <a:t>»</a:t>
            </a:r>
            <a:r>
              <a:rPr lang="uk-UA" sz="2000" b="0" u="sng" dirty="0">
                <a:solidFill>
                  <a:srgbClr val="243F6B"/>
                </a:solidFill>
                <a:latin typeface="Bookman Old Style" panose="02050604050505020204" pitchFamily="18" charset="0"/>
              </a:rPr>
              <a:t>; пройдіть безкоштовний </a:t>
            </a:r>
            <a:r>
              <a:rPr lang="uk-UA" sz="20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5"/>
              </a:rPr>
              <a:t>курс з розробки логіко- структурної матриці</a:t>
            </a:r>
            <a:endParaRPr lang="uk-UA" sz="20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uk-UA" sz="20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Грантовий менеджмент від УКФ - </a:t>
            </a:r>
            <a:r>
              <a:rPr lang="en-US" sz="20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6"/>
              </a:rPr>
              <a:t>https://ucf.in.ua/p/management_lectures</a:t>
            </a:r>
            <a:r>
              <a:rPr lang="uk-UA" sz="2000" b="0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 </a:t>
            </a:r>
            <a:endParaRPr lang="en-US" sz="20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Логотип університету: 1">
            <a:extLst>
              <a:ext uri="{FF2B5EF4-FFF2-40B4-BE49-F238E27FC236}">
                <a16:creationId xmlns:a16="http://schemas.microsoft.com/office/drawing/2014/main" id="{D61120E5-EB92-C933-DAE9-32393A773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98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85DE086-DD16-784A-3E50-CE5FB567B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2" descr="Логотип університету: 1">
            <a:extLst>
              <a:ext uri="{FF2B5EF4-FFF2-40B4-BE49-F238E27FC236}">
                <a16:creationId xmlns:a16="http://schemas.microsoft.com/office/drawing/2014/main" id="{DA25F053-8310-22AA-3722-BD8EFA68C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883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0ED4A-29B7-4EBE-AD07-ABE2563B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35" y="552116"/>
            <a:ext cx="6387102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Bookman Old Style" panose="02050604050505020204" pitchFamily="18" charset="0"/>
              </a:rPr>
              <a:t>Відділ міжнародних зв’язків 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065FB3-7E55-4BA9-8DB8-3D32B9628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1998482"/>
            <a:ext cx="7370315" cy="4506012"/>
          </a:xfrm>
        </p:spPr>
        <p:txBody>
          <a:bodyPr anchor="t">
            <a:normAutofit lnSpcReduction="10000"/>
          </a:bodyPr>
          <a:lstStyle/>
          <a:p>
            <a:pPr marL="0" indent="0" fontAlgn="base">
              <a:buNone/>
            </a:pPr>
            <a:r>
              <a:rPr lang="uk-UA" sz="2000" i="0" dirty="0">
                <a:effectLst/>
                <a:latin typeface="Bookman Old Style" panose="02050604050505020204" pitchFamily="18" charset="0"/>
              </a:rPr>
              <a:t>Сай</a:t>
            </a:r>
            <a:r>
              <a:rPr lang="uk-UA" sz="2000" dirty="0">
                <a:latin typeface="Bookman Old Style" panose="02050604050505020204" pitchFamily="18" charset="0"/>
              </a:rPr>
              <a:t>т відділу: </a:t>
            </a:r>
            <a:r>
              <a:rPr lang="tr-TR" sz="2000" dirty="0">
                <a:latin typeface="Bookman Old Style" panose="02050604050505020204" pitchFamily="18" charset="0"/>
                <a:hlinkClick r:id="rId3"/>
              </a:rPr>
              <a:t>https://doir.</a:t>
            </a:r>
            <a:r>
              <a:rPr lang="en-US" sz="2000" dirty="0" err="1">
                <a:latin typeface="Bookman Old Style" panose="02050604050505020204" pitchFamily="18" charset="0"/>
                <a:hlinkClick r:id="rId3"/>
              </a:rPr>
              <a:t>uhsp</a:t>
            </a:r>
            <a:r>
              <a:rPr lang="tr-TR" sz="2000" dirty="0">
                <a:latin typeface="Bookman Old Style" panose="02050604050505020204" pitchFamily="18" charset="0"/>
                <a:hlinkClick r:id="rId3"/>
              </a:rPr>
              <a:t>.edu.ua/</a:t>
            </a:r>
            <a:r>
              <a:rPr lang="uk-UA" sz="2000" dirty="0">
                <a:latin typeface="Bookman Old Style" panose="02050604050505020204" pitchFamily="18" charset="0"/>
              </a:rPr>
              <a:t> </a:t>
            </a:r>
          </a:p>
          <a:p>
            <a:pPr marL="0" indent="0" fontAlgn="base">
              <a:buNone/>
            </a:pPr>
            <a:endParaRPr lang="uk-UA" sz="2000" i="0" dirty="0">
              <a:effectLst/>
              <a:latin typeface="Bookman Old Style" panose="02050604050505020204" pitchFamily="18" charset="0"/>
            </a:endParaRPr>
          </a:p>
          <a:p>
            <a:pPr marL="0" indent="0" fontAlgn="base">
              <a:buNone/>
            </a:pPr>
            <a:r>
              <a:rPr lang="uk-UA" sz="2000" dirty="0">
                <a:latin typeface="Bookman Old Style" panose="02050604050505020204" pitchFamily="18" charset="0"/>
              </a:rPr>
              <a:t>Ковтун Оксана Анатоліївна</a:t>
            </a:r>
          </a:p>
          <a:p>
            <a:pPr marL="0" indent="0" fontAlgn="base">
              <a:buNone/>
            </a:pPr>
            <a:r>
              <a:rPr lang="uk-UA" sz="2000" dirty="0">
                <a:latin typeface="Bookman Old Style" panose="02050604050505020204" pitchFamily="18" charset="0"/>
              </a:rPr>
              <a:t>Проректор з міжнародних зв’язків та проєктної діяльності</a:t>
            </a:r>
          </a:p>
          <a:p>
            <a:pPr marL="0" indent="0" fontAlgn="base">
              <a:buNone/>
            </a:pPr>
            <a:r>
              <a:rPr lang="uk-UA" sz="2000" dirty="0">
                <a:latin typeface="Bookman Old Style" panose="02050604050505020204" pitchFamily="18" charset="0"/>
              </a:rPr>
              <a:t>+380730616935</a:t>
            </a:r>
          </a:p>
          <a:p>
            <a:pPr marL="0" indent="0" fontAlgn="base">
              <a:buNone/>
            </a:pPr>
            <a:r>
              <a:rPr lang="en-US" sz="2000" dirty="0">
                <a:latin typeface="Bookman Old Style" panose="02050604050505020204" pitchFamily="18" charset="0"/>
                <a:hlinkClick r:id="rId4"/>
              </a:rPr>
              <a:t>kovtunok@ukr.net</a:t>
            </a:r>
            <a:r>
              <a:rPr lang="uk-UA" sz="2000" dirty="0">
                <a:latin typeface="Bookman Old Style" panose="02050604050505020204" pitchFamily="18" charset="0"/>
              </a:rPr>
              <a:t> </a:t>
            </a:r>
          </a:p>
          <a:p>
            <a:pPr marL="0" indent="0" fontAlgn="base">
              <a:buNone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0" indent="0" fontAlgn="base">
              <a:buNone/>
            </a:pPr>
            <a:r>
              <a:rPr lang="uk-UA" sz="2000" dirty="0">
                <a:latin typeface="Bookman Old Style" panose="02050604050505020204" pitchFamily="18" charset="0"/>
              </a:rPr>
              <a:t>Крикун Валентина Сергіївна</a:t>
            </a:r>
          </a:p>
          <a:p>
            <a:pPr marL="0" indent="0" fontAlgn="base">
              <a:buNone/>
            </a:pPr>
            <a:r>
              <a:rPr lang="uk-UA" sz="2000" dirty="0">
                <a:latin typeface="Bookman Old Style" panose="02050604050505020204" pitchFamily="18" charset="0"/>
              </a:rPr>
              <a:t>Начальник відділу міжнародних зв’язків</a:t>
            </a:r>
          </a:p>
          <a:p>
            <a:pPr marL="0" indent="0" fontAlgn="base">
              <a:buNone/>
            </a:pPr>
            <a:r>
              <a:rPr lang="uk-UA" sz="2000" dirty="0">
                <a:latin typeface="Bookman Old Style" panose="02050604050505020204" pitchFamily="18" charset="0"/>
              </a:rPr>
              <a:t>+380634482043</a:t>
            </a:r>
          </a:p>
          <a:p>
            <a:pPr marL="0" indent="0" fontAlgn="base">
              <a:buNone/>
            </a:pPr>
            <a:r>
              <a:rPr lang="en-US" sz="2000" dirty="0">
                <a:latin typeface="Bookman Old Style" panose="02050604050505020204" pitchFamily="18" charset="0"/>
                <a:hlinkClick r:id="rId5"/>
              </a:rPr>
              <a:t>valyalyalka@ukr.net</a:t>
            </a:r>
            <a:r>
              <a:rPr lang="uk-UA" sz="2000" dirty="0">
                <a:latin typeface="Bookman Old Style" panose="02050604050505020204" pitchFamily="18" charset="0"/>
              </a:rPr>
              <a:t> 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15366" name="Freeform: Shape 72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7" name="Freeform: Shape 74">
            <a:extLst>
              <a:ext uri="{FF2B5EF4-FFF2-40B4-BE49-F238E27FC236}">
                <a16:creationId xmlns:a16="http://schemas.microsoft.com/office/drawing/2014/main" id="{46EA0402-5843-4D53-BF9C-BE7205812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9830" y="1"/>
            <a:ext cx="4502173" cy="344821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8" name="Freeform: Shape 76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1B43EC4-7D6F-44CA-82DD-103883D2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8827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098D6D9F-AB5E-4341-9FCA-AB297B4389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A85713F-64B4-493E-92D9-EAB5534E7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Логотип університету: 1">
            <a:extLst>
              <a:ext uri="{FF2B5EF4-FFF2-40B4-BE49-F238E27FC236}">
                <a16:creationId xmlns:a16="http://schemas.microsoft.com/office/drawing/2014/main" id="{80041226-0EFB-DB6F-AB61-A40E7E67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r="67973"/>
          <a:stretch>
            <a:fillRect/>
          </a:stretch>
        </p:blipFill>
        <p:spPr bwMode="auto">
          <a:xfrm>
            <a:off x="9547123" y="4644681"/>
            <a:ext cx="2176771" cy="206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5367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F0529-2511-BFCC-2460-13A01C62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6" y="1412488"/>
            <a:ext cx="3834580" cy="4363844"/>
          </a:xfrm>
        </p:spPr>
        <p:txBody>
          <a:bodyPr anchor="t">
            <a:normAutofit/>
          </a:bodyPr>
          <a:lstStyle/>
          <a:p>
            <a:r>
              <a:rPr lang="ru-RU" sz="3400" b="1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Інклюзивність</a:t>
            </a:r>
            <a:r>
              <a:rPr lang="ru-RU" sz="3400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: </a:t>
            </a:r>
            <a:r>
              <a:rPr lang="ru-RU" sz="3400" b="1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визначення</a:t>
            </a:r>
            <a:r>
              <a:rPr lang="ru-RU" sz="3400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 в </a:t>
            </a:r>
            <a:r>
              <a:rPr lang="ru-RU" sz="3400" b="1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Керівництві</a:t>
            </a:r>
            <a:r>
              <a:rPr lang="ru-RU" sz="3400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 до </a:t>
            </a:r>
            <a:r>
              <a:rPr lang="ru-RU" sz="3400" b="1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Програми</a:t>
            </a:r>
            <a:endParaRPr lang="uk-UA" sz="3400" b="1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Місце для вмісту 2">
            <a:extLst>
              <a:ext uri="{FF2B5EF4-FFF2-40B4-BE49-F238E27FC236}">
                <a16:creationId xmlns:a16="http://schemas.microsoft.com/office/drawing/2014/main" id="{69BC6ADA-A60A-234B-4A82-D98C547A6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 lnSpcReduction="10000"/>
          </a:bodyPr>
          <a:lstStyle/>
          <a:p>
            <a:pPr>
              <a:buChar char="•"/>
            </a:pPr>
            <a:r>
              <a:rPr lang="uk-UA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Люди з інвалідністю</a:t>
            </a:r>
          </a:p>
          <a:p>
            <a:pPr>
              <a:buChar char="•"/>
            </a:pPr>
            <a:r>
              <a:rPr lang="ru-RU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Люди з проблемами </a:t>
            </a:r>
            <a:r>
              <a:rPr lang="ru-RU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із</a:t>
            </a:r>
            <a:r>
              <a:rPr lang="ru-RU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здоров'ям</a:t>
            </a:r>
            <a:endParaRPr lang="ru-RU" b="0" i="0" u="none" strike="noStrike" baseline="-25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Char char="•"/>
            </a:pPr>
            <a:r>
              <a:rPr lang="ru-RU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Бар'єри</a:t>
            </a:r>
            <a:r>
              <a:rPr lang="ru-RU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пов'язані</a:t>
            </a:r>
            <a:r>
              <a:rPr lang="ru-RU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з доступом до </a:t>
            </a:r>
            <a:r>
              <a:rPr lang="ru-RU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навчання</a:t>
            </a:r>
            <a:r>
              <a:rPr lang="ru-RU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підготовки</a:t>
            </a:r>
            <a:endParaRPr lang="ru-RU" b="0" i="0" u="none" strike="noStrike" baseline="-25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Char char="•"/>
            </a:pPr>
            <a:r>
              <a:rPr lang="uk-UA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Культурні відмінності</a:t>
            </a:r>
          </a:p>
          <a:p>
            <a:pPr>
              <a:buChar char="•"/>
            </a:pPr>
            <a:r>
              <a:rPr lang="uk-UA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Соціальні бар'єри</a:t>
            </a:r>
          </a:p>
          <a:p>
            <a:pPr>
              <a:buChar char="•"/>
            </a:pPr>
            <a:r>
              <a:rPr lang="uk-UA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Економічні бар'єри</a:t>
            </a:r>
          </a:p>
          <a:p>
            <a:pPr>
              <a:buChar char="•"/>
            </a:pPr>
            <a:r>
              <a:rPr lang="uk-UA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Бар'єри пов'язані з дискримінацією</a:t>
            </a:r>
          </a:p>
          <a:p>
            <a:pPr>
              <a:buChar char="•"/>
            </a:pPr>
            <a:r>
              <a:rPr lang="uk-UA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Географічні бар'єри</a:t>
            </a:r>
            <a:endParaRPr lang="uk-UA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1F8D0C16-FB7C-CD67-D83F-EF65ADE32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9872" y="678426"/>
            <a:ext cx="3953972" cy="5604387"/>
          </a:xfrm>
        </p:spPr>
        <p:txBody>
          <a:bodyPr>
            <a:normAutofit lnSpcReduction="10000"/>
          </a:bodyPr>
          <a:lstStyle/>
          <a:p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Положення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Хартії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Еразмус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у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вищій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освіті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: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рівний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рівнозначний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доступ для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всіх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учасників</a:t>
            </a:r>
            <a:endParaRPr lang="ru-RU" sz="2400" b="0" i="0" u="none" strike="noStrike" baseline="-25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Вбудовані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можливості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мобільності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в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освітній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процес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: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вікно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мобільності</a:t>
            </a:r>
            <a:endParaRPr lang="ru-RU" sz="2400" b="0" i="0" u="none" strike="noStrike" baseline="-25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Інші альтернативні типи мобільності - інноваційні методи навчання -</a:t>
            </a:r>
            <a:r>
              <a:rPr lang="uk-UA" sz="2400" b="0" i="0" u="none" strike="noStrike" baseline="-25000" dirty="0">
                <a:solidFill>
                  <a:srgbClr val="0563C1"/>
                </a:solidFill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2400" b="0" i="0" u="sng" strike="noStrike" baseline="-25000" dirty="0">
                <a:solidFill>
                  <a:srgbClr val="0563C1"/>
                </a:solidFill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змішана мобільність</a:t>
            </a:r>
            <a:endParaRPr lang="uk-UA" sz="2400" b="0" i="0" u="none" strike="noStrike" baseline="-25000" dirty="0">
              <a:solidFill>
                <a:srgbClr val="002060"/>
              </a:solidFill>
              <a:latin typeface="Bookman Old Style" panose="020506040505050202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ЗВО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мають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визначити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внутрішні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процедури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відбору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за принципом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доступності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інклюзії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- доступ на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основі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досягнення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мотивації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участі</a:t>
            </a:r>
            <a:endParaRPr lang="ru-RU" sz="2400" b="0" i="0" u="none" strike="noStrike" baseline="-25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Запланувати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додаткову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підтримку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в проєкті,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підготовчі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візити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0" i="0" u="none" strike="noStrike" baseline="-25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тощо</a:t>
            </a:r>
            <a:r>
              <a:rPr lang="ru-RU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!!!</a:t>
            </a:r>
          </a:p>
          <a:p>
            <a:r>
              <a:rPr lang="uk-UA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Національні агентства Еразмус+: </a:t>
            </a:r>
            <a:r>
              <a:rPr lang="en-US" sz="24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Inclusion Officer</a:t>
            </a:r>
            <a:endParaRPr lang="uk-UA" sz="2400" b="0" i="0" u="none" strike="noStrike" baseline="-25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sz="2400" b="0" i="0" u="none" strike="noStrike" baseline="-25000" dirty="0">
                <a:solidFill>
                  <a:srgbClr val="0563C1"/>
                </a:solidFill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Зробіть мобільність більш інклюзивною – </a:t>
            </a:r>
            <a:r>
              <a:rPr lang="uk-UA" sz="2400" b="0" i="0" u="sng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методичні </a:t>
            </a:r>
            <a:r>
              <a:rPr lang="uk-UA" sz="2400" b="0" i="0" u="sng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рекомендації</a:t>
            </a:r>
            <a:endParaRPr lang="uk-UA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Логотип університету: 1">
            <a:extLst>
              <a:ext uri="{FF2B5EF4-FFF2-40B4-BE49-F238E27FC236}">
                <a16:creationId xmlns:a16="http://schemas.microsoft.com/office/drawing/2014/main" id="{4992A26E-2BE8-0A5A-F380-FEBA9FE7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25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B354BD-FA7D-7F50-C890-EA1FCCF01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3" t="21362" r="13750" b="16559"/>
          <a:stretch/>
        </p:blipFill>
        <p:spPr>
          <a:xfrm>
            <a:off x="848541" y="480060"/>
            <a:ext cx="10494918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2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182FE-E2D4-436D-B1D5-E8290218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1046542" cy="1093788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ЄВРОПЕЙСЬКІ СТРАТЕГІЇ ДЛЯ УНІВЕРСИТЕТІВ</a:t>
            </a:r>
            <a:br>
              <a:rPr lang="uk-UA" sz="32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32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ПІДТРИМКА ЗАКЛАДІВ</a:t>
            </a:r>
            <a:r>
              <a:rPr lang="en-US" sz="32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sz="32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ВИЩОЇ ОСВІТИ</a:t>
            </a:r>
            <a:r>
              <a:rPr lang="ru-RU" sz="3200" b="0" i="0" u="none" strike="noStrike" baseline="-25000" dirty="0">
                <a:solidFill>
                  <a:srgbClr val="002060"/>
                </a:solidFill>
                <a:latin typeface="Bookman Old Style" panose="02050604050505020204" pitchFamily="18" charset="0"/>
              </a:rPr>
              <a:t> ПО ВСІЙ ЄВРОПІ</a:t>
            </a:r>
            <a:endParaRPr lang="uk-UA" sz="3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759B6726-EF8D-42E8-0A75-5F57E583E67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1438984"/>
              </p:ext>
            </p:extLst>
          </p:nvPr>
        </p:nvGraphicFramePr>
        <p:xfrm>
          <a:off x="307258" y="1343026"/>
          <a:ext cx="3065207" cy="5142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B6AC45-4808-871B-0765-C1C635BC3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7937" y="1325563"/>
            <a:ext cx="3510115" cy="2666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</a:t>
            </a:r>
            <a:r>
              <a:rPr lang="uk-UA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r>
              <a:rPr lang="en-US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Посилення європейського виміру у вищій освіті та дослідженнях</a:t>
            </a:r>
          </a:p>
          <a:p>
            <a:pPr marL="0" indent="0">
              <a:buNone/>
            </a:pPr>
            <a:r>
              <a:rPr lang="uk-UA" sz="15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Виведення транснаціонального співробітництва на вищий рівень сприяє створенню культури досконалості та інклюзії, справжньої європейської ідентичності, а також глобальної конкурентоспроможності та привабливості</a:t>
            </a:r>
          </a:p>
        </p:txBody>
      </p:sp>
      <p:sp>
        <p:nvSpPr>
          <p:cNvPr id="6" name="Місце для вмісту 3">
            <a:extLst>
              <a:ext uri="{FF2B5EF4-FFF2-40B4-BE49-F238E27FC236}">
                <a16:creationId xmlns:a16="http://schemas.microsoft.com/office/drawing/2014/main" id="{B7F5D192-DF21-3EDE-A22F-21F96D9D6F5A}"/>
              </a:ext>
            </a:extLst>
          </p:cNvPr>
          <p:cNvSpPr txBox="1">
            <a:spLocks/>
          </p:cNvSpPr>
          <p:nvPr/>
        </p:nvSpPr>
        <p:spPr>
          <a:xfrm>
            <a:off x="7148052" y="1343026"/>
            <a:ext cx="4736690" cy="418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2. </a:t>
            </a:r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Консолідувати університети як маяки нашого європейського способу життя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uk-UA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Підвищення якості та актуальності перспективних навичок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У середовищі, яке швидко змінюється, університетам необхідно зміцнити свій потенціал, щоб надати молодим людям, тим, хто навчається протягом усього життя, і науковим працівникам належні компетенції та навички.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Сприяти різноманітності, </a:t>
            </a:r>
            <a:r>
              <a:rPr lang="uk-UA" sz="16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інклюзивності</a:t>
            </a:r>
            <a:r>
              <a:rPr lang="uk-UA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гендерній рівності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Потрібні додаткові інституційні зміни, щоб університети стали осередками справді рівних можливостей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Сприяти та захищати європейські демократичні цінності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Університети мають бути осередками свободи: для слова, думки, навчання, дослідження</a:t>
            </a:r>
            <a:endParaRPr lang="en-US" sz="1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Місце для вмісту 3">
            <a:extLst>
              <a:ext uri="{FF2B5EF4-FFF2-40B4-BE49-F238E27FC236}">
                <a16:creationId xmlns:a16="http://schemas.microsoft.com/office/drawing/2014/main" id="{345206A0-F1BB-1CB5-444E-1B375E37A813}"/>
              </a:ext>
            </a:extLst>
          </p:cNvPr>
          <p:cNvSpPr txBox="1">
            <a:spLocks/>
          </p:cNvSpPr>
          <p:nvPr/>
        </p:nvSpPr>
        <p:spPr>
          <a:xfrm>
            <a:off x="3529783" y="4117462"/>
            <a:ext cx="3510115" cy="2829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3. </a:t>
            </a:r>
            <a:r>
              <a:rPr lang="uk-UA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Розширення можливостей університетів як ключових у подвійному переході до зелених і цифрових технологій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500" dirty="0">
                <a:solidFill>
                  <a:srgbClr val="002060"/>
                </a:solidFill>
                <a:latin typeface="Bookman Old Style" panose="02050604050505020204" pitchFamily="18" charset="0"/>
              </a:rPr>
              <a:t>Університети є ключовими дійовими особами переходу до екологічно безпечного світу та створення більш сталого світу. Необхідно впроваджувати ідеї «зв’язаних університетів» в реальність</a:t>
            </a:r>
          </a:p>
        </p:txBody>
      </p:sp>
      <p:sp>
        <p:nvSpPr>
          <p:cNvPr id="8" name="Місце для вмісту 3">
            <a:extLst>
              <a:ext uri="{FF2B5EF4-FFF2-40B4-BE49-F238E27FC236}">
                <a16:creationId xmlns:a16="http://schemas.microsoft.com/office/drawing/2014/main" id="{F2B2497B-B3F2-CDDA-47D0-673BECE80A84}"/>
              </a:ext>
            </a:extLst>
          </p:cNvPr>
          <p:cNvSpPr txBox="1">
            <a:spLocks/>
          </p:cNvSpPr>
          <p:nvPr/>
        </p:nvSpPr>
        <p:spPr>
          <a:xfrm>
            <a:off x="7081684" y="5700969"/>
            <a:ext cx="4803056" cy="115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4. </a:t>
            </a:r>
            <a:r>
              <a:rPr lang="uk-UA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Зміцнювати університети як рушії глобальної ролі та лідерства Європи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1500" dirty="0">
                <a:solidFill>
                  <a:srgbClr val="002060"/>
                </a:solidFill>
                <a:latin typeface="Bookman Old Style" panose="02050604050505020204" pitchFamily="18" charset="0"/>
              </a:rPr>
              <a:t>Університети відіграють важливу роль у розбудові зв’язків Європи зі світом</a:t>
            </a:r>
          </a:p>
        </p:txBody>
      </p:sp>
      <p:pic>
        <p:nvPicPr>
          <p:cNvPr id="9" name="Picture 2" descr="Логотип університету: 1">
            <a:extLst>
              <a:ext uri="{FF2B5EF4-FFF2-40B4-BE49-F238E27FC236}">
                <a16:creationId xmlns:a16="http://schemas.microsoft.com/office/drawing/2014/main" id="{B473D161-84AD-BA7D-90F0-FD1DE4953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02993C18-EE65-9E71-7F61-3263536272FB}"/>
              </a:ext>
            </a:extLst>
          </p:cNvPr>
          <p:cNvCxnSpPr/>
          <p:nvPr/>
        </p:nvCxnSpPr>
        <p:spPr>
          <a:xfrm>
            <a:off x="3637937" y="3903406"/>
            <a:ext cx="33134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4EF20543-1EF2-02DE-A4FC-321EAC778614}"/>
              </a:ext>
            </a:extLst>
          </p:cNvPr>
          <p:cNvCxnSpPr/>
          <p:nvPr/>
        </p:nvCxnSpPr>
        <p:spPr>
          <a:xfrm>
            <a:off x="7081684" y="1335189"/>
            <a:ext cx="0" cy="5313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0EE04CFA-C9E4-3A68-4CE1-231D7CAD2998}"/>
              </a:ext>
            </a:extLst>
          </p:cNvPr>
          <p:cNvCxnSpPr/>
          <p:nvPr/>
        </p:nvCxnSpPr>
        <p:spPr>
          <a:xfrm>
            <a:off x="7226710" y="5532437"/>
            <a:ext cx="4306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17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D60DF-6DA6-186E-C180-A7AB7C62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80" y="0"/>
            <a:ext cx="11176820" cy="894735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Стратегії</a:t>
            </a:r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Україна</a:t>
            </a:r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ЄС</a:t>
            </a:r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Світ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EE7084-72B8-E2ED-E6D0-0DD4D4E0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574" y="1032386"/>
            <a:ext cx="10609006" cy="5397911"/>
          </a:xfrm>
        </p:spPr>
        <p:txBody>
          <a:bodyPr>
            <a:normAutofit/>
          </a:bodyPr>
          <a:lstStyle/>
          <a:p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Пріоритети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Уряду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України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в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реформуванні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освіти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 науки</a:t>
            </a:r>
            <a:r>
              <a:rPr lang="en-US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доступна та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якісна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дошкільна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освіта</a:t>
            </a: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Нова Українська Школа </a:t>
            </a:r>
            <a:r>
              <a:rPr lang="en-US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uk-UA" sz="1800" b="1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завантажити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сучасна професійна освіта</a:t>
            </a: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якісна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вища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освіта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розвиток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освіти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дорослих</a:t>
            </a: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розвиток науки та інновацій</a:t>
            </a: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інноваційна інфраструктура.</a:t>
            </a:r>
            <a:endParaRPr lang="en-US" sz="1800" b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Нова Стратегія Вищої Освіти </a:t>
            </a:r>
            <a:r>
              <a:rPr lang="en-US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2032 -</a:t>
            </a:r>
            <a:r>
              <a:rPr lang="uk-UA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sz="1800" b="1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3"/>
              </a:rPr>
              <a:t>завантажити</a:t>
            </a:r>
            <a:endParaRPr lang="en-US" sz="1800" b="1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uk-UA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Стратегія професійної освіти </a:t>
            </a:r>
            <a:r>
              <a:rPr lang="en-US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2023 </a:t>
            </a:r>
            <a:r>
              <a:rPr lang="en-US" sz="1800" b="1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– </a:t>
            </a:r>
            <a:r>
              <a:rPr lang="uk-UA" sz="1800" b="1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4"/>
              </a:rPr>
              <a:t>завантажити</a:t>
            </a:r>
            <a:endParaRPr lang="en-US" sz="1800" b="1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uk-UA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Українська молодіжна стратегія </a:t>
            </a:r>
            <a:r>
              <a:rPr lang="en-US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2030 </a:t>
            </a:r>
            <a:r>
              <a:rPr lang="en-US" sz="1800" b="1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– </a:t>
            </a:r>
            <a:r>
              <a:rPr lang="uk-UA" sz="1800" b="1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5"/>
              </a:rPr>
              <a:t>завантажити</a:t>
            </a:r>
            <a:r>
              <a:rPr lang="en-US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: 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Безпечна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; 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Здорова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; 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Здатна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; </a:t>
            </a:r>
            <a:r>
              <a:rPr lang="uk-UA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Інтегрована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Молодь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uk-UA" sz="1800" b="0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Стратегія в галузі спорту </a:t>
            </a:r>
            <a:r>
              <a:rPr lang="en-US" sz="1800" b="1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– </a:t>
            </a:r>
            <a:r>
              <a:rPr lang="uk-UA" sz="1800" b="1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6"/>
              </a:rPr>
              <a:t>завантажити</a:t>
            </a:r>
            <a:r>
              <a:rPr lang="en-US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uk-UA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Стратегія в галузі інклюзії</a:t>
            </a:r>
            <a:r>
              <a:rPr lang="en-US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– </a:t>
            </a:r>
            <a:r>
              <a:rPr lang="uk-UA" sz="1800" b="1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7"/>
              </a:rPr>
              <a:t>завантажити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5" name="Picture 2" descr="Логотип університету: 1">
            <a:extLst>
              <a:ext uri="{FF2B5EF4-FFF2-40B4-BE49-F238E27FC236}">
                <a16:creationId xmlns:a16="http://schemas.microsoft.com/office/drawing/2014/main" id="{EF55E242-D938-0CF0-5CFA-CD2835FB6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545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B0EBE-0298-9711-FF8E-423794BA0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-17463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Еразмус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+: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конкурси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кінцеві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терміни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конкурсу,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подання</a:t>
            </a: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C76DC40-3830-5580-5D74-A4F445289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3328"/>
            <a:ext cx="10645877" cy="51029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Міжнародна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академічна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мобільність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у сферах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освіти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молоді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(КА1)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Партнерства,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українські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заклади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освіти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інші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організації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як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партнери</a:t>
            </a:r>
            <a:endParaRPr lang="ru-RU" sz="1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Мобільність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осіб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у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сфері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вищої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освіти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залучення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третіх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країн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не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пов’язаних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з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програмою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: 23/02/</a:t>
            </a:r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23</a:t>
            </a:r>
            <a:r>
              <a:rPr lang="en-US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12.00 -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KA131-HED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Мобільність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осіб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у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сфері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вищої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освіти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: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залучення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третіх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країн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, не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пов’язаних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з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програмою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(</a:t>
            </a:r>
            <a:r>
              <a:rPr lang="ru-RU" sz="180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Виняткові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заходи для </a:t>
            </a:r>
            <a:r>
              <a:rPr lang="ru-RU" sz="180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України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)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: 23/02/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23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12.00  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-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KA171-HED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Мобільність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учнів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персоналу ПТО 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(</a:t>
            </a:r>
            <a:r>
              <a:rPr lang="ru-RU" sz="180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Виняткові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заходи для </a:t>
            </a:r>
            <a:r>
              <a:rPr lang="ru-RU" sz="180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України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)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23/02/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23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12:00 -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KA122-VET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Мобільність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молоді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- як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партнери</a:t>
            </a:r>
            <a:r>
              <a:rPr lang="ru-RU" sz="18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(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Виняткові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заходи для </a:t>
            </a:r>
            <a:r>
              <a:rPr lang="ru-RU" sz="1800" b="0" u="sng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України</a:t>
            </a:r>
            <a:r>
              <a:rPr lang="ru-RU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)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23/02/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23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&amp; 4/10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/23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- 12:00:</a:t>
            </a:r>
          </a:p>
          <a:p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молодіжні обміни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KA152-YOU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молодіжні працівники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KA153-YOU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участь молоді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2"/>
              </a:rPr>
              <a:t>KA154-YOU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Віртуальні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обміни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у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сфері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вищої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освіти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800" b="1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молоді</a:t>
            </a:r>
            <a:r>
              <a:rPr lang="ru-RU" sz="18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: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26/04/</a:t>
            </a:r>
            <a:r>
              <a:rPr lang="uk-UA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23</a:t>
            </a:r>
            <a:r>
              <a:rPr lang="en-US" sz="1800" b="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 17:00 - </a:t>
            </a:r>
            <a:r>
              <a:rPr lang="en-US" sz="1800" b="0" u="sng" dirty="0">
                <a:solidFill>
                  <a:srgbClr val="0563C1"/>
                </a:solidFill>
                <a:latin typeface="Bookman Old Style" panose="02050604050505020204" pitchFamily="18" charset="0"/>
                <a:hlinkClick r:id="rId3"/>
              </a:rPr>
              <a:t>ERASMUS-EDU-2023-VIRT-EXCH</a:t>
            </a:r>
            <a:endParaRPr lang="en-US" sz="1800" b="0" u="sng" dirty="0">
              <a:solidFill>
                <a:srgbClr val="0563C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Логотип університету: 1">
            <a:extLst>
              <a:ext uri="{FF2B5EF4-FFF2-40B4-BE49-F238E27FC236}">
                <a16:creationId xmlns:a16="http://schemas.microsoft.com/office/drawing/2014/main" id="{34E14C92-958D-FA74-B200-47F56349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87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ABC87-8EDE-331C-ED07-97C7F9CD7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0677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Проєкти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міжнародної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академічної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мобільності</a:t>
            </a: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3CB94E7-8497-C39F-7AB0-3C50D952FA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КА 131</a:t>
            </a:r>
          </a:p>
          <a:p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Фінансування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внутрішньо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європейський бюджет (20% для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міжнародної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співпраці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із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країнами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- партнерами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Програми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Спрямування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мобільності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ОДНОСТОРОННЯ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лише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представників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європейських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ЗВО 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країн-партнерів</a:t>
            </a:r>
            <a:r>
              <a:rPr lang="ru-RU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b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Програми</a:t>
            </a:r>
            <a:endParaRPr lang="ru-RU" sz="1800" b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A7E96A8C-AFDD-E29C-59C6-49C55014E8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КА 171</a:t>
            </a:r>
          </a:p>
          <a:p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Фінансування: зовнішньо</a:t>
            </a:r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європейський бюджет (100 % для міжнародної співпраці із країнами- партнерами Програми) </a:t>
            </a:r>
          </a:p>
          <a:p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Спрямування мобільності: ДВОСТОРОННЯ </a:t>
            </a:r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для представників усіх партнерських ЗВО 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 </a:t>
            </a:r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та </a:t>
            </a:r>
            <a:r>
              <a:rPr lang="uk-UA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ІЗ </a:t>
            </a:r>
            <a:r>
              <a:rPr lang="uk-UA" sz="1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країн-членів та країн-партнерів Програми</a:t>
            </a:r>
          </a:p>
        </p:txBody>
      </p:sp>
      <p:pic>
        <p:nvPicPr>
          <p:cNvPr id="6" name="Picture 2" descr="Логотип університету: 1">
            <a:extLst>
              <a:ext uri="{FF2B5EF4-FFF2-40B4-BE49-F238E27FC236}">
                <a16:creationId xmlns:a16="http://schemas.microsoft.com/office/drawing/2014/main" id="{70E34904-64AC-EEDE-39E0-1A5FBFD8C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404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BC27315-D81A-D811-8496-64030AE0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58" y="-1746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KA 1.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Ідеї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завдання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працівникам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під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час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мобільності</a:t>
            </a: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325FE8-CC07-E8FD-9C39-499BB8C36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lnSpcReduction="10000"/>
          </a:bodyPr>
          <a:lstStyle/>
          <a:p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Вивчіть стратегії розвитку ЗВО (інтернаціоналізація, інклюзія, цифрові та зелені трансформації) – розробіть власну стратегію розвитку/інтернаціоналізацію у структурному підрозділі</a:t>
            </a:r>
          </a:p>
          <a:p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Пройдіть навчання з підготовки проєктних заявок; обговоріть ідеї та почніть підготовку проєктної заявки</a:t>
            </a:r>
          </a:p>
          <a:p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організовано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управління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університетом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послугами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студентів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документообіг</a:t>
            </a:r>
            <a:endParaRPr lang="uk-UA" sz="1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Розробіть курси іноземними мовами: професійні, для </a:t>
            </a:r>
            <a:r>
              <a:rPr lang="en-US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soft skills, </a:t>
            </a:r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для практичних занять</a:t>
            </a:r>
          </a:p>
          <a:p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Порівняйте результати навчання з подібними курсами в ЗВО в ЄС</a:t>
            </a:r>
          </a:p>
          <a:p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Вивчайте методи і технології викладання та навчання іноземних студентів</a:t>
            </a:r>
          </a:p>
          <a:p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Підготуйте підґрунтя для розроблення спільної освітньої програми, ПАКЕТ ЄКТС та каталог освітніх програм і курсів, можливості для проведення спільних досліджень</a:t>
            </a:r>
          </a:p>
          <a:p>
            <a:r>
              <a:rPr lang="uk-UA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Вивчіть наявні відкриті курси, ресурси для навчання і викладання, віртуальні лабораторії, симулятори та можливості їх використання Вашим ЗВО в Україні</a:t>
            </a:r>
          </a:p>
          <a:p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Видатні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лектори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: онлайн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викладання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, доступ до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віртуальних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лабораторій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!</a:t>
            </a:r>
          </a:p>
        </p:txBody>
      </p:sp>
      <p:pic>
        <p:nvPicPr>
          <p:cNvPr id="7" name="Picture 2" descr="Логотип університету: 1">
            <a:extLst>
              <a:ext uri="{FF2B5EF4-FFF2-40B4-BE49-F238E27FC236}">
                <a16:creationId xmlns:a16="http://schemas.microsoft.com/office/drawing/2014/main" id="{10385314-1A9E-ACFB-6F84-7E45DE6DE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7973"/>
          <a:stretch>
            <a:fillRect/>
          </a:stretch>
        </p:blipFill>
        <p:spPr bwMode="auto">
          <a:xfrm>
            <a:off x="0" y="-17463"/>
            <a:ext cx="11525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358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2097</Words>
  <Application>Microsoft Office PowerPoint</Application>
  <PresentationFormat>Широкий екран</PresentationFormat>
  <Paragraphs>190</Paragraphs>
  <Slides>20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Тема Office</vt:lpstr>
      <vt:lpstr>Erasmus +</vt:lpstr>
      <vt:lpstr>Презентація PowerPoint</vt:lpstr>
      <vt:lpstr>Інклюзивність: визначення в Керівництві до Програми</vt:lpstr>
      <vt:lpstr>Презентація PowerPoint</vt:lpstr>
      <vt:lpstr>ЄВРОПЕЙСЬКІ СТРАТЕГІЇ ДЛЯ УНІВЕРСИТЕТІВ ПІДТРИМКА ЗАКЛАДІВ ВИЩОЇ ОСВІТИ ПО ВСІЙ ЄВРОПІ</vt:lpstr>
      <vt:lpstr>Стратегії: Україна – ЄС – Світ</vt:lpstr>
      <vt:lpstr>Еразмус+: конкурси, кінцеві терміни конкурсу, подання</vt:lpstr>
      <vt:lpstr>Проєкти міжнародної академічної мобільності</vt:lpstr>
      <vt:lpstr>KA 1. Ідеї та завдання працівникам під час мобільності</vt:lpstr>
      <vt:lpstr>Взаємодоповнюваність конкурсів та синергія між проєктами і програмами</vt:lpstr>
      <vt:lpstr>Наскрізні принципи мобільності Еразмус+ 2021-2027 рр. у вищій освіті</vt:lpstr>
      <vt:lpstr>Еразмус+: конкурси, кінцеві терміни конкурсу, подання</vt:lpstr>
      <vt:lpstr>Еразмус+: конкурси, кінцеві терміни конкурсу, подання</vt:lpstr>
      <vt:lpstr>Еразмус+: конкурси, кінцеві терміни конкурсу, подання</vt:lpstr>
      <vt:lpstr>Розбудовуємо спроможність і потенціал</vt:lpstr>
      <vt:lpstr>Розбудовуємо спроможність і потенціал</vt:lpstr>
      <vt:lpstr>Cтратегія і вебсайт ЗВО англійською мовою</vt:lpstr>
      <vt:lpstr>Портали, платформи пошуку партнерів</vt:lpstr>
      <vt:lpstr>Де навчитись писати проєкти</vt:lpstr>
      <vt:lpstr>Відділ міжнародних зв’язків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Можливості для професорсько-викладацького складу у галузі міжнародної діяльності</dc:title>
  <dc:creator>Валентина Крикун</dc:creator>
  <cp:lastModifiedBy>Валентина Лялька</cp:lastModifiedBy>
  <cp:revision>104</cp:revision>
  <dcterms:created xsi:type="dcterms:W3CDTF">2021-02-24T10:45:38Z</dcterms:created>
  <dcterms:modified xsi:type="dcterms:W3CDTF">2023-03-02T18:46:57Z</dcterms:modified>
</cp:coreProperties>
</file>