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5" r:id="rId9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643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0FDC254-9EFD-D34E-2CFE-021389C298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Підзаголовок 2">
            <a:extLst>
              <a:ext uri="{FF2B5EF4-FFF2-40B4-BE49-F238E27FC236}">
                <a16:creationId xmlns:a16="http://schemas.microsoft.com/office/drawing/2014/main" id="{D44FA32F-9FF1-BD5D-BF15-F54BD7D0B0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/>
              <a:t>Клацніть, щоб редагувати стиль зразка підзаголовка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4FA3F99F-14A7-7C73-49F1-38024248E4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30F77-6695-4B24-A7EC-FF3D4F89624F}" type="datetimeFigureOut">
              <a:rPr lang="uk-UA" smtClean="0"/>
              <a:t>03.03.2023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3272A449-4205-E81E-741E-13CB791473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481B8DDE-70F8-41DF-6526-5627488AA3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80DD3-E2E6-4DAA-A21E-8F7E92CA720E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47090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BC64721-A741-69D0-86BC-705B137E36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ертикального тексту 2">
            <a:extLst>
              <a:ext uri="{FF2B5EF4-FFF2-40B4-BE49-F238E27FC236}">
                <a16:creationId xmlns:a16="http://schemas.microsoft.com/office/drawing/2014/main" id="{85F550BE-955A-5782-1122-4583574A27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3DE61A3F-2BE1-F611-585D-CE14863329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30F77-6695-4B24-A7EC-FF3D4F89624F}" type="datetimeFigureOut">
              <a:rPr lang="uk-UA" smtClean="0"/>
              <a:t>03.03.2023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04381D1E-B1A3-2FB5-AB0A-F35A5214D9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551A3841-6CF5-F0C7-3FD8-303294EA5F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80DD3-E2E6-4DAA-A21E-8F7E92CA720E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410855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>
            <a:extLst>
              <a:ext uri="{FF2B5EF4-FFF2-40B4-BE49-F238E27FC236}">
                <a16:creationId xmlns:a16="http://schemas.microsoft.com/office/drawing/2014/main" id="{F25F4E48-07E2-292E-3008-82708994D21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ертикального тексту 2">
            <a:extLst>
              <a:ext uri="{FF2B5EF4-FFF2-40B4-BE49-F238E27FC236}">
                <a16:creationId xmlns:a16="http://schemas.microsoft.com/office/drawing/2014/main" id="{381A4FCB-7724-3F0E-3B8E-A8E63128AB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B0D47784-2F25-1328-49E2-3748451855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30F77-6695-4B24-A7EC-FF3D4F89624F}" type="datetimeFigureOut">
              <a:rPr lang="uk-UA" smtClean="0"/>
              <a:t>03.03.2023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73EA389A-C83F-295C-CCC0-903584574E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F2E7798C-CF5A-50E3-1874-C93414B679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80DD3-E2E6-4DAA-A21E-8F7E92CA720E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731556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E32EB5A-908F-5822-991B-39D3E2CADA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000EF5C9-5B8E-42B6-C768-54758DA5FC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C4CA2B9A-BF2E-89B5-87BD-F4A1C257A6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30F77-6695-4B24-A7EC-FF3D4F89624F}" type="datetimeFigureOut">
              <a:rPr lang="uk-UA" smtClean="0"/>
              <a:t>03.03.2023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B36A4A25-2B32-81B3-C107-44EC6E4FC5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EB98F459-3CA4-D86E-814A-F40F3A08CA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80DD3-E2E6-4DAA-A21E-8F7E92CA720E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410208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8AE9AB6-F680-F7F9-AAE5-29873EE99D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5C129B5E-908D-CA08-28DE-B2C60A74DB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92F8DA33-7F84-17E6-A8A1-539D3DC1FE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30F77-6695-4B24-A7EC-FF3D4F89624F}" type="datetimeFigureOut">
              <a:rPr lang="uk-UA" smtClean="0"/>
              <a:t>03.03.2023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F7E65400-9FEC-7CA3-8610-306CE1F993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202A7796-A93D-041E-965E-07AC17EA75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80DD3-E2E6-4DAA-A21E-8F7E92CA720E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113844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BC669B1-5E09-6137-7E6A-21D62CD0FA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5C23E47-25CE-CE1C-029D-2ABB2B96330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F1E8BE7C-234B-1DC7-47BB-E1500119D2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C3D7088F-014B-E8F5-BBAE-0D38587FD5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30F77-6695-4B24-A7EC-FF3D4F89624F}" type="datetimeFigureOut">
              <a:rPr lang="uk-UA" smtClean="0"/>
              <a:t>03.03.2023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06B3F695-8312-108B-1971-F35F601432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3BB7D593-CAA5-574C-6340-6BB1D9A292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80DD3-E2E6-4DAA-A21E-8F7E92CA720E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212422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63D8CEF-3D9B-0EA5-2B70-249BFFFE21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6CEB4649-30C7-BE97-CEAE-E7EF8EFAB0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8F432B3F-D317-CBD6-EB52-2996988752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5" name="Місце для тексту 4">
            <a:extLst>
              <a:ext uri="{FF2B5EF4-FFF2-40B4-BE49-F238E27FC236}">
                <a16:creationId xmlns:a16="http://schemas.microsoft.com/office/drawing/2014/main" id="{6A422F12-59C3-DE8A-A2DC-26A72805D73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Місце для вмісту 5">
            <a:extLst>
              <a:ext uri="{FF2B5EF4-FFF2-40B4-BE49-F238E27FC236}">
                <a16:creationId xmlns:a16="http://schemas.microsoft.com/office/drawing/2014/main" id="{A45F2598-F6E3-D00C-1596-284F4464962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7" name="Місце для дати 6">
            <a:extLst>
              <a:ext uri="{FF2B5EF4-FFF2-40B4-BE49-F238E27FC236}">
                <a16:creationId xmlns:a16="http://schemas.microsoft.com/office/drawing/2014/main" id="{1CC32BDE-B688-3719-BB29-67A82C7787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30F77-6695-4B24-A7EC-FF3D4F89624F}" type="datetimeFigureOut">
              <a:rPr lang="uk-UA" smtClean="0"/>
              <a:t>03.03.2023</a:t>
            </a:fld>
            <a:endParaRPr lang="uk-UA"/>
          </a:p>
        </p:txBody>
      </p:sp>
      <p:sp>
        <p:nvSpPr>
          <p:cNvPr id="8" name="Місце для нижнього колонтитула 7">
            <a:extLst>
              <a:ext uri="{FF2B5EF4-FFF2-40B4-BE49-F238E27FC236}">
                <a16:creationId xmlns:a16="http://schemas.microsoft.com/office/drawing/2014/main" id="{B068D2FC-E380-5B57-53C5-B69E4D8183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Місце для номера слайда 8">
            <a:extLst>
              <a:ext uri="{FF2B5EF4-FFF2-40B4-BE49-F238E27FC236}">
                <a16:creationId xmlns:a16="http://schemas.microsoft.com/office/drawing/2014/main" id="{81873D67-3EE4-8A21-CA04-41168CF08B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80DD3-E2E6-4DAA-A21E-8F7E92CA720E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286300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9C94027-652A-7925-C3A7-91CEF13A17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дати 2">
            <a:extLst>
              <a:ext uri="{FF2B5EF4-FFF2-40B4-BE49-F238E27FC236}">
                <a16:creationId xmlns:a16="http://schemas.microsoft.com/office/drawing/2014/main" id="{FFD421E6-0A59-49BD-44E6-85059B5583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30F77-6695-4B24-A7EC-FF3D4F89624F}" type="datetimeFigureOut">
              <a:rPr lang="uk-UA" smtClean="0"/>
              <a:t>03.03.2023</a:t>
            </a:fld>
            <a:endParaRPr lang="uk-UA"/>
          </a:p>
        </p:txBody>
      </p:sp>
      <p:sp>
        <p:nvSpPr>
          <p:cNvPr id="4" name="Місце для нижнього колонтитула 3">
            <a:extLst>
              <a:ext uri="{FF2B5EF4-FFF2-40B4-BE49-F238E27FC236}">
                <a16:creationId xmlns:a16="http://schemas.microsoft.com/office/drawing/2014/main" id="{A7EE7B4F-BADE-B79B-3896-8DFA2C51A9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Місце для номера слайда 4">
            <a:extLst>
              <a:ext uri="{FF2B5EF4-FFF2-40B4-BE49-F238E27FC236}">
                <a16:creationId xmlns:a16="http://schemas.microsoft.com/office/drawing/2014/main" id="{D35687A8-28EB-30A1-A28D-5D66D76073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80DD3-E2E6-4DAA-A21E-8F7E92CA720E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761564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>
            <a:extLst>
              <a:ext uri="{FF2B5EF4-FFF2-40B4-BE49-F238E27FC236}">
                <a16:creationId xmlns:a16="http://schemas.microsoft.com/office/drawing/2014/main" id="{5BFB4D8E-C158-27F4-0853-138A82A916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30F77-6695-4B24-A7EC-FF3D4F89624F}" type="datetimeFigureOut">
              <a:rPr lang="uk-UA" smtClean="0"/>
              <a:t>03.03.2023</a:t>
            </a:fld>
            <a:endParaRPr lang="uk-UA"/>
          </a:p>
        </p:txBody>
      </p:sp>
      <p:sp>
        <p:nvSpPr>
          <p:cNvPr id="3" name="Місце для нижнього колонтитула 2">
            <a:extLst>
              <a:ext uri="{FF2B5EF4-FFF2-40B4-BE49-F238E27FC236}">
                <a16:creationId xmlns:a16="http://schemas.microsoft.com/office/drawing/2014/main" id="{A9E89C0B-BF0F-E33A-7306-42D9E6E403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>
            <a:extLst>
              <a:ext uri="{FF2B5EF4-FFF2-40B4-BE49-F238E27FC236}">
                <a16:creationId xmlns:a16="http://schemas.microsoft.com/office/drawing/2014/main" id="{3B15D601-D485-19E5-5034-4737F7FE52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80DD3-E2E6-4DAA-A21E-8F7E92CA720E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60906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71B4915-678A-141D-4DBD-0AC4F8D788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ABE16ADF-071D-239C-9700-AC45786C3D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id="{6E46AB6A-F6BD-634C-B7E2-B8651ABC6F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AEF2EFC6-9FD1-8D9E-99DF-4DD7391C4E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30F77-6695-4B24-A7EC-FF3D4F89624F}" type="datetimeFigureOut">
              <a:rPr lang="uk-UA" smtClean="0"/>
              <a:t>03.03.2023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DE4A5C34-30BB-2891-E57F-D57FEEA8B8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2AF5C4F5-DC19-1393-AA11-7BBE42160D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80DD3-E2E6-4DAA-A21E-8F7E92CA720E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710841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322DAED-F82B-7D8D-F5AE-CB5554BF2B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зображення 2">
            <a:extLst>
              <a:ext uri="{FF2B5EF4-FFF2-40B4-BE49-F238E27FC236}">
                <a16:creationId xmlns:a16="http://schemas.microsoft.com/office/drawing/2014/main" id="{91152173-ED22-73C6-539C-616973E472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id="{EA36DB49-4396-66D1-ADE9-4AE871D2E2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0355ED64-CF3B-0844-6DB5-4660906296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30F77-6695-4B24-A7EC-FF3D4F89624F}" type="datetimeFigureOut">
              <a:rPr lang="uk-UA" smtClean="0"/>
              <a:t>03.03.2023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9F8363BD-3ADB-648A-F95C-6656C52456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F6104A18-FB97-0CCB-CB2B-0B0D99329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80DD3-E2E6-4DAA-A21E-8F7E92CA720E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27689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>
            <a:extLst>
              <a:ext uri="{FF2B5EF4-FFF2-40B4-BE49-F238E27FC236}">
                <a16:creationId xmlns:a16="http://schemas.microsoft.com/office/drawing/2014/main" id="{10615634-CB7F-BB3A-8B96-66CC4C9E97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429EB69D-9857-FCD6-E3E9-F56379AF04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7DAD4EB1-F259-B22E-BC3D-70EECB09715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630F77-6695-4B24-A7EC-FF3D4F89624F}" type="datetimeFigureOut">
              <a:rPr lang="uk-UA" smtClean="0"/>
              <a:t>03.03.2023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766816B2-C98D-2204-215C-45EE37A8F3C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40CC9582-B054-E966-3EBC-11B78163A9F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880DD3-E2E6-4DAA-A21E-8F7E92CA720E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363792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euraxess.ec.europa.eu/jobs/search?f%5B0%5D=job_is_eu_founded%3A4348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euraxess.ec.europa.eu/jobs/search?f%5B0%5D=job_is_eu_founded%3A4348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hyperlink" Target="http://surl.li/fehjw" TargetMode="External"/><Relationship Id="rId7" Type="http://schemas.openxmlformats.org/officeDocument/2006/relationships/hyperlink" Target="https://euraxess.ec.europa.eu/jobs/search?f%5B0%5D=job_is_eu_founded%3A4348" TargetMode="External"/><Relationship Id="rId2" Type="http://schemas.openxmlformats.org/officeDocument/2006/relationships/hyperlink" Target="https://ec.europa.eu/info/funding-tenders/opportunities/portal/screen/opportunities/topic-details/horizon-msca-2021-pf-01-01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c.europa.eu/info/funding-tenders/opportunities/docs/2021-2027/horizon/temp-form/af/af_he-msca-pf_en.pdf" TargetMode="External"/><Relationship Id="rId5" Type="http://schemas.openxmlformats.org/officeDocument/2006/relationships/hyperlink" Target="https://ec.europa.eu/info/funding-tenders/opportunities/docs/2021-2027/horizon/wp-call/2023-2024/wp-2-msca-actions_horizon-2023-2024_en.pdf" TargetMode="External"/><Relationship Id="rId4" Type="http://schemas.openxmlformats.org/officeDocument/2006/relationships/hyperlink" Target="https://ec.europa.eu/research/mariecurieactions/actions/postdoctoral-fellowship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B9A7D44-A417-6915-959D-98085C2ED8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229878" y="1810137"/>
            <a:ext cx="7859485" cy="2387600"/>
          </a:xfrm>
        </p:spPr>
        <p:txBody>
          <a:bodyPr>
            <a:normAutofit fontScale="90000"/>
          </a:bodyPr>
          <a:lstStyle/>
          <a:p>
            <a:r>
              <a:rPr lang="ru-RU" b="1" i="0" dirty="0" err="1">
                <a:solidFill>
                  <a:srgbClr val="002060"/>
                </a:solidFill>
                <a:effectLst/>
                <a:latin typeface="Bookman Old Style" panose="02050604050505020204" pitchFamily="18" charset="0"/>
              </a:rPr>
              <a:t>Стипендії</a:t>
            </a:r>
            <a:r>
              <a:rPr lang="ru-RU" b="1" i="0" dirty="0">
                <a:solidFill>
                  <a:srgbClr val="002060"/>
                </a:solidFill>
                <a:effectLst/>
                <a:latin typeface="Bookman Old Style" panose="02050604050505020204" pitchFamily="18" charset="0"/>
              </a:rPr>
              <a:t> для </a:t>
            </a:r>
            <a:r>
              <a:rPr lang="ru-RU" b="1" i="0" dirty="0" err="1">
                <a:solidFill>
                  <a:srgbClr val="002060"/>
                </a:solidFill>
                <a:effectLst/>
                <a:latin typeface="Bookman Old Style" panose="02050604050505020204" pitchFamily="18" charset="0"/>
              </a:rPr>
              <a:t>постдокторантів</a:t>
            </a:r>
            <a:r>
              <a:rPr lang="ru-RU" b="1" i="0" dirty="0">
                <a:solidFill>
                  <a:srgbClr val="002060"/>
                </a:solidFill>
                <a:effectLst/>
                <a:latin typeface="Bookman Old Style" panose="02050604050505020204" pitchFamily="18" charset="0"/>
              </a:rPr>
              <a:t> за </a:t>
            </a:r>
            <a:r>
              <a:rPr lang="ru-RU" b="1" i="0" dirty="0" err="1">
                <a:solidFill>
                  <a:srgbClr val="002060"/>
                </a:solidFill>
                <a:effectLst/>
                <a:latin typeface="Bookman Old Style" panose="02050604050505020204" pitchFamily="18" charset="0"/>
              </a:rPr>
              <a:t>напрямом</a:t>
            </a:r>
            <a:r>
              <a:rPr lang="ru-RU" b="1" i="0" dirty="0">
                <a:solidFill>
                  <a:srgbClr val="002060"/>
                </a:solidFill>
                <a:effectLst/>
                <a:latin typeface="Bookman Old Style" panose="02050604050505020204" pitchFamily="18" charset="0"/>
              </a:rPr>
              <a:t> «</a:t>
            </a:r>
            <a:r>
              <a:rPr lang="ru-RU" b="1" i="0" dirty="0" err="1">
                <a:solidFill>
                  <a:srgbClr val="002060"/>
                </a:solidFill>
                <a:effectLst/>
                <a:latin typeface="Bookman Old Style" panose="02050604050505020204" pitchFamily="18" charset="0"/>
              </a:rPr>
              <a:t>Дії</a:t>
            </a:r>
            <a:r>
              <a:rPr lang="ru-RU" b="1" i="0" dirty="0">
                <a:solidFill>
                  <a:srgbClr val="002060"/>
                </a:solidFill>
                <a:effectLst/>
                <a:latin typeface="Bookman Old Style" panose="02050604050505020204" pitchFamily="18" charset="0"/>
              </a:rPr>
              <a:t> </a:t>
            </a:r>
            <a:r>
              <a:rPr lang="ru-RU" b="1" i="0" dirty="0" err="1">
                <a:solidFill>
                  <a:srgbClr val="002060"/>
                </a:solidFill>
                <a:effectLst/>
                <a:latin typeface="Bookman Old Style" panose="02050604050505020204" pitchFamily="18" charset="0"/>
              </a:rPr>
              <a:t>Марії</a:t>
            </a:r>
            <a:r>
              <a:rPr lang="ru-RU" b="1" i="0" dirty="0">
                <a:solidFill>
                  <a:srgbClr val="002060"/>
                </a:solidFill>
                <a:effectLst/>
                <a:latin typeface="Bookman Old Style" panose="02050604050505020204" pitchFamily="18" charset="0"/>
              </a:rPr>
              <a:t> </a:t>
            </a:r>
            <a:r>
              <a:rPr lang="ru-RU" b="1" i="0" dirty="0" err="1">
                <a:solidFill>
                  <a:srgbClr val="002060"/>
                </a:solidFill>
                <a:effectLst/>
                <a:latin typeface="Bookman Old Style" panose="02050604050505020204" pitchFamily="18" charset="0"/>
              </a:rPr>
              <a:t>Склодовської-Кюрі</a:t>
            </a:r>
            <a:r>
              <a:rPr lang="ru-RU" b="1" i="0" dirty="0">
                <a:solidFill>
                  <a:srgbClr val="002060"/>
                </a:solidFill>
                <a:effectLst/>
                <a:latin typeface="Bookman Old Style" panose="02050604050505020204" pitchFamily="18" charset="0"/>
              </a:rPr>
              <a:t>»</a:t>
            </a:r>
            <a:endParaRPr lang="uk-UA" dirty="0">
              <a:solidFill>
                <a:srgbClr val="00206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874DFB4-DF79-B63A-DD80-06A7BFFBDE88}"/>
              </a:ext>
            </a:extLst>
          </p:cNvPr>
          <p:cNvSpPr txBox="1"/>
          <p:nvPr/>
        </p:nvSpPr>
        <p:spPr>
          <a:xfrm>
            <a:off x="6388359" y="5047863"/>
            <a:ext cx="57010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dirty="0">
                <a:solidFill>
                  <a:srgbClr val="002060"/>
                </a:solidFill>
                <a:latin typeface="Bookman Old Style" panose="02050604050505020204" pitchFamily="18" charset="0"/>
              </a:rPr>
              <a:t>Подача заявок розпочинається 12.04.2023 р.</a:t>
            </a:r>
            <a:endParaRPr lang="en-US" sz="2400" dirty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uk-UA" sz="2400" dirty="0">
                <a:solidFill>
                  <a:srgbClr val="002060"/>
                </a:solidFill>
                <a:latin typeface="Bookman Old Style" panose="02050604050505020204" pitchFamily="18" charset="0"/>
              </a:rPr>
              <a:t>Дедлайн – 13.09.2023 р.</a:t>
            </a: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DD39A602-DF79-4315-4D99-134503930CC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441" y="1351917"/>
            <a:ext cx="3307087" cy="3304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43176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33D6B623-8CA5-C674-D699-DD53383D80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58416"/>
            <a:ext cx="10515600" cy="5654351"/>
          </a:xfrm>
        </p:spPr>
        <p:txBody>
          <a:bodyPr>
            <a:normAutofit/>
          </a:bodyPr>
          <a:lstStyle/>
          <a:p>
            <a:r>
              <a:rPr lang="uk-UA" sz="2000" dirty="0">
                <a:solidFill>
                  <a:srgbClr val="002060"/>
                </a:solidFill>
                <a:latin typeface="Bookman Old Style" panose="02050604050505020204" pitchFamily="18" charset="0"/>
              </a:rPr>
              <a:t>Ціль стипендії</a:t>
            </a:r>
            <a:r>
              <a:rPr lang="de-DE" sz="2000" dirty="0">
                <a:solidFill>
                  <a:srgbClr val="002060"/>
                </a:solidFill>
                <a:latin typeface="Bookman Old Style" panose="02050604050505020204" pitchFamily="18" charset="0"/>
              </a:rPr>
              <a:t> </a:t>
            </a:r>
            <a:r>
              <a:rPr lang="uk-UA" sz="2000" dirty="0">
                <a:solidFill>
                  <a:srgbClr val="002060"/>
                </a:solidFill>
                <a:latin typeface="Bookman Old Style" panose="02050604050505020204" pitchFamily="18" charset="0"/>
              </a:rPr>
              <a:t>- підтримка кар’єри дослідників і сприяння досконалості в дослідженнях. </a:t>
            </a:r>
          </a:p>
          <a:p>
            <a:r>
              <a:rPr lang="uk-UA" sz="2000" dirty="0">
                <a:solidFill>
                  <a:srgbClr val="002060"/>
                </a:solidFill>
                <a:latin typeface="Bookman Old Style" panose="02050604050505020204" pitchFamily="18" charset="0"/>
              </a:rPr>
              <a:t>Програма</a:t>
            </a:r>
            <a:r>
              <a:rPr lang="de-DE" sz="2000" dirty="0">
                <a:solidFill>
                  <a:srgbClr val="002060"/>
                </a:solidFill>
                <a:latin typeface="Bookman Old Style" panose="02050604050505020204" pitchFamily="18" charset="0"/>
              </a:rPr>
              <a:t> </a:t>
            </a:r>
            <a:r>
              <a:rPr lang="uk-UA" sz="2000" dirty="0">
                <a:solidFill>
                  <a:srgbClr val="002060"/>
                </a:solidFill>
                <a:latin typeface="Bookman Old Style" panose="02050604050505020204" pitchFamily="18" charset="0"/>
              </a:rPr>
              <a:t>має на меті розширення творчого та інноваційного потенціалу дослідників із науковим ступенем </a:t>
            </a:r>
            <a:r>
              <a:rPr lang="de-DE" sz="2000" dirty="0">
                <a:solidFill>
                  <a:srgbClr val="002060"/>
                </a:solidFill>
                <a:latin typeface="Bookman Old Style" panose="02050604050505020204" pitchFamily="18" charset="0"/>
              </a:rPr>
              <a:t>PhD </a:t>
            </a:r>
            <a:r>
              <a:rPr lang="uk-UA" sz="2000" dirty="0">
                <a:solidFill>
                  <a:srgbClr val="002060"/>
                </a:solidFill>
                <a:latin typeface="Bookman Old Style" panose="02050604050505020204" pitchFamily="18" charset="0"/>
              </a:rPr>
              <a:t>та досвідом дослідницької діяльності до 8 років, які прагнуть здобути нові навички та підвищити рівень своєї професійної кваліфікації шляхом здійснення міжнародної, </a:t>
            </a:r>
            <a:r>
              <a:rPr lang="uk-UA" sz="2000" dirty="0" err="1">
                <a:solidFill>
                  <a:srgbClr val="002060"/>
                </a:solidFill>
                <a:latin typeface="Bookman Old Style" panose="02050604050505020204" pitchFamily="18" charset="0"/>
              </a:rPr>
              <a:t>міжсекторальної</a:t>
            </a:r>
            <a:r>
              <a:rPr lang="uk-UA" sz="2000" dirty="0">
                <a:solidFill>
                  <a:srgbClr val="002060"/>
                </a:solidFill>
                <a:latin typeface="Bookman Old Style" panose="02050604050505020204" pitchFamily="18" charset="0"/>
              </a:rPr>
              <a:t> та міждисциплінарної мобільності. </a:t>
            </a:r>
          </a:p>
          <a:p>
            <a:r>
              <a:rPr lang="uk-UA" sz="2000" dirty="0">
                <a:solidFill>
                  <a:srgbClr val="002060"/>
                </a:solidFill>
                <a:latin typeface="Bookman Old Style" panose="02050604050505020204" pitchFamily="18" charset="0"/>
              </a:rPr>
              <a:t>Участь в конкурсах цього типу можуть взяти науковці будь-якої спеціалізації та будь-якого громадянства, а також особи, що прагнуть відновити свою наукову кар’єру після досвіду роботи в неакадемічному секторі.</a:t>
            </a:r>
          </a:p>
          <a:p>
            <a:r>
              <a:rPr lang="uk-UA" sz="2000" dirty="0">
                <a:solidFill>
                  <a:srgbClr val="002060"/>
                </a:solidFill>
                <a:latin typeface="Bookman Old Style" panose="02050604050505020204" pitchFamily="18" charset="0"/>
              </a:rPr>
              <a:t>Учасники програми мають можливість реалізувати індивідуальні дослідницько-інноваційні проєкти або долучатися до роботи над спільними проєктами в європейських на неєвропейських установах як академічного, так і неакадемічного сектору, а саме закладах вищої освіти, наукових інститутах, інноваційних підприємствах, міжнародних організаціях тощо. </a:t>
            </a:r>
          </a:p>
          <a:p>
            <a:r>
              <a:rPr lang="uk-UA" sz="2000" dirty="0">
                <a:solidFill>
                  <a:srgbClr val="002060"/>
                </a:solidFill>
                <a:latin typeface="Bookman Old Style" panose="02050604050505020204" pitchFamily="18" charset="0"/>
              </a:rPr>
              <a:t>Також кожному учаснику надається можливість здійснити додаткове стажування в неакадемічній організації з продовженням стипендіальних виплат.</a:t>
            </a:r>
          </a:p>
        </p:txBody>
      </p:sp>
      <p:pic>
        <p:nvPicPr>
          <p:cNvPr id="4" name="Picture 2" descr="Логотип університету: 1">
            <a:extLst>
              <a:ext uri="{FF2B5EF4-FFF2-40B4-BE49-F238E27FC236}">
                <a16:creationId xmlns:a16="http://schemas.microsoft.com/office/drawing/2014/main" id="{6B81FDAE-1567-1F28-85F9-2B9F542CF5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 r="67973"/>
          <a:stretch>
            <a:fillRect/>
          </a:stretch>
        </p:blipFill>
        <p:spPr bwMode="auto">
          <a:xfrm>
            <a:off x="0" y="-17463"/>
            <a:ext cx="1152525" cy="1093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5057988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C38BC067-270E-4F30-7E87-22A418F02B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1053" y="727788"/>
            <a:ext cx="10571584" cy="5682343"/>
          </a:xfrm>
        </p:spPr>
        <p:txBody>
          <a:bodyPr>
            <a:normAutofit/>
          </a:bodyPr>
          <a:lstStyle/>
          <a:p>
            <a:r>
              <a:rPr lang="uk-UA" sz="2000" dirty="0">
                <a:solidFill>
                  <a:srgbClr val="002060"/>
                </a:solidFill>
                <a:latin typeface="Bookman Old Style" panose="02050604050505020204" pitchFamily="18" charset="0"/>
              </a:rPr>
              <a:t>До участі в конкурсі на отримання </a:t>
            </a:r>
            <a:r>
              <a:rPr lang="uk-UA" sz="2000" dirty="0" err="1">
                <a:solidFill>
                  <a:srgbClr val="002060"/>
                </a:solidFill>
                <a:latin typeface="Bookman Old Style" panose="02050604050505020204" pitchFamily="18" charset="0"/>
              </a:rPr>
              <a:t>постдокторантських</a:t>
            </a:r>
            <a:r>
              <a:rPr lang="uk-UA" sz="2000" dirty="0">
                <a:solidFill>
                  <a:srgbClr val="002060"/>
                </a:solidFill>
                <a:latin typeface="Bookman Old Style" panose="02050604050505020204" pitchFamily="18" charset="0"/>
              </a:rPr>
              <a:t> стипендій допускаються дослідники, які здобули науковий ступінь </a:t>
            </a:r>
            <a:r>
              <a:rPr lang="de-DE" sz="2000" dirty="0">
                <a:solidFill>
                  <a:srgbClr val="002060"/>
                </a:solidFill>
                <a:latin typeface="Bookman Old Style" panose="02050604050505020204" pitchFamily="18" charset="0"/>
              </a:rPr>
              <a:t>PhD </a:t>
            </a:r>
            <a:r>
              <a:rPr lang="uk-UA" sz="2000" dirty="0">
                <a:solidFill>
                  <a:srgbClr val="002060"/>
                </a:solidFill>
                <a:latin typeface="Bookman Old Style" panose="02050604050505020204" pitchFamily="18" charset="0"/>
              </a:rPr>
              <a:t>та мають щонайбільше 8 років досвіду дослідницької діяльності після здобуття цього ступеня (не враховуючи періодів роботи в неакадемічному секторі та перерв в професійній діяльності, зокрема декретних та лікарняних відпусток тощо). </a:t>
            </a:r>
          </a:p>
          <a:p>
            <a:r>
              <a:rPr lang="uk-UA" sz="2000" dirty="0">
                <a:solidFill>
                  <a:srgbClr val="002060"/>
                </a:solidFill>
                <a:latin typeface="Bookman Old Style" panose="02050604050505020204" pitchFamily="18" charset="0"/>
              </a:rPr>
              <a:t>Крім того, заявник повинен відповідати правилу мобільності, згідно з яким не можна проживати або здійснювати свою основну діяльність (роботу, навчання тощо) в країні, де Ви бажаєте реалізувати свою стипендіальну програму, більше ніж протягом 12 місяців за період останніх 36 місяців до конкурсного дедлайну.</a:t>
            </a:r>
          </a:p>
          <a:p>
            <a:r>
              <a:rPr lang="uk-UA" sz="2000" dirty="0">
                <a:solidFill>
                  <a:srgbClr val="002060"/>
                </a:solidFill>
                <a:latin typeface="Bookman Old Style" panose="02050604050505020204" pitchFamily="18" charset="0"/>
              </a:rPr>
              <a:t>Проєктну заявку спільно готує і подає дослідник, що бажає взяти участь в стипендіальній програмі, та установа-партнер (академічного або неакадемічного сектору). Таким чином, майбутні стипендіати повинні заздалегідь заручитися підтримкою установ-партнерів, де вони планують проводити свою дослідницько-інноваційну діяльність. Для цього можна переглянути оголошення на європейських платформах наукового співробітництва, передусім на платформі </a:t>
            </a:r>
            <a:r>
              <a:rPr lang="de-DE" sz="2000" dirty="0">
                <a:solidFill>
                  <a:srgbClr val="002060"/>
                </a:solidFill>
                <a:latin typeface="Bookman Old Style" panose="02050604050505020204" pitchFamily="18" charset="0"/>
                <a:hlinkClick r:id="rId2"/>
              </a:rPr>
              <a:t>EURAXESS</a:t>
            </a:r>
            <a:r>
              <a:rPr lang="de-DE" sz="2000" dirty="0">
                <a:solidFill>
                  <a:srgbClr val="002060"/>
                </a:solidFill>
                <a:latin typeface="Bookman Old Style" panose="02050604050505020204" pitchFamily="18" charset="0"/>
              </a:rPr>
              <a:t> – </a:t>
            </a:r>
            <a:r>
              <a:rPr lang="uk-UA" sz="2000" dirty="0">
                <a:solidFill>
                  <a:srgbClr val="002060"/>
                </a:solidFill>
                <a:latin typeface="Bookman Old Style" panose="02050604050505020204" pitchFamily="18" charset="0"/>
              </a:rPr>
              <a:t>інструменті для організації наукових обмінів, який офіційно рекомендує Європейська Комісія.</a:t>
            </a:r>
          </a:p>
        </p:txBody>
      </p:sp>
      <p:pic>
        <p:nvPicPr>
          <p:cNvPr id="4" name="Picture 2" descr="Логотип університету: 1">
            <a:extLst>
              <a:ext uri="{FF2B5EF4-FFF2-40B4-BE49-F238E27FC236}">
                <a16:creationId xmlns:a16="http://schemas.microsoft.com/office/drawing/2014/main" id="{BE999159-0103-7116-F1CD-B4FF22D05D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 r="67973"/>
          <a:stretch>
            <a:fillRect/>
          </a:stretch>
        </p:blipFill>
        <p:spPr bwMode="auto">
          <a:xfrm>
            <a:off x="0" y="-17463"/>
            <a:ext cx="1152525" cy="1093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8249739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E90C9038-2398-8BEF-D464-C88967F324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35741"/>
            <a:ext cx="10515600" cy="565354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2000" dirty="0">
                <a:solidFill>
                  <a:srgbClr val="002060"/>
                </a:solidFill>
                <a:latin typeface="Bookman Old Style" panose="02050604050505020204" pitchFamily="18" charset="0"/>
              </a:rPr>
              <a:t>В своїх оголошеннях установи, що бажають прийняти науковців на стажування, вказують</a:t>
            </a:r>
            <a:r>
              <a:rPr lang="en-US" sz="2000" dirty="0">
                <a:solidFill>
                  <a:srgbClr val="002060"/>
                </a:solidFill>
                <a:latin typeface="Bookman Old Style" panose="02050604050505020204" pitchFamily="18" charset="0"/>
              </a:rPr>
              <a:t>: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uk-UA" sz="2000" dirty="0">
                <a:solidFill>
                  <a:srgbClr val="002060"/>
                </a:solidFill>
                <a:latin typeface="Bookman Old Style" panose="02050604050505020204" pitchFamily="18" charset="0"/>
              </a:rPr>
              <a:t>можливі дати початку стипендіального періоду</a:t>
            </a:r>
            <a:endParaRPr lang="en-US" sz="2000" dirty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uk-UA" sz="2000" dirty="0">
                <a:solidFill>
                  <a:srgbClr val="002060"/>
                </a:solidFill>
                <a:latin typeface="Bookman Old Style" panose="02050604050505020204" pitchFamily="18" charset="0"/>
              </a:rPr>
              <a:t>тематику проєктів та/або описи наукових підрозділів, до роботи яких може долучитися стипендіат</a:t>
            </a:r>
            <a:endParaRPr lang="en-US" sz="2000" dirty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uk-UA" sz="2000" dirty="0">
                <a:solidFill>
                  <a:srgbClr val="002060"/>
                </a:solidFill>
                <a:latin typeface="Bookman Old Style" panose="02050604050505020204" pitchFamily="18" charset="0"/>
              </a:rPr>
              <a:t>контактну інформацію відповідальних осіб, в тому числі потенційних наукових керівників</a:t>
            </a:r>
            <a:endParaRPr lang="en-US" sz="2000" dirty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uk-UA" sz="2000" dirty="0">
                <a:solidFill>
                  <a:srgbClr val="002060"/>
                </a:solidFill>
                <a:latin typeface="Bookman Old Style" panose="02050604050505020204" pitchFamily="18" charset="0"/>
              </a:rPr>
              <a:t>умови внутрішніх конкурсів, якщо кількість місць для стипендіатів обмежена</a:t>
            </a:r>
            <a:endParaRPr lang="en-US" sz="2000" dirty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uk-UA" sz="2000" dirty="0">
                <a:solidFill>
                  <a:srgbClr val="002060"/>
                </a:solidFill>
                <a:latin typeface="Bookman Old Style" panose="02050604050505020204" pitchFamily="18" charset="0"/>
              </a:rPr>
              <a:t>інші важливі деталі співпраці. </a:t>
            </a:r>
          </a:p>
          <a:p>
            <a:pPr marL="0" indent="0">
              <a:buNone/>
            </a:pPr>
            <a:r>
              <a:rPr lang="uk-UA" sz="2000" dirty="0">
                <a:solidFill>
                  <a:srgbClr val="002060"/>
                </a:solidFill>
                <a:latin typeface="Bookman Old Style" panose="02050604050505020204" pitchFamily="18" charset="0"/>
              </a:rPr>
              <a:t>Значна частина оголошень про прийом стажерів з’являється задовго до відкриття конкурсу «Стипендії для </a:t>
            </a:r>
            <a:r>
              <a:rPr lang="uk-UA" sz="2000" dirty="0" err="1">
                <a:solidFill>
                  <a:srgbClr val="002060"/>
                </a:solidFill>
                <a:latin typeface="Bookman Old Style" panose="02050604050505020204" pitchFamily="18" charset="0"/>
              </a:rPr>
              <a:t>постдокторантів</a:t>
            </a:r>
            <a:r>
              <a:rPr lang="uk-UA" sz="2000" dirty="0">
                <a:solidFill>
                  <a:srgbClr val="002060"/>
                </a:solidFill>
                <a:latin typeface="Bookman Old Style" panose="02050604050505020204" pitchFamily="18" charset="0"/>
              </a:rPr>
              <a:t>» на порталі Європейської Комісії, а найбільш популярні університети та наукові інститути завершують свої внутрішні конкурси за кілька місяців до загального дедлайну. Тому українським науковцям, що цікавляться можливістю участі в підпрограмі «Стипендії для </a:t>
            </a:r>
            <a:r>
              <a:rPr lang="uk-UA" sz="2000" dirty="0" err="1">
                <a:solidFill>
                  <a:srgbClr val="002060"/>
                </a:solidFill>
                <a:latin typeface="Bookman Old Style" panose="02050604050505020204" pitchFamily="18" charset="0"/>
              </a:rPr>
              <a:t>постдокторантів</a:t>
            </a:r>
            <a:r>
              <a:rPr lang="uk-UA" sz="2000" dirty="0">
                <a:solidFill>
                  <a:srgbClr val="002060"/>
                </a:solidFill>
                <a:latin typeface="Bookman Old Style" panose="02050604050505020204" pitchFamily="18" charset="0"/>
              </a:rPr>
              <a:t>», варто ознайомитися з пропозиціями платформи </a:t>
            </a:r>
            <a:r>
              <a:rPr lang="de-DE" sz="2000" dirty="0">
                <a:solidFill>
                  <a:srgbClr val="002060"/>
                </a:solidFill>
                <a:latin typeface="Bookman Old Style" panose="02050604050505020204" pitchFamily="18" charset="0"/>
                <a:hlinkClick r:id="rId2"/>
              </a:rPr>
              <a:t>EURAXESS</a:t>
            </a:r>
            <a:r>
              <a:rPr lang="de-DE" sz="2000" dirty="0">
                <a:solidFill>
                  <a:srgbClr val="002060"/>
                </a:solidFill>
                <a:latin typeface="Bookman Old Style" panose="02050604050505020204" pitchFamily="18" charset="0"/>
              </a:rPr>
              <a:t> </a:t>
            </a:r>
            <a:r>
              <a:rPr lang="uk-UA" sz="2000" dirty="0">
                <a:solidFill>
                  <a:srgbClr val="002060"/>
                </a:solidFill>
                <a:latin typeface="Bookman Old Style" panose="02050604050505020204" pitchFamily="18" charset="0"/>
              </a:rPr>
              <a:t>якомога раніше.</a:t>
            </a:r>
          </a:p>
        </p:txBody>
      </p:sp>
      <p:pic>
        <p:nvPicPr>
          <p:cNvPr id="4" name="Picture 2" descr="Логотип університету: 1">
            <a:extLst>
              <a:ext uri="{FF2B5EF4-FFF2-40B4-BE49-F238E27FC236}">
                <a16:creationId xmlns:a16="http://schemas.microsoft.com/office/drawing/2014/main" id="{692489DB-F433-93A2-984B-04AC7BA822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 r="67973"/>
          <a:stretch>
            <a:fillRect/>
          </a:stretch>
        </p:blipFill>
        <p:spPr bwMode="auto">
          <a:xfrm>
            <a:off x="0" y="-17463"/>
            <a:ext cx="1152525" cy="1093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8995604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EFD5CE99-DE8A-BB91-D716-9A7D1F1E2D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3058" y="373225"/>
            <a:ext cx="10360742" cy="5738326"/>
          </a:xfrm>
        </p:spPr>
        <p:txBody>
          <a:bodyPr>
            <a:noAutofit/>
          </a:bodyPr>
          <a:lstStyle/>
          <a:p>
            <a:pPr marL="0" indent="0" algn="l">
              <a:buNone/>
            </a:pPr>
            <a:r>
              <a:rPr lang="uk-UA" sz="2000" b="1" i="0" dirty="0">
                <a:solidFill>
                  <a:srgbClr val="002060"/>
                </a:solidFill>
                <a:effectLst/>
                <a:latin typeface="Bookman Old Style" panose="02050604050505020204" pitchFamily="18" charset="0"/>
              </a:rPr>
              <a:t>Обсяг заявки</a:t>
            </a:r>
            <a:r>
              <a:rPr lang="uk-UA" sz="2000" b="0" i="0" dirty="0">
                <a:solidFill>
                  <a:srgbClr val="002060"/>
                </a:solidFill>
                <a:effectLst/>
                <a:latin typeface="Bookman Old Style" panose="02050604050505020204" pitchFamily="18" charset="0"/>
              </a:rPr>
              <a:t> не повинен перевищувати 10 сторінок без урахування додатків (зокрема, до заявки слід додати лист підтримки від установи, що прийме стипендіата; резюме заявника). </a:t>
            </a:r>
            <a:endParaRPr lang="en-US" sz="2000" b="0" i="0" dirty="0">
              <a:solidFill>
                <a:srgbClr val="002060"/>
              </a:solidFill>
              <a:effectLst/>
              <a:latin typeface="Bookman Old Style" panose="02050604050505020204" pitchFamily="18" charset="0"/>
            </a:endParaRPr>
          </a:p>
          <a:p>
            <a:pPr marL="0" indent="0" algn="l">
              <a:buNone/>
            </a:pPr>
            <a:r>
              <a:rPr lang="uk-UA" sz="2000" b="0" i="0" dirty="0">
                <a:solidFill>
                  <a:srgbClr val="002060"/>
                </a:solidFill>
                <a:effectLst/>
                <a:latin typeface="Bookman Old Style" panose="02050604050505020204" pitchFamily="18" charset="0"/>
              </a:rPr>
              <a:t>Проєктна пропозиція </a:t>
            </a:r>
            <a:r>
              <a:rPr lang="uk-UA" sz="2000" b="1" i="0" dirty="0">
                <a:solidFill>
                  <a:srgbClr val="002060"/>
                </a:solidFill>
                <a:effectLst/>
                <a:latin typeface="Bookman Old Style" panose="02050604050505020204" pitchFamily="18" charset="0"/>
              </a:rPr>
              <a:t>оцінюється за трьома критеріями</a:t>
            </a:r>
            <a:r>
              <a:rPr lang="uk-UA" sz="2000" b="0" i="0" dirty="0">
                <a:solidFill>
                  <a:srgbClr val="002060"/>
                </a:solidFill>
                <a:effectLst/>
                <a:latin typeface="Bookman Old Style" panose="02050604050505020204" pitchFamily="18" charset="0"/>
              </a:rPr>
              <a:t>:</a:t>
            </a:r>
            <a:endParaRPr lang="en-US" sz="2000" b="0" i="0" dirty="0">
              <a:solidFill>
                <a:srgbClr val="002060"/>
              </a:solidFill>
              <a:effectLst/>
              <a:latin typeface="Bookman Old Style" panose="02050604050505020204" pitchFamily="18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uk-UA" sz="2000" b="0" i="1" dirty="0">
                <a:solidFill>
                  <a:srgbClr val="002060"/>
                </a:solidFill>
                <a:effectLst/>
                <a:latin typeface="Bookman Old Style" panose="02050604050505020204" pitchFamily="18" charset="0"/>
              </a:rPr>
              <a:t>Наукова досконалість проєкту</a:t>
            </a:r>
            <a:r>
              <a:rPr lang="uk-UA" sz="2000" b="0" i="0" dirty="0">
                <a:solidFill>
                  <a:srgbClr val="002060"/>
                </a:solidFill>
                <a:effectLst/>
                <a:latin typeface="Bookman Old Style" panose="02050604050505020204" pitchFamily="18" charset="0"/>
              </a:rPr>
              <a:t>: Наскільки амбітними та послідовними є цілі, що ставить перед собою проєкт? Наскільки якісною є запропонована методологія? Наскільки ефективним буде обмін знаннями та практичними навичками між заявником та представниками установи-партнера? Чи експертні знання та компетенції заявника відповідають темі запланованого проєкту? – цей показник складає 50% від загальної оцінки;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uk-UA" sz="2000" b="0" i="1" dirty="0">
                <a:solidFill>
                  <a:srgbClr val="002060"/>
                </a:solidFill>
                <a:effectLst/>
                <a:latin typeface="Bookman Old Style" panose="02050604050505020204" pitchFamily="18" charset="0"/>
              </a:rPr>
              <a:t>Очікувані результати та вплив проєкту</a:t>
            </a:r>
            <a:r>
              <a:rPr lang="uk-UA" sz="2000" b="0" i="0" dirty="0">
                <a:solidFill>
                  <a:srgbClr val="002060"/>
                </a:solidFill>
                <a:effectLst/>
                <a:latin typeface="Bookman Old Style" panose="02050604050505020204" pitchFamily="18" charset="0"/>
              </a:rPr>
              <a:t>: Наскільки корисною для розвитку наукової кар’єри заявника буде участь в підпрограмі? Наскільки ефективними та довготривалими будуть заходи з розповсюдження результатів проєкту? Чи мета, яку переслідує проєкт, є достатньо актуальною та важливою з наукового, економічного та соціального погляду?</a:t>
            </a:r>
            <a:r>
              <a:rPr lang="en-US" sz="2000" b="0" i="0" dirty="0">
                <a:solidFill>
                  <a:srgbClr val="002060"/>
                </a:solidFill>
                <a:effectLst/>
                <a:latin typeface="Bookman Old Style" panose="02050604050505020204" pitchFamily="18" charset="0"/>
              </a:rPr>
              <a:t> </a:t>
            </a:r>
            <a:r>
              <a:rPr lang="uk-UA" sz="2000" b="0" i="0" dirty="0">
                <a:solidFill>
                  <a:srgbClr val="002060"/>
                </a:solidFill>
                <a:effectLst/>
                <a:latin typeface="Bookman Old Style" panose="02050604050505020204" pitchFamily="18" charset="0"/>
              </a:rPr>
              <a:t>– цей показник складає 30% від загальної оцінки;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uk-UA" sz="2000" b="0" i="1" dirty="0">
                <a:solidFill>
                  <a:srgbClr val="002060"/>
                </a:solidFill>
                <a:effectLst/>
                <a:latin typeface="Bookman Old Style" panose="02050604050505020204" pitchFamily="18" charset="0"/>
              </a:rPr>
              <a:t>Якість та ефективність виконання проєкту</a:t>
            </a:r>
            <a:r>
              <a:rPr lang="uk-UA" sz="2000" b="0" i="0" dirty="0">
                <a:solidFill>
                  <a:srgbClr val="002060"/>
                </a:solidFill>
                <a:effectLst/>
                <a:latin typeface="Bookman Old Style" panose="02050604050505020204" pitchFamily="18" charset="0"/>
              </a:rPr>
              <a:t>. Чи план проєктних заходів є реалістичним та ефективним? Чи всі потенційні ризики враховані? Чи установа, що бажає прийняти дослідника на стажування, може забезпечити всі необхідні умови для реалізації проєкту? – цей показник складає 20% від загальної оцінки.</a:t>
            </a:r>
          </a:p>
        </p:txBody>
      </p:sp>
      <p:pic>
        <p:nvPicPr>
          <p:cNvPr id="4" name="Picture 2" descr="Логотип університету: 1">
            <a:extLst>
              <a:ext uri="{FF2B5EF4-FFF2-40B4-BE49-F238E27FC236}">
                <a16:creationId xmlns:a16="http://schemas.microsoft.com/office/drawing/2014/main" id="{85A35761-BBB8-DB4F-A6E7-A9CA333D20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 r="67973"/>
          <a:stretch>
            <a:fillRect/>
          </a:stretch>
        </p:blipFill>
        <p:spPr bwMode="auto">
          <a:xfrm>
            <a:off x="0" y="-17463"/>
            <a:ext cx="1152525" cy="1093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9355421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B7B250C6-58DA-52CD-69B2-600E42144C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2386" y="835741"/>
            <a:ext cx="10321413" cy="534122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2000" dirty="0">
                <a:solidFill>
                  <a:srgbClr val="002060"/>
                </a:solidFill>
                <a:latin typeface="Bookman Old Style" panose="02050604050505020204" pitchFamily="18" charset="0"/>
              </a:rPr>
              <a:t>Оцінюванням проєктних пропозицій займатимуться 8 експертних панелей, відповідно до тематики проєкту: </a:t>
            </a:r>
            <a:endParaRPr lang="en-US" sz="2000" dirty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r>
              <a:rPr lang="uk-UA" sz="2000" dirty="0">
                <a:solidFill>
                  <a:srgbClr val="002060"/>
                </a:solidFill>
                <a:latin typeface="Bookman Old Style" panose="02050604050505020204" pitchFamily="18" charset="0"/>
              </a:rPr>
              <a:t>«Хімія» (</a:t>
            </a:r>
            <a:r>
              <a:rPr lang="de-DE" sz="2000" dirty="0">
                <a:solidFill>
                  <a:srgbClr val="002060"/>
                </a:solidFill>
                <a:latin typeface="Bookman Old Style" panose="02050604050505020204" pitchFamily="18" charset="0"/>
              </a:rPr>
              <a:t>CHE)</a:t>
            </a:r>
          </a:p>
          <a:p>
            <a:r>
              <a:rPr lang="de-DE" sz="2000" dirty="0">
                <a:solidFill>
                  <a:srgbClr val="002060"/>
                </a:solidFill>
                <a:latin typeface="Bookman Old Style" panose="02050604050505020204" pitchFamily="18" charset="0"/>
              </a:rPr>
              <a:t>«</a:t>
            </a:r>
            <a:r>
              <a:rPr lang="uk-UA" sz="2000" dirty="0" err="1">
                <a:solidFill>
                  <a:srgbClr val="002060"/>
                </a:solidFill>
                <a:latin typeface="Bookman Old Style" panose="02050604050505020204" pitchFamily="18" charset="0"/>
              </a:rPr>
              <a:t>Соціогуманітарні</a:t>
            </a:r>
            <a:r>
              <a:rPr lang="uk-UA" sz="2000" dirty="0">
                <a:solidFill>
                  <a:srgbClr val="002060"/>
                </a:solidFill>
                <a:latin typeface="Bookman Old Style" panose="02050604050505020204" pitchFamily="18" charset="0"/>
              </a:rPr>
              <a:t> науки» (</a:t>
            </a:r>
            <a:r>
              <a:rPr lang="de-DE" sz="2000" dirty="0">
                <a:solidFill>
                  <a:srgbClr val="002060"/>
                </a:solidFill>
                <a:latin typeface="Bookman Old Style" panose="02050604050505020204" pitchFamily="18" charset="0"/>
              </a:rPr>
              <a:t>SOC)</a:t>
            </a:r>
          </a:p>
          <a:p>
            <a:r>
              <a:rPr lang="de-DE" sz="2000" dirty="0">
                <a:solidFill>
                  <a:srgbClr val="002060"/>
                </a:solidFill>
                <a:latin typeface="Bookman Old Style" panose="02050604050505020204" pitchFamily="18" charset="0"/>
              </a:rPr>
              <a:t>«</a:t>
            </a:r>
            <a:r>
              <a:rPr lang="uk-UA" sz="2000" dirty="0">
                <a:solidFill>
                  <a:srgbClr val="002060"/>
                </a:solidFill>
                <a:latin typeface="Bookman Old Style" panose="02050604050505020204" pitchFamily="18" charset="0"/>
              </a:rPr>
              <a:t>Економічні науки» (</a:t>
            </a:r>
            <a:r>
              <a:rPr lang="de-DE" sz="2000" dirty="0">
                <a:solidFill>
                  <a:srgbClr val="002060"/>
                </a:solidFill>
                <a:latin typeface="Bookman Old Style" panose="02050604050505020204" pitchFamily="18" charset="0"/>
              </a:rPr>
              <a:t>ECO)</a:t>
            </a:r>
          </a:p>
          <a:p>
            <a:r>
              <a:rPr lang="de-DE" sz="2000" dirty="0">
                <a:solidFill>
                  <a:srgbClr val="002060"/>
                </a:solidFill>
                <a:latin typeface="Bookman Old Style" panose="02050604050505020204" pitchFamily="18" charset="0"/>
              </a:rPr>
              <a:t>«</a:t>
            </a:r>
            <a:r>
              <a:rPr lang="uk-UA" sz="2000" dirty="0">
                <a:solidFill>
                  <a:srgbClr val="002060"/>
                </a:solidFill>
                <a:latin typeface="Bookman Old Style" panose="02050604050505020204" pitchFamily="18" charset="0"/>
              </a:rPr>
              <a:t>Інформатика та інженерія» (</a:t>
            </a:r>
            <a:r>
              <a:rPr lang="de-DE" sz="2000" dirty="0">
                <a:solidFill>
                  <a:srgbClr val="002060"/>
                </a:solidFill>
                <a:latin typeface="Bookman Old Style" panose="02050604050505020204" pitchFamily="18" charset="0"/>
              </a:rPr>
              <a:t>ENG)</a:t>
            </a:r>
          </a:p>
          <a:p>
            <a:r>
              <a:rPr lang="de-DE" sz="2000" dirty="0">
                <a:solidFill>
                  <a:srgbClr val="002060"/>
                </a:solidFill>
                <a:latin typeface="Bookman Old Style" panose="02050604050505020204" pitchFamily="18" charset="0"/>
              </a:rPr>
              <a:t>«</a:t>
            </a:r>
            <a:r>
              <a:rPr lang="uk-UA" sz="2000" dirty="0">
                <a:solidFill>
                  <a:srgbClr val="002060"/>
                </a:solidFill>
                <a:latin typeface="Bookman Old Style" panose="02050604050505020204" pitchFamily="18" charset="0"/>
              </a:rPr>
              <a:t>Науки про довкілля та Землю» (</a:t>
            </a:r>
            <a:r>
              <a:rPr lang="de-DE" sz="2000" dirty="0">
                <a:solidFill>
                  <a:srgbClr val="002060"/>
                </a:solidFill>
                <a:latin typeface="Bookman Old Style" panose="02050604050505020204" pitchFamily="18" charset="0"/>
              </a:rPr>
              <a:t>ENV)</a:t>
            </a:r>
          </a:p>
          <a:p>
            <a:r>
              <a:rPr lang="de-DE" sz="2000" dirty="0">
                <a:solidFill>
                  <a:srgbClr val="002060"/>
                </a:solidFill>
                <a:latin typeface="Bookman Old Style" panose="02050604050505020204" pitchFamily="18" charset="0"/>
              </a:rPr>
              <a:t>«</a:t>
            </a:r>
            <a:r>
              <a:rPr lang="uk-UA" sz="2000" dirty="0">
                <a:solidFill>
                  <a:srgbClr val="002060"/>
                </a:solidFill>
                <a:latin typeface="Bookman Old Style" panose="02050604050505020204" pitchFamily="18" charset="0"/>
              </a:rPr>
              <a:t>Науки про життя» (</a:t>
            </a:r>
            <a:r>
              <a:rPr lang="de-DE" sz="2000" dirty="0">
                <a:solidFill>
                  <a:srgbClr val="002060"/>
                </a:solidFill>
                <a:latin typeface="Bookman Old Style" panose="02050604050505020204" pitchFamily="18" charset="0"/>
              </a:rPr>
              <a:t>LIF)</a:t>
            </a:r>
          </a:p>
          <a:p>
            <a:r>
              <a:rPr lang="de-DE" sz="2000" dirty="0">
                <a:solidFill>
                  <a:srgbClr val="002060"/>
                </a:solidFill>
                <a:latin typeface="Bookman Old Style" panose="02050604050505020204" pitchFamily="18" charset="0"/>
              </a:rPr>
              <a:t>«</a:t>
            </a:r>
            <a:r>
              <a:rPr lang="uk-UA" sz="2000" dirty="0">
                <a:solidFill>
                  <a:srgbClr val="002060"/>
                </a:solidFill>
                <a:latin typeface="Bookman Old Style" panose="02050604050505020204" pitchFamily="18" charset="0"/>
              </a:rPr>
              <a:t>Математика» (</a:t>
            </a:r>
            <a:r>
              <a:rPr lang="de-DE" sz="2000" dirty="0">
                <a:solidFill>
                  <a:srgbClr val="002060"/>
                </a:solidFill>
                <a:latin typeface="Bookman Old Style" panose="02050604050505020204" pitchFamily="18" charset="0"/>
              </a:rPr>
              <a:t>MAT)</a:t>
            </a:r>
            <a:endParaRPr lang="en-US" sz="2000" dirty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r>
              <a:rPr lang="uk-UA" sz="2000" dirty="0">
                <a:solidFill>
                  <a:srgbClr val="002060"/>
                </a:solidFill>
                <a:latin typeface="Bookman Old Style" panose="02050604050505020204" pitchFamily="18" charset="0"/>
              </a:rPr>
              <a:t>«Фізика» (</a:t>
            </a:r>
            <a:r>
              <a:rPr lang="de-DE" sz="2000" dirty="0">
                <a:solidFill>
                  <a:srgbClr val="002060"/>
                </a:solidFill>
                <a:latin typeface="Bookman Old Style" panose="02050604050505020204" pitchFamily="18" charset="0"/>
              </a:rPr>
              <a:t>PHY).</a:t>
            </a:r>
            <a:endParaRPr lang="uk-UA" sz="2000" dirty="0">
              <a:solidFill>
                <a:srgbClr val="002060"/>
              </a:solidFill>
              <a:latin typeface="Bookman Old Style" panose="02050604050505020204" pitchFamily="18" charset="0"/>
            </a:endParaRPr>
          </a:p>
        </p:txBody>
      </p:sp>
      <p:pic>
        <p:nvPicPr>
          <p:cNvPr id="4" name="Picture 2" descr="Логотип університету: 1">
            <a:extLst>
              <a:ext uri="{FF2B5EF4-FFF2-40B4-BE49-F238E27FC236}">
                <a16:creationId xmlns:a16="http://schemas.microsoft.com/office/drawing/2014/main" id="{CCA53739-F54D-EB74-4B1B-68F8E60111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 r="67973"/>
          <a:stretch>
            <a:fillRect/>
          </a:stretch>
        </p:blipFill>
        <p:spPr bwMode="auto">
          <a:xfrm>
            <a:off x="0" y="-17463"/>
            <a:ext cx="1152525" cy="1093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8356175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D10C6A72-9B1A-5833-E565-8BAA8FF039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15820"/>
            <a:ext cx="10515600" cy="5934270"/>
          </a:xfrm>
        </p:spPr>
        <p:txBody>
          <a:bodyPr>
            <a:normAutofit/>
          </a:bodyPr>
          <a:lstStyle/>
          <a:p>
            <a:r>
              <a:rPr lang="uk-UA" sz="2000" dirty="0">
                <a:solidFill>
                  <a:srgbClr val="002060"/>
                </a:solidFill>
                <a:latin typeface="Bookman Old Style" panose="02050604050505020204" pitchFamily="18" charset="0"/>
              </a:rPr>
              <a:t>Науковці-переможці конкурсу отримають від Європейської комісії грошові виплати на покриття транспортних витрат (орієнтовно 600 Євро/місяць), витрат на проживання (5080 Євро/місяць), витрат на утримання членів сім’ї, якщо вони переїдуть разом із стипендіатом до країни перебування (660 Євро/людину/місяць) та інші необхідні виплати. </a:t>
            </a:r>
            <a:endParaRPr lang="en-US" sz="2000" dirty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r>
              <a:rPr lang="uk-UA" sz="2000" dirty="0">
                <a:solidFill>
                  <a:srgbClr val="002060"/>
                </a:solidFill>
                <a:latin typeface="Bookman Old Style" panose="02050604050505020204" pitchFamily="18" charset="0"/>
              </a:rPr>
              <a:t>В свою чергу, установи, що приймуть дослідників на стажування, отримають виплати на проведення наукових досліджень, організацію тренінгів та інших заходів, управління проєктом тощо. Розмір виплат за кожною статтею коригується в залежності від країни, в якій знаходиться установа, що приймає стипендіата.</a:t>
            </a:r>
          </a:p>
          <a:p>
            <a:r>
              <a:rPr lang="uk-UA" sz="2000" dirty="0">
                <a:solidFill>
                  <a:srgbClr val="002060"/>
                </a:solidFill>
                <a:latin typeface="Bookman Old Style" panose="02050604050505020204" pitchFamily="18" charset="0"/>
              </a:rPr>
              <a:t>У випадку, якщо за результатами оцінювання проєктна пропозиція отримає оцінку 85% або вищу, проте Європейська Комісія з фінансових причин не буде в стані підтримати цю пропозицію – то заявнику буде присуджена </a:t>
            </a:r>
            <a:r>
              <a:rPr lang="uk-UA" sz="2000" dirty="0" err="1">
                <a:solidFill>
                  <a:srgbClr val="002060"/>
                </a:solidFill>
                <a:latin typeface="Bookman Old Style" panose="02050604050505020204" pitchFamily="18" charset="0"/>
              </a:rPr>
              <a:t>т.зв</a:t>
            </a:r>
            <a:r>
              <a:rPr lang="uk-UA" sz="2000" dirty="0">
                <a:solidFill>
                  <a:srgbClr val="002060"/>
                </a:solidFill>
                <a:latin typeface="Bookman Old Style" panose="02050604050505020204" pitchFamily="18" charset="0"/>
              </a:rPr>
              <a:t>. «Печатка якості» (</a:t>
            </a:r>
            <a:r>
              <a:rPr lang="de-DE" sz="2000" dirty="0">
                <a:solidFill>
                  <a:srgbClr val="002060"/>
                </a:solidFill>
                <a:latin typeface="Bookman Old Style" panose="02050604050505020204" pitchFamily="18" charset="0"/>
              </a:rPr>
              <a:t>Seal </a:t>
            </a:r>
            <a:r>
              <a:rPr lang="de-DE" sz="2000" dirty="0" err="1">
                <a:solidFill>
                  <a:srgbClr val="002060"/>
                </a:solidFill>
                <a:latin typeface="Bookman Old Style" panose="02050604050505020204" pitchFamily="18" charset="0"/>
              </a:rPr>
              <a:t>of</a:t>
            </a:r>
            <a:r>
              <a:rPr lang="de-DE" sz="2000" dirty="0">
                <a:solidFill>
                  <a:srgbClr val="002060"/>
                </a:solidFill>
                <a:latin typeface="Bookman Old Style" panose="02050604050505020204" pitchFamily="18" charset="0"/>
              </a:rPr>
              <a:t> Excellence). </a:t>
            </a:r>
            <a:r>
              <a:rPr lang="uk-UA" sz="2000" dirty="0">
                <a:solidFill>
                  <a:srgbClr val="002060"/>
                </a:solidFill>
                <a:latin typeface="Bookman Old Style" panose="02050604050505020204" pitchFamily="18" charset="0"/>
              </a:rPr>
              <a:t>В черговому циклі підпрограми власники «Печаток якості», що знову подаватимуть на конкурс свої </a:t>
            </a:r>
            <a:r>
              <a:rPr lang="uk-UA" sz="2000" dirty="0" err="1">
                <a:solidFill>
                  <a:srgbClr val="002060"/>
                </a:solidFill>
                <a:latin typeface="Bookman Old Style" panose="02050604050505020204" pitchFamily="18" charset="0"/>
              </a:rPr>
              <a:t>проєктні</a:t>
            </a:r>
            <a:r>
              <a:rPr lang="uk-UA" sz="2000" dirty="0">
                <a:solidFill>
                  <a:srgbClr val="002060"/>
                </a:solidFill>
                <a:latin typeface="Bookman Old Style" panose="02050604050505020204" pitchFamily="18" charset="0"/>
              </a:rPr>
              <a:t> пропозиції, матимуть перевагу перед іншими учасниками конкурсу. </a:t>
            </a:r>
          </a:p>
          <a:p>
            <a:r>
              <a:rPr lang="uk-UA" sz="2000" dirty="0">
                <a:solidFill>
                  <a:srgbClr val="002060"/>
                </a:solidFill>
                <a:latin typeface="Bookman Old Style" panose="02050604050505020204" pitchFamily="18" charset="0"/>
              </a:rPr>
              <a:t>Якщо за результатами оцінювання проєктна пропозиція отримає оцінку 70% або нижчу, то заявник не матиме можливості повторно подати цю пропозицію на розгляд Європейської Комісії раніше, ніж через рік.</a:t>
            </a:r>
          </a:p>
        </p:txBody>
      </p:sp>
      <p:pic>
        <p:nvPicPr>
          <p:cNvPr id="6" name="Picture 2" descr="Логотип університету: 1">
            <a:extLst>
              <a:ext uri="{FF2B5EF4-FFF2-40B4-BE49-F238E27FC236}">
                <a16:creationId xmlns:a16="http://schemas.microsoft.com/office/drawing/2014/main" id="{56A7DCB5-4674-0DF8-8624-DEF83C26D4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 r="67973"/>
          <a:stretch>
            <a:fillRect/>
          </a:stretch>
        </p:blipFill>
        <p:spPr bwMode="auto">
          <a:xfrm>
            <a:off x="0" y="-17463"/>
            <a:ext cx="1152525" cy="1093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7823057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80DC0F9-B83F-5E1C-67C0-B547469ECD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473" y="130531"/>
            <a:ext cx="10515600" cy="914400"/>
          </a:xfrm>
        </p:spPr>
        <p:txBody>
          <a:bodyPr>
            <a:normAutofit/>
          </a:bodyPr>
          <a:lstStyle/>
          <a:p>
            <a:pPr algn="ctr"/>
            <a:r>
              <a:rPr lang="uk-UA" sz="4000" b="1" i="0" dirty="0">
                <a:solidFill>
                  <a:srgbClr val="002060"/>
                </a:solidFill>
                <a:effectLst/>
                <a:latin typeface="Bookman Old Style" panose="02050604050505020204" pitchFamily="18" charset="0"/>
              </a:rPr>
              <a:t>Корисні посилання</a:t>
            </a:r>
            <a:endParaRPr lang="uk-UA" sz="4000" dirty="0">
              <a:solidFill>
                <a:srgbClr val="00206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B7C6CA36-774D-466C-FF5E-44EEB40C27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2927" y="1231641"/>
            <a:ext cx="11086321" cy="4945322"/>
          </a:xfrm>
        </p:spPr>
        <p:txBody>
          <a:bodyPr>
            <a:noAutofit/>
          </a:bodyPr>
          <a:lstStyle/>
          <a:p>
            <a:pPr algn="l">
              <a:buFont typeface="+mj-lt"/>
              <a:buAutoNum type="arabicPeriod"/>
            </a:pPr>
            <a:r>
              <a:rPr lang="uk-UA" sz="2000" b="0" i="0" u="none" strike="noStrike" dirty="0">
                <a:solidFill>
                  <a:srgbClr val="002060"/>
                </a:solidFill>
                <a:effectLst/>
                <a:latin typeface="Bookman Old Style" panose="020506040505050202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Сторінка конкурсу</a:t>
            </a:r>
            <a:r>
              <a:rPr lang="uk-UA" sz="2000" b="0" i="0" dirty="0">
                <a:solidFill>
                  <a:srgbClr val="002060"/>
                </a:solidFill>
                <a:effectLst/>
                <a:latin typeface="Bookman Old Style" panose="02050604050505020204" pitchFamily="18" charset="0"/>
              </a:rPr>
              <a:t> «Стипендії для </a:t>
            </a:r>
            <a:r>
              <a:rPr lang="uk-UA" sz="2000" b="0" i="0" dirty="0" err="1">
                <a:solidFill>
                  <a:srgbClr val="002060"/>
                </a:solidFill>
                <a:effectLst/>
                <a:latin typeface="Bookman Old Style" panose="02050604050505020204" pitchFamily="18" charset="0"/>
              </a:rPr>
              <a:t>постдокторантів</a:t>
            </a:r>
            <a:r>
              <a:rPr lang="uk-UA" sz="2000" b="0" i="0" dirty="0">
                <a:solidFill>
                  <a:srgbClr val="002060"/>
                </a:solidFill>
                <a:effectLst/>
                <a:latin typeface="Bookman Old Style" panose="02050604050505020204" pitchFamily="18" charset="0"/>
              </a:rPr>
              <a:t>» в межах напряму «Дії Марії </a:t>
            </a:r>
            <a:r>
              <a:rPr lang="uk-UA" sz="2000" b="0" i="0" dirty="0" err="1">
                <a:solidFill>
                  <a:srgbClr val="002060"/>
                </a:solidFill>
                <a:effectLst/>
                <a:latin typeface="Bookman Old Style" panose="02050604050505020204" pitchFamily="18" charset="0"/>
              </a:rPr>
              <a:t>Склодовської</a:t>
            </a:r>
            <a:r>
              <a:rPr lang="uk-UA" sz="2000" b="0" i="0" dirty="0">
                <a:solidFill>
                  <a:srgbClr val="002060"/>
                </a:solidFill>
                <a:effectLst/>
                <a:latin typeface="Bookman Old Style" panose="02050604050505020204" pitchFamily="18" charset="0"/>
              </a:rPr>
              <a:t>-Кюрі» на порталі </a:t>
            </a:r>
            <a:r>
              <a:rPr lang="de-DE" sz="2000" b="0" i="1" dirty="0">
                <a:solidFill>
                  <a:srgbClr val="002060"/>
                </a:solidFill>
                <a:effectLst/>
                <a:latin typeface="Bookman Old Style" panose="02050604050505020204" pitchFamily="18" charset="0"/>
              </a:rPr>
              <a:t>Funding &amp; Tender</a:t>
            </a:r>
            <a:r>
              <a:rPr lang="de-DE" sz="2000" b="0" i="0" dirty="0">
                <a:solidFill>
                  <a:srgbClr val="002060"/>
                </a:solidFill>
                <a:effectLst/>
                <a:latin typeface="Bookman Old Style" panose="02050604050505020204" pitchFamily="18" charset="0"/>
              </a:rPr>
              <a:t> </a:t>
            </a:r>
            <a:r>
              <a:rPr lang="de-DE" sz="2000" b="0" i="1" dirty="0" err="1">
                <a:solidFill>
                  <a:srgbClr val="002060"/>
                </a:solidFill>
                <a:effectLst/>
                <a:latin typeface="Bookman Old Style" panose="02050604050505020204" pitchFamily="18" charset="0"/>
              </a:rPr>
              <a:t>Opportunities</a:t>
            </a:r>
            <a:br>
              <a:rPr lang="de-DE" sz="2000" b="0" i="0" dirty="0">
                <a:solidFill>
                  <a:srgbClr val="002060"/>
                </a:solidFill>
                <a:effectLst/>
                <a:latin typeface="Bookman Old Style" panose="02050604050505020204" pitchFamily="18" charset="0"/>
              </a:rPr>
            </a:br>
            <a:r>
              <a:rPr lang="de-DE" sz="2000" b="0" i="0" dirty="0">
                <a:solidFill>
                  <a:srgbClr val="002060"/>
                </a:solidFill>
                <a:effectLst/>
                <a:latin typeface="Bookman Old Style" panose="02050604050505020204" pitchFamily="18" charset="0"/>
              </a:rPr>
              <a:t>(</a:t>
            </a:r>
            <a:r>
              <a:rPr lang="de-DE" sz="2000" b="0" i="0" u="none" strike="noStrike" dirty="0">
                <a:solidFill>
                  <a:srgbClr val="002060"/>
                </a:solidFill>
                <a:effectLst/>
                <a:latin typeface="Bookman Old Style" panose="02050604050505020204" pitchFamily="18" charset="0"/>
                <a:hlinkClick r:id="rId3"/>
              </a:rPr>
              <a:t>http://surl.li/fehjw</a:t>
            </a:r>
            <a:r>
              <a:rPr lang="de-DE" sz="2000" b="0" i="0" dirty="0">
                <a:solidFill>
                  <a:srgbClr val="002060"/>
                </a:solidFill>
                <a:effectLst/>
                <a:latin typeface="Bookman Old Style" panose="02050604050505020204" pitchFamily="18" charset="0"/>
              </a:rPr>
              <a:t>);</a:t>
            </a:r>
          </a:p>
          <a:p>
            <a:pPr algn="l">
              <a:buFont typeface="+mj-lt"/>
              <a:buAutoNum type="arabicPeriod"/>
            </a:pPr>
            <a:r>
              <a:rPr lang="uk-UA" sz="2000" b="0" i="0" u="none" strike="noStrike" dirty="0">
                <a:solidFill>
                  <a:srgbClr val="002060"/>
                </a:solidFill>
                <a:effectLst/>
                <a:latin typeface="Bookman Old Style" panose="020506040505050202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Опис програми</a:t>
            </a:r>
            <a:r>
              <a:rPr lang="uk-UA" sz="2000" b="0" i="0" dirty="0">
                <a:solidFill>
                  <a:srgbClr val="002060"/>
                </a:solidFill>
                <a:effectLst/>
                <a:latin typeface="Bookman Old Style" panose="02050604050505020204" pitchFamily="18" charset="0"/>
              </a:rPr>
              <a:t> «Стипендії для </a:t>
            </a:r>
            <a:r>
              <a:rPr lang="uk-UA" sz="2000" b="0" i="0" dirty="0" err="1">
                <a:solidFill>
                  <a:srgbClr val="002060"/>
                </a:solidFill>
                <a:effectLst/>
                <a:latin typeface="Bookman Old Style" panose="02050604050505020204" pitchFamily="18" charset="0"/>
              </a:rPr>
              <a:t>постдокторантів</a:t>
            </a:r>
            <a:r>
              <a:rPr lang="uk-UA" sz="2000" b="0" i="0" dirty="0">
                <a:solidFill>
                  <a:srgbClr val="002060"/>
                </a:solidFill>
                <a:effectLst/>
                <a:latin typeface="Bookman Old Style" panose="02050604050505020204" pitchFamily="18" charset="0"/>
              </a:rPr>
              <a:t>» в межах напряму «Дії Марії </a:t>
            </a:r>
            <a:r>
              <a:rPr lang="uk-UA" sz="2000" b="0" i="0" dirty="0" err="1">
                <a:solidFill>
                  <a:srgbClr val="002060"/>
                </a:solidFill>
                <a:effectLst/>
                <a:latin typeface="Bookman Old Style" panose="02050604050505020204" pitchFamily="18" charset="0"/>
              </a:rPr>
              <a:t>Склодовської</a:t>
            </a:r>
            <a:r>
              <a:rPr lang="uk-UA" sz="2000" b="0" i="0" dirty="0">
                <a:solidFill>
                  <a:srgbClr val="002060"/>
                </a:solidFill>
                <a:effectLst/>
                <a:latin typeface="Bookman Old Style" panose="02050604050505020204" pitchFamily="18" charset="0"/>
              </a:rPr>
              <a:t>-Кюрі» на офіційному сайті Європейської Комісії</a:t>
            </a:r>
            <a:br>
              <a:rPr lang="uk-UA" sz="2000" b="0" i="0" dirty="0">
                <a:solidFill>
                  <a:srgbClr val="002060"/>
                </a:solidFill>
                <a:effectLst/>
                <a:latin typeface="Bookman Old Style" panose="02050604050505020204" pitchFamily="18" charset="0"/>
              </a:rPr>
            </a:br>
            <a:r>
              <a:rPr lang="uk-UA" sz="2000" b="0" i="0" dirty="0">
                <a:solidFill>
                  <a:srgbClr val="002060"/>
                </a:solidFill>
                <a:effectLst/>
                <a:latin typeface="Bookman Old Style" panose="02050604050505020204" pitchFamily="18" charset="0"/>
              </a:rPr>
              <a:t>(</a:t>
            </a:r>
            <a:r>
              <a:rPr lang="de-DE" sz="2000" dirty="0">
                <a:solidFill>
                  <a:srgbClr val="002060"/>
                </a:solidFill>
                <a:latin typeface="Bookman Old Style" panose="02050604050505020204" pitchFamily="18" charset="0"/>
                <a:hlinkClick r:id="rId4"/>
              </a:rPr>
              <a:t>https://ec.europa.eu/research/mariecurieactions/actions/postdoctoral-fellowships</a:t>
            </a:r>
            <a:r>
              <a:rPr lang="de-DE" sz="2000" b="0" i="0" dirty="0">
                <a:solidFill>
                  <a:srgbClr val="002060"/>
                </a:solidFill>
                <a:effectLst/>
                <a:latin typeface="Bookman Old Style" panose="02050604050505020204" pitchFamily="18" charset="0"/>
              </a:rPr>
              <a:t>);</a:t>
            </a:r>
            <a:endParaRPr lang="uk-UA" sz="2000" b="0" i="0" dirty="0">
              <a:solidFill>
                <a:srgbClr val="002060"/>
              </a:solidFill>
              <a:effectLst/>
              <a:latin typeface="Bookman Old Style" panose="02050604050505020204" pitchFamily="18" charset="0"/>
            </a:endParaRPr>
          </a:p>
          <a:p>
            <a:pPr algn="l">
              <a:buFont typeface="+mj-lt"/>
              <a:buAutoNum type="arabicPeriod"/>
            </a:pPr>
            <a:r>
              <a:rPr lang="uk-UA" sz="2000" dirty="0">
                <a:solidFill>
                  <a:srgbClr val="002060"/>
                </a:solidFill>
                <a:latin typeface="Bookman Old Style" panose="02050604050505020204" pitchFamily="18" charset="0"/>
              </a:rPr>
              <a:t>Робоча програма конкурсу на 2023-2024 рр. </a:t>
            </a:r>
            <a:r>
              <a:rPr lang="de-DE" sz="2000" dirty="0">
                <a:solidFill>
                  <a:srgbClr val="002060"/>
                </a:solidFill>
                <a:latin typeface="Bookman Old Style" panose="02050604050505020204" pitchFamily="18" charset="0"/>
                <a:hlinkClick r:id="rId5"/>
              </a:rPr>
              <a:t>https://ec.europa.eu/info/funding-tenders/opportunities/docs/2021-2027/horizon/wp-call/2023-2024/wp-2-msca-actions_horizon-2023-2024_en.pdf</a:t>
            </a:r>
            <a:r>
              <a:rPr lang="uk-UA" sz="2000" dirty="0">
                <a:solidFill>
                  <a:srgbClr val="002060"/>
                </a:solidFill>
                <a:latin typeface="Bookman Old Style" panose="02050604050505020204" pitchFamily="18" charset="0"/>
              </a:rPr>
              <a:t> </a:t>
            </a:r>
          </a:p>
          <a:p>
            <a:pPr algn="l">
              <a:buFont typeface="+mj-lt"/>
              <a:buAutoNum type="arabicPeriod"/>
            </a:pPr>
            <a:r>
              <a:rPr lang="uk-UA" sz="2000" dirty="0">
                <a:solidFill>
                  <a:srgbClr val="002060"/>
                </a:solidFill>
                <a:latin typeface="Bookman Old Style" panose="02050604050505020204" pitchFamily="18" charset="0"/>
              </a:rPr>
              <a:t>Аплікаційна форма - </a:t>
            </a:r>
            <a:r>
              <a:rPr lang="de-DE" sz="2000" dirty="0">
                <a:solidFill>
                  <a:srgbClr val="002060"/>
                </a:solidFill>
                <a:latin typeface="Bookman Old Style" panose="02050604050505020204" pitchFamily="18" charset="0"/>
                <a:hlinkClick r:id="rId6"/>
              </a:rPr>
              <a:t>https://ec.europa.eu/info/funding-tenders/opportunities/docs/2021-2027/horizon/temp-form/af/af_he-msca-pf_en.pdf</a:t>
            </a:r>
            <a:r>
              <a:rPr lang="uk-UA" sz="2000" dirty="0">
                <a:solidFill>
                  <a:srgbClr val="002060"/>
                </a:solidFill>
                <a:latin typeface="Bookman Old Style" panose="02050604050505020204" pitchFamily="18" charset="0"/>
              </a:rPr>
              <a:t> </a:t>
            </a:r>
          </a:p>
          <a:p>
            <a:pPr algn="l">
              <a:buFont typeface="+mj-lt"/>
              <a:buAutoNum type="arabicPeriod"/>
            </a:pPr>
            <a:r>
              <a:rPr lang="uk-UA" sz="2000" dirty="0">
                <a:solidFill>
                  <a:srgbClr val="002060"/>
                </a:solidFill>
                <a:latin typeface="Bookman Old Style" panose="02050604050505020204" pitchFamily="18" charset="0"/>
              </a:rPr>
              <a:t>Платформа </a:t>
            </a:r>
            <a:r>
              <a:rPr lang="en-US" sz="2000" dirty="0" err="1">
                <a:solidFill>
                  <a:srgbClr val="002060"/>
                </a:solidFill>
                <a:latin typeface="Bookman Old Style" panose="02050604050505020204" pitchFamily="18" charset="0"/>
              </a:rPr>
              <a:t>Euraxess</a:t>
            </a:r>
            <a:r>
              <a:rPr lang="en-US" sz="2000" dirty="0">
                <a:solidFill>
                  <a:srgbClr val="002060"/>
                </a:solidFill>
                <a:latin typeface="Bookman Old Style" panose="02050604050505020204" pitchFamily="18" charset="0"/>
              </a:rPr>
              <a:t> </a:t>
            </a:r>
            <a:r>
              <a:rPr lang="uk-UA" sz="2000" dirty="0">
                <a:solidFill>
                  <a:srgbClr val="002060"/>
                </a:solidFill>
                <a:latin typeface="Bookman Old Style" panose="02050604050505020204" pitchFamily="18" charset="0"/>
                <a:hlinkClick r:id="rId7"/>
              </a:rPr>
              <a:t>https://euraxess.ec.europa.eu/jobs/search?f%5B0%5D=job_is_eu_founded%3A4348</a:t>
            </a:r>
            <a:r>
              <a:rPr lang="uk-UA" sz="2000" dirty="0">
                <a:solidFill>
                  <a:srgbClr val="002060"/>
                </a:solidFill>
                <a:latin typeface="Bookman Old Style" panose="02050604050505020204" pitchFamily="18" charset="0"/>
              </a:rPr>
              <a:t> </a:t>
            </a:r>
          </a:p>
          <a:p>
            <a:pPr algn="l">
              <a:buFont typeface="+mj-lt"/>
              <a:buAutoNum type="arabicPeriod"/>
            </a:pPr>
            <a:endParaRPr lang="de-DE" sz="2000" b="0" i="0" dirty="0">
              <a:solidFill>
                <a:srgbClr val="002060"/>
              </a:solidFill>
              <a:effectLst/>
              <a:latin typeface="Bookman Old Style" panose="02050604050505020204" pitchFamily="18" charset="0"/>
            </a:endParaRPr>
          </a:p>
          <a:p>
            <a:pPr marL="0" indent="0">
              <a:buNone/>
            </a:pPr>
            <a:endParaRPr lang="uk-UA" sz="2000" dirty="0">
              <a:solidFill>
                <a:srgbClr val="002060"/>
              </a:solidFill>
              <a:latin typeface="Bookman Old Style" panose="02050604050505020204" pitchFamily="18" charset="0"/>
            </a:endParaRPr>
          </a:p>
        </p:txBody>
      </p:sp>
      <p:pic>
        <p:nvPicPr>
          <p:cNvPr id="4" name="Picture 2" descr="Логотип університету: 1">
            <a:extLst>
              <a:ext uri="{FF2B5EF4-FFF2-40B4-BE49-F238E27FC236}">
                <a16:creationId xmlns:a16="http://schemas.microsoft.com/office/drawing/2014/main" id="{BC9348CE-4F6B-6365-F505-02F4E4B30A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/>
          <a:srcRect r="67973"/>
          <a:stretch>
            <a:fillRect/>
          </a:stretch>
        </p:blipFill>
        <p:spPr bwMode="auto">
          <a:xfrm>
            <a:off x="0" y="-17463"/>
            <a:ext cx="1152525" cy="1093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57240617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1115</Words>
  <Application>Microsoft Office PowerPoint</Application>
  <PresentationFormat>Широкий екран</PresentationFormat>
  <Paragraphs>42</Paragraphs>
  <Slides>8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8</vt:i4>
      </vt:variant>
    </vt:vector>
  </HeadingPairs>
  <TitlesOfParts>
    <vt:vector size="14" baseType="lpstr">
      <vt:lpstr>Arial</vt:lpstr>
      <vt:lpstr>Bookman Old Style</vt:lpstr>
      <vt:lpstr>Calibri</vt:lpstr>
      <vt:lpstr>Calibri Light</vt:lpstr>
      <vt:lpstr>Courier New</vt:lpstr>
      <vt:lpstr>Тема Office</vt:lpstr>
      <vt:lpstr>Стипендії для постдокторантів за напрямом «Дії Марії Склодовської-Кюрі»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Корисні посилання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Стипендії для постдокторантів за напрямом «Дії Марії Склодовської-Кюрі»</dc:title>
  <dc:creator>Валентина Лялька</dc:creator>
  <cp:lastModifiedBy>Валентина Лялька</cp:lastModifiedBy>
  <cp:revision>2</cp:revision>
  <dcterms:created xsi:type="dcterms:W3CDTF">2023-03-02T19:04:11Z</dcterms:created>
  <dcterms:modified xsi:type="dcterms:W3CDTF">2023-03-03T07:06:40Z</dcterms:modified>
</cp:coreProperties>
</file>