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FDC254-9EFD-D34E-2CFE-021389C298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44FA32F-9FF1-BD5D-BF15-F54BD7D0B0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FA3F99F-14A7-7C73-49F1-38024248E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0F77-6695-4B24-A7EC-FF3D4F89624F}" type="datetimeFigureOut">
              <a:rPr lang="uk-UA" smtClean="0"/>
              <a:t>03.03.2023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272A449-4205-E81E-741E-13CB79147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81B8DDE-70F8-41DF-6526-5627488A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80DD3-E2E6-4DAA-A21E-8F7E92CA720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709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64721-A741-69D0-86BC-705B137E3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5F550BE-955A-5782-1122-4583574A27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DE61A3F-2BE1-F611-585D-CE1486332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0F77-6695-4B24-A7EC-FF3D4F89624F}" type="datetimeFigureOut">
              <a:rPr lang="uk-UA" smtClean="0"/>
              <a:t>03.03.2023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4381D1E-B1A3-2FB5-AB0A-F35A5214D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51A3841-6CF5-F0C7-3FD8-303294EA5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80DD3-E2E6-4DAA-A21E-8F7E92CA720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085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F25F4E48-07E2-292E-3008-82708994D2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381A4FCB-7724-3F0E-3B8E-A8E63128AB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0D47784-2F25-1328-49E2-374845185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0F77-6695-4B24-A7EC-FF3D4F89624F}" type="datetimeFigureOut">
              <a:rPr lang="uk-UA" smtClean="0"/>
              <a:t>03.03.2023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3EA389A-C83F-295C-CCC0-903584574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2E7798C-CF5A-50E3-1874-C93414B67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80DD3-E2E6-4DAA-A21E-8F7E92CA720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315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2EB5A-908F-5822-991B-39D3E2CAD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00EF5C9-5B8E-42B6-C768-54758DA5F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4CA2B9A-BF2E-89B5-87BD-F4A1C257A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0F77-6695-4B24-A7EC-FF3D4F89624F}" type="datetimeFigureOut">
              <a:rPr lang="uk-UA" smtClean="0"/>
              <a:t>03.03.2023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36A4A25-2B32-81B3-C107-44EC6E4FC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B98F459-3CA4-D86E-814A-F40F3A08C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80DD3-E2E6-4DAA-A21E-8F7E92CA720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102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AE9AB6-F680-F7F9-AAE5-29873EE99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C129B5E-908D-CA08-28DE-B2C60A74D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2F8DA33-7F84-17E6-A8A1-539D3DC1F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0F77-6695-4B24-A7EC-FF3D4F89624F}" type="datetimeFigureOut">
              <a:rPr lang="uk-UA" smtClean="0"/>
              <a:t>03.03.2023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7E65400-9FEC-7CA3-8610-306CE1F99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02A7796-A93D-041E-965E-07AC17EA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80DD3-E2E6-4DAA-A21E-8F7E92CA720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11384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C669B1-5E09-6137-7E6A-21D62CD0F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5C23E47-25CE-CE1C-029D-2ABB2B9633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1E8BE7C-234B-1DC7-47BB-E1500119D2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3D7088F-014B-E8F5-BBAE-0D38587FD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0F77-6695-4B24-A7EC-FF3D4F89624F}" type="datetimeFigureOut">
              <a:rPr lang="uk-UA" smtClean="0"/>
              <a:t>03.03.2023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6B3F695-8312-108B-1971-F35F60143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BB7D593-CAA5-574C-6340-6BB1D9A29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80DD3-E2E6-4DAA-A21E-8F7E92CA720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1242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3D8CEF-3D9B-0EA5-2B70-249BFFFE2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CEB4649-30C7-BE97-CEAE-E7EF8EFAB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F432B3F-D317-CBD6-EB52-2996988752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A422F12-59C3-DE8A-A2DC-26A72805D7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45F2598-F6E3-D00C-1596-284F446496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1CC32BDE-B688-3719-BB29-67A82C778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0F77-6695-4B24-A7EC-FF3D4F89624F}" type="datetimeFigureOut">
              <a:rPr lang="uk-UA" smtClean="0"/>
              <a:t>03.03.2023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B068D2FC-E380-5B57-53C5-B69E4D818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81873D67-3EE4-8A21-CA04-41168CF08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80DD3-E2E6-4DAA-A21E-8F7E92CA720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8630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C94027-652A-7925-C3A7-91CEF13A1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FFD421E6-0A59-49BD-44E6-85059B558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0F77-6695-4B24-A7EC-FF3D4F89624F}" type="datetimeFigureOut">
              <a:rPr lang="uk-UA" smtClean="0"/>
              <a:t>03.03.2023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A7EE7B4F-BADE-B79B-3896-8DFA2C51A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35687A8-28EB-30A1-A28D-5D66D7607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80DD3-E2E6-4DAA-A21E-8F7E92CA720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6156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5BFB4D8E-C158-27F4-0853-138A82A91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0F77-6695-4B24-A7EC-FF3D4F89624F}" type="datetimeFigureOut">
              <a:rPr lang="uk-UA" smtClean="0"/>
              <a:t>03.03.2023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A9E89C0B-BF0F-E33A-7306-42D9E6E40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B15D601-D485-19E5-5034-4737F7FE5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80DD3-E2E6-4DAA-A21E-8F7E92CA720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090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1B4915-678A-141D-4DBD-0AC4F8D78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BE16ADF-071D-239C-9700-AC45786C3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E46AB6A-F6BD-634C-B7E2-B8651ABC6F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F2EFC6-9FD1-8D9E-99DF-4DD7391C4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0F77-6695-4B24-A7EC-FF3D4F89624F}" type="datetimeFigureOut">
              <a:rPr lang="uk-UA" smtClean="0"/>
              <a:t>03.03.2023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E4A5C34-30BB-2891-E57F-D57FEEA8B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AF5C4F5-DC19-1393-AA11-7BBE42160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80DD3-E2E6-4DAA-A21E-8F7E92CA720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108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22DAED-F82B-7D8D-F5AE-CB5554BF2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91152173-ED22-73C6-539C-616973E472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A36DB49-4396-66D1-ADE9-4AE871D2E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355ED64-CF3B-0844-6DB5-466090629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0F77-6695-4B24-A7EC-FF3D4F89624F}" type="datetimeFigureOut">
              <a:rPr lang="uk-UA" smtClean="0"/>
              <a:t>03.03.2023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F8363BD-3ADB-648A-F95C-6656C5245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6104A18-FB97-0CCB-CB2B-0B0D9932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80DD3-E2E6-4DAA-A21E-8F7E92CA720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768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10615634-CB7F-BB3A-8B96-66CC4C9E9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29EB69D-9857-FCD6-E3E9-F56379AF0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DAD4EB1-F259-B22E-BC3D-70EECB0971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30F77-6695-4B24-A7EC-FF3D4F89624F}" type="datetimeFigureOut">
              <a:rPr lang="uk-UA" smtClean="0"/>
              <a:t>03.03.2023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66816B2-C98D-2204-215C-45EE37A8F3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0CC9582-B054-E966-3EBC-11B78163A9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80DD3-E2E6-4DAA-A21E-8F7E92CA720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637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uraxess.ec.europa.eu/jobs/search?f%5B0%5D=job_is_eu_founded%3A434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uraxess.ec.europa.eu/jobs/search?f%5B0%5D=job_is_eu_founded%3A434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://surl.li/fehjw" TargetMode="External"/><Relationship Id="rId7" Type="http://schemas.openxmlformats.org/officeDocument/2006/relationships/hyperlink" Target="https://euraxess.ec.europa.eu/jobs/search?f%5B0%5D=job_is_eu_founded%3A4348" TargetMode="External"/><Relationship Id="rId2" Type="http://schemas.openxmlformats.org/officeDocument/2006/relationships/hyperlink" Target="https://ec.europa.eu/info/funding-tenders/opportunities/portal/screen/opportunities/topic-details/horizon-msca-2021-pf-01-0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c.europa.eu/info/funding-tenders/opportunities/docs/2021-2027/horizon/temp-form/af/af_he-msca-pf_en.pdf" TargetMode="External"/><Relationship Id="rId5" Type="http://schemas.openxmlformats.org/officeDocument/2006/relationships/hyperlink" Target="https://ec.europa.eu/info/funding-tenders/opportunities/docs/2021-2027/horizon/wp-call/2023-2024/wp-2-msca-actions_horizon-2023-2024_en.pdf" TargetMode="External"/><Relationship Id="rId4" Type="http://schemas.openxmlformats.org/officeDocument/2006/relationships/hyperlink" Target="https://ec.europa.eu/research/mariecurieactions/actions/postdoctoral-fellowship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9A7D44-A417-6915-959D-98085C2ED8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29878" y="1810137"/>
            <a:ext cx="7859485" cy="2387600"/>
          </a:xfrm>
        </p:spPr>
        <p:txBody>
          <a:bodyPr>
            <a:normAutofit fontScale="90000"/>
          </a:bodyPr>
          <a:lstStyle/>
          <a:p>
            <a:r>
              <a:rPr lang="ru-RU" b="1" i="0" dirty="0" err="1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Стипендії</a:t>
            </a:r>
            <a:r>
              <a:rPr lang="ru-RU" b="1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 для </a:t>
            </a:r>
            <a:r>
              <a:rPr lang="ru-RU" b="1" i="0" dirty="0" err="1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постдокторантів</a:t>
            </a:r>
            <a:r>
              <a:rPr lang="ru-RU" b="1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 за </a:t>
            </a:r>
            <a:r>
              <a:rPr lang="ru-RU" b="1" i="0" dirty="0" err="1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напрямом</a:t>
            </a:r>
            <a:r>
              <a:rPr lang="ru-RU" b="1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 «</a:t>
            </a:r>
            <a:r>
              <a:rPr lang="ru-RU" b="1" i="0" dirty="0" err="1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Дії</a:t>
            </a:r>
            <a:r>
              <a:rPr lang="ru-RU" b="1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ru-RU" b="1" i="0" dirty="0" err="1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Марії</a:t>
            </a:r>
            <a:r>
              <a:rPr lang="ru-RU" b="1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ru-RU" b="1" i="0" dirty="0" err="1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Склодовської-Кюрі</a:t>
            </a:r>
            <a:r>
              <a:rPr lang="ru-RU" b="1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»</a:t>
            </a:r>
            <a:endParaRPr lang="uk-UA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74DFB4-DF79-B63A-DD80-06A7BFFBDE88}"/>
              </a:ext>
            </a:extLst>
          </p:cNvPr>
          <p:cNvSpPr txBox="1"/>
          <p:nvPr/>
        </p:nvSpPr>
        <p:spPr>
          <a:xfrm>
            <a:off x="6388359" y="5047863"/>
            <a:ext cx="57010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Bookman Old Style" panose="02050604050505020204" pitchFamily="18" charset="0"/>
              </a:rPr>
              <a:t>Подача заявок розпочинається 12.04.2023 р.</a:t>
            </a:r>
            <a:endParaRPr lang="en-US" sz="24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uk-UA" sz="2400" dirty="0">
                <a:solidFill>
                  <a:srgbClr val="002060"/>
                </a:solidFill>
                <a:latin typeface="Bookman Old Style" panose="02050604050505020204" pitchFamily="18" charset="0"/>
              </a:rPr>
              <a:t>Дедлайн – 13.09.2023 р.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D39A602-DF79-4315-4D99-134503930C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441" y="1351917"/>
            <a:ext cx="3307087" cy="3304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317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3D6B623-8CA5-C674-D699-DD53383D8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58416"/>
            <a:ext cx="10515600" cy="5654351"/>
          </a:xfrm>
        </p:spPr>
        <p:txBody>
          <a:bodyPr>
            <a:normAutofit/>
          </a:bodyPr>
          <a:lstStyle/>
          <a:p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Ціль стипендії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- підтримка кар’єри дослідників і сприяння досконалості в дослідженнях. </a:t>
            </a:r>
          </a:p>
          <a:p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Програма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має на меті розширення творчого та інноваційного потенціалу дослідників із науковим ступенем 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PhD 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та досвідом дослідницької діяльності до 8 років, які прагнуть здобути нові навички та підвищити рівень своєї професійної кваліфікації шляхом здійснення міжнародної, </a:t>
            </a:r>
            <a:r>
              <a:rPr lang="uk-UA" sz="20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міжсекторальної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та міждисциплінарної мобільності. </a:t>
            </a:r>
          </a:p>
          <a:p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Участь в конкурсах цього типу можуть взяти науковці будь-якої спеціалізації та будь-якого громадянства, а також особи, що прагнуть відновити свою наукову кар’єру після досвіду роботи в неакадемічному секторі.</a:t>
            </a:r>
          </a:p>
          <a:p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Учасники програми мають можливість реалізувати індивідуальні дослідницько-інноваційні проєкти або долучатися до роботи над спільними проєктами в європейських на неєвропейських установах як академічного, так і неакадемічного сектору, а саме закладах вищої освіти, наукових інститутах, інноваційних підприємствах, міжнародних організаціях тощо. </a:t>
            </a:r>
          </a:p>
          <a:p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Також кожному учаснику надається можливість здійснити додаткове стажування в неакадемічній організації з продовженням стипендіальних виплат.</a:t>
            </a:r>
          </a:p>
        </p:txBody>
      </p:sp>
      <p:pic>
        <p:nvPicPr>
          <p:cNvPr id="4" name="Picture 2" descr="Логотип університету: 1">
            <a:extLst>
              <a:ext uri="{FF2B5EF4-FFF2-40B4-BE49-F238E27FC236}">
                <a16:creationId xmlns:a16="http://schemas.microsoft.com/office/drawing/2014/main" id="{6B81FDAE-1567-1F28-85F9-2B9F542CF5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r="67973"/>
          <a:stretch>
            <a:fillRect/>
          </a:stretch>
        </p:blipFill>
        <p:spPr bwMode="auto">
          <a:xfrm>
            <a:off x="0" y="-17463"/>
            <a:ext cx="1152525" cy="109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5798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38BC067-270E-4F30-7E87-22A418F02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053" y="727788"/>
            <a:ext cx="10571584" cy="5682343"/>
          </a:xfrm>
        </p:spPr>
        <p:txBody>
          <a:bodyPr>
            <a:normAutofit/>
          </a:bodyPr>
          <a:lstStyle/>
          <a:p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До участі в конкурсі на отримання </a:t>
            </a:r>
            <a:r>
              <a:rPr lang="uk-UA" sz="20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постдокторантських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стипендій допускаються дослідники, які здобули науковий ступінь 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PhD 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та мають щонайбільше 8 років досвіду дослідницької діяльності після здобуття цього ступеня (не враховуючи періодів роботи в неакадемічному секторі та перерв в професійній діяльності, зокрема декретних та лікарняних відпусток тощо). </a:t>
            </a:r>
          </a:p>
          <a:p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Крім того, заявник повинен відповідати правилу мобільності, згідно з яким не можна проживати або здійснювати свою основну діяльність (роботу, навчання тощо) в країні, де Ви бажаєте реалізувати свою стипендіальну програму, більше ніж протягом 12 місяців за період останніх 36 місяців до конкурсного дедлайну.</a:t>
            </a:r>
          </a:p>
          <a:p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Проєктну заявку спільно готує і подає дослідник, що бажає взяти участь в стипендіальній програмі, та установа-партнер (академічного або неакадемічного сектору). Таким чином, майбутні стипендіати повинні заздалегідь заручитися підтримкою установ-партнерів, де вони планують проводити свою дослідницько-інноваційну діяльність. Для цього можна переглянути оголошення на європейських платформах наукового співробітництва, передусім на платформі 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  <a:hlinkClick r:id="rId2"/>
              </a:rPr>
              <a:t>EURAXESS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– 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інструменті для організації наукових обмінів, який офіційно рекомендує Європейська Комісія.</a:t>
            </a:r>
          </a:p>
        </p:txBody>
      </p:sp>
      <p:pic>
        <p:nvPicPr>
          <p:cNvPr id="4" name="Picture 2" descr="Логотип університету: 1">
            <a:extLst>
              <a:ext uri="{FF2B5EF4-FFF2-40B4-BE49-F238E27FC236}">
                <a16:creationId xmlns:a16="http://schemas.microsoft.com/office/drawing/2014/main" id="{BE999159-0103-7116-F1CD-B4FF22D05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r="67973"/>
          <a:stretch>
            <a:fillRect/>
          </a:stretch>
        </p:blipFill>
        <p:spPr bwMode="auto">
          <a:xfrm>
            <a:off x="0" y="-17463"/>
            <a:ext cx="1152525" cy="109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24973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0C9038-2398-8BEF-D464-C88967F32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5741"/>
            <a:ext cx="10515600" cy="56535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В своїх оголошеннях установи, що бажають прийняти науковців на стажування, вказують</a:t>
            </a:r>
            <a:r>
              <a:rPr lang="en-US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можливі дати початку стипендіального періоду</a:t>
            </a:r>
            <a:endParaRPr lang="en-US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тематику проєктів та/або описи наукових підрозділів, до роботи яких може долучитися стипендіат</a:t>
            </a:r>
            <a:endParaRPr lang="en-US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контактну інформацію відповідальних осіб, в тому числі потенційних наукових керівників</a:t>
            </a:r>
            <a:endParaRPr lang="en-US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умови внутрішніх конкурсів, якщо кількість місць для стипендіатів обмежена</a:t>
            </a:r>
            <a:endParaRPr lang="en-US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інші важливі деталі співпраці. </a:t>
            </a:r>
          </a:p>
          <a:p>
            <a:pPr marL="0" indent="0">
              <a:buNone/>
            </a:pP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Значна частина оголошень про прийом стажерів з’являється задовго до відкриття конкурсу «Стипендії для </a:t>
            </a:r>
            <a:r>
              <a:rPr lang="uk-UA" sz="20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постдокторантів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» на порталі Європейської Комісії, а найбільш популярні університети та наукові інститути завершують свої внутрішні конкурси за кілька місяців до загального дедлайну. Тому українським науковцям, що цікавляться можливістю участі в підпрограмі «Стипендії для </a:t>
            </a:r>
            <a:r>
              <a:rPr lang="uk-UA" sz="20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постдокторантів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», варто ознайомитися з пропозиціями платформи 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  <a:hlinkClick r:id="rId2"/>
              </a:rPr>
              <a:t>EURAXESS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якомога раніше.</a:t>
            </a:r>
          </a:p>
        </p:txBody>
      </p:sp>
      <p:pic>
        <p:nvPicPr>
          <p:cNvPr id="4" name="Picture 2" descr="Логотип університету: 1">
            <a:extLst>
              <a:ext uri="{FF2B5EF4-FFF2-40B4-BE49-F238E27FC236}">
                <a16:creationId xmlns:a16="http://schemas.microsoft.com/office/drawing/2014/main" id="{692489DB-F433-93A2-984B-04AC7BA822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r="67973"/>
          <a:stretch>
            <a:fillRect/>
          </a:stretch>
        </p:blipFill>
        <p:spPr bwMode="auto">
          <a:xfrm>
            <a:off x="0" y="-17463"/>
            <a:ext cx="1152525" cy="109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99560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FD5CE99-DE8A-BB91-D716-9A7D1F1E2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058" y="373225"/>
            <a:ext cx="10360742" cy="5738326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uk-UA" sz="2000" b="1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Обсяг заявки</a:t>
            </a:r>
            <a:r>
              <a:rPr lang="uk-UA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 не повинен перевищувати 10 сторінок без урахування додатків (зокрема, до заявки слід додати лист підтримки від установи, що прийме стипендіата; резюме заявника). </a:t>
            </a:r>
            <a:endParaRPr lang="en-US" sz="2000" b="0" i="0" dirty="0">
              <a:solidFill>
                <a:srgbClr val="002060"/>
              </a:solidFill>
              <a:effectLst/>
              <a:latin typeface="Bookman Old Style" panose="02050604050505020204" pitchFamily="18" charset="0"/>
            </a:endParaRP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Проєктна пропозиція </a:t>
            </a:r>
            <a:r>
              <a:rPr lang="uk-UA" sz="2000" b="1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оцінюється за трьома критеріями</a:t>
            </a:r>
            <a:r>
              <a:rPr lang="uk-UA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:</a:t>
            </a:r>
            <a:endParaRPr lang="en-US" sz="2000" b="0" i="0" dirty="0">
              <a:solidFill>
                <a:srgbClr val="002060"/>
              </a:solidFill>
              <a:effectLst/>
              <a:latin typeface="Bookman Old Style" panose="020506040505050202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2000" b="0" i="1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Наукова досконалість проєкту</a:t>
            </a:r>
            <a:r>
              <a:rPr lang="uk-UA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: Наскільки амбітними та послідовними є цілі, що ставить перед собою проєкт? Наскільки якісною є запропонована методологія? Наскільки ефективним буде обмін знаннями та практичними навичками між заявником та представниками установи-партнера? Чи експертні знання та компетенції заявника відповідають темі запланованого проєкту? – цей показник складає 50% від загальної оцінки;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2000" b="0" i="1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Очікувані результати та вплив проєкту</a:t>
            </a:r>
            <a:r>
              <a:rPr lang="uk-UA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: Наскільки корисною для розвитку наукової кар’єри заявника буде участь в підпрограмі? Наскільки ефективними та довготривалими будуть заходи з розповсюдження результатів проєкту? Чи мета, яку переслідує проєкт, є достатньо актуальною та важливою з наукового, економічного та соціального погляду?</a:t>
            </a:r>
            <a:r>
              <a:rPr lang="en-US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uk-UA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– цей показник складає 30% від загальної оцінки;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2000" b="0" i="1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Якість та ефективність виконання проєкту</a:t>
            </a:r>
            <a:r>
              <a:rPr lang="uk-UA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. Чи план проєктних заходів є реалістичним та ефективним? Чи всі потенційні ризики враховані? Чи установа, що бажає прийняти дослідника на стажування, може забезпечити всі необхідні умови для реалізації проєкту? – цей показник складає 20% від загальної оцінки.</a:t>
            </a:r>
          </a:p>
        </p:txBody>
      </p:sp>
      <p:pic>
        <p:nvPicPr>
          <p:cNvPr id="4" name="Picture 2" descr="Логотип університету: 1">
            <a:extLst>
              <a:ext uri="{FF2B5EF4-FFF2-40B4-BE49-F238E27FC236}">
                <a16:creationId xmlns:a16="http://schemas.microsoft.com/office/drawing/2014/main" id="{85A35761-BBB8-DB4F-A6E7-A9CA333D2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r="67973"/>
          <a:stretch>
            <a:fillRect/>
          </a:stretch>
        </p:blipFill>
        <p:spPr bwMode="auto">
          <a:xfrm>
            <a:off x="0" y="-17463"/>
            <a:ext cx="1152525" cy="109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35542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B250C6-58DA-52CD-69B2-600E42144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386" y="835741"/>
            <a:ext cx="10321413" cy="53412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Оцінюванням проєктних пропозицій займатимуться 8 експертних панелей, відповідно до тематики проєкту: </a:t>
            </a:r>
            <a:endParaRPr lang="en-US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«Хімія» (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CHE)</a:t>
            </a:r>
          </a:p>
          <a:p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«</a:t>
            </a:r>
            <a:r>
              <a:rPr lang="uk-UA" sz="20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Соціогуманітарні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науки» (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SOC)</a:t>
            </a:r>
          </a:p>
          <a:p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«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Економічні науки» (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ECO)</a:t>
            </a:r>
          </a:p>
          <a:p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«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Інформатика та інженерія» (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ENG)</a:t>
            </a:r>
          </a:p>
          <a:p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«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Науки про довкілля та Землю» (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ENV)</a:t>
            </a:r>
          </a:p>
          <a:p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«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Науки про життя» (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LIF)</a:t>
            </a:r>
          </a:p>
          <a:p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«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Математика» (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MAT)</a:t>
            </a:r>
            <a:endParaRPr lang="en-US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«Фізика» (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PHY).</a:t>
            </a:r>
            <a:endParaRPr lang="uk-UA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4" name="Picture 2" descr="Логотип університету: 1">
            <a:extLst>
              <a:ext uri="{FF2B5EF4-FFF2-40B4-BE49-F238E27FC236}">
                <a16:creationId xmlns:a16="http://schemas.microsoft.com/office/drawing/2014/main" id="{CCA53739-F54D-EB74-4B1B-68F8E6011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r="67973"/>
          <a:stretch>
            <a:fillRect/>
          </a:stretch>
        </p:blipFill>
        <p:spPr bwMode="auto">
          <a:xfrm>
            <a:off x="0" y="-17463"/>
            <a:ext cx="1152525" cy="109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35617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10C6A72-9B1A-5833-E565-8BAA8FF03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5820"/>
            <a:ext cx="10515600" cy="5934270"/>
          </a:xfrm>
        </p:spPr>
        <p:txBody>
          <a:bodyPr>
            <a:normAutofit/>
          </a:bodyPr>
          <a:lstStyle/>
          <a:p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Науковці-переможці конкурсу отримають від Європейської комісії грошові виплати на покриття транспортних витрат (орієнтовно 600 Євро/місяць), витрат на проживання (5080 Євро/місяць), витрат на утримання членів сім’ї, якщо вони переїдуть разом із стипендіатом до країни перебування (660 Євро/людину/місяць) та інші необхідні виплати. </a:t>
            </a:r>
            <a:endParaRPr lang="en-US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В свою чергу, установи, що приймуть дослідників на стажування, отримають виплати на проведення наукових досліджень, організацію тренінгів та інших заходів, управління проєктом тощо. Розмір виплат за кожною статтею коригується в залежності від країни, в якій знаходиться установа, що приймає стипендіата.</a:t>
            </a:r>
          </a:p>
          <a:p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У випадку, якщо за результатами оцінювання проєктна пропозиція отримає оцінку 85% або вищу, проте Європейська Комісія з фінансових причин не буде в стані підтримати цю пропозицію – то заявнику буде присуджена </a:t>
            </a:r>
            <a:r>
              <a:rPr lang="uk-UA" sz="20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т.зв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. «Печатка якості» (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Seal </a:t>
            </a:r>
            <a:r>
              <a:rPr lang="de-DE" sz="20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of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Excellence). 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В черговому циклі підпрограми власники «Печаток якості», що знову подаватимуть на конкурс свої </a:t>
            </a:r>
            <a:r>
              <a:rPr lang="uk-UA" sz="20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проєктні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пропозиції, матимуть перевагу перед іншими учасниками конкурсу. </a:t>
            </a:r>
          </a:p>
          <a:p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Якщо за результатами оцінювання проєктна пропозиція отримає оцінку 70% або нижчу, то заявник не матиме можливості повторно подати цю пропозицію на розгляд Європейської Комісії раніше, ніж через рік.</a:t>
            </a:r>
          </a:p>
        </p:txBody>
      </p:sp>
      <p:pic>
        <p:nvPicPr>
          <p:cNvPr id="6" name="Picture 2" descr="Логотип університету: 1">
            <a:extLst>
              <a:ext uri="{FF2B5EF4-FFF2-40B4-BE49-F238E27FC236}">
                <a16:creationId xmlns:a16="http://schemas.microsoft.com/office/drawing/2014/main" id="{56A7DCB5-4674-0DF8-8624-DEF83C26D4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r="67973"/>
          <a:stretch>
            <a:fillRect/>
          </a:stretch>
        </p:blipFill>
        <p:spPr bwMode="auto">
          <a:xfrm>
            <a:off x="0" y="-17463"/>
            <a:ext cx="1152525" cy="109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82305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0DC0F9-B83F-5E1C-67C0-B547469EC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73" y="130531"/>
            <a:ext cx="10515600" cy="914400"/>
          </a:xfrm>
        </p:spPr>
        <p:txBody>
          <a:bodyPr>
            <a:normAutofit/>
          </a:bodyPr>
          <a:lstStyle/>
          <a:p>
            <a:pPr algn="ctr"/>
            <a:r>
              <a:rPr lang="uk-UA" sz="4000" b="1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Корисні посилання</a:t>
            </a:r>
            <a:endParaRPr lang="uk-UA" sz="4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C6CA36-774D-466C-FF5E-44EEB40C2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927" y="1231641"/>
            <a:ext cx="11086321" cy="4945322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/>
            </a:pPr>
            <a:r>
              <a:rPr lang="uk-UA" sz="2000" b="0" i="0" u="none" strike="noStrike" dirty="0">
                <a:solidFill>
                  <a:srgbClr val="002060"/>
                </a:solidFill>
                <a:effectLst/>
                <a:latin typeface="Bookman Old Style" panose="0205060405050502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Сторінка конкурсу</a:t>
            </a:r>
            <a:r>
              <a:rPr lang="uk-UA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 «Стипендії для </a:t>
            </a:r>
            <a:r>
              <a:rPr lang="uk-UA" sz="2000" b="0" i="0" dirty="0" err="1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постдокторантів</a:t>
            </a:r>
            <a:r>
              <a:rPr lang="uk-UA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» в межах напряму «Дії Марії </a:t>
            </a:r>
            <a:r>
              <a:rPr lang="uk-UA" sz="2000" b="0" i="0" dirty="0" err="1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Склодовської</a:t>
            </a:r>
            <a:r>
              <a:rPr lang="uk-UA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-Кюрі» на порталі </a:t>
            </a:r>
            <a:r>
              <a:rPr lang="de-DE" sz="2000" b="0" i="1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Funding &amp; Tender</a:t>
            </a:r>
            <a:r>
              <a:rPr lang="de-DE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 </a:t>
            </a:r>
            <a:r>
              <a:rPr lang="de-DE" sz="2000" b="0" i="1" dirty="0" err="1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Opportunities</a:t>
            </a:r>
            <a:br>
              <a:rPr lang="de-DE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</a:br>
            <a:r>
              <a:rPr lang="de-DE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(</a:t>
            </a:r>
            <a:r>
              <a:rPr lang="de-DE" sz="2000" b="0" i="0" u="none" strike="noStrike" dirty="0">
                <a:solidFill>
                  <a:srgbClr val="002060"/>
                </a:solidFill>
                <a:effectLst/>
                <a:latin typeface="Bookman Old Style" panose="02050604050505020204" pitchFamily="18" charset="0"/>
                <a:hlinkClick r:id="rId3"/>
              </a:rPr>
              <a:t>http://surl.li/fehjw</a:t>
            </a:r>
            <a:r>
              <a:rPr lang="de-DE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);</a:t>
            </a:r>
          </a:p>
          <a:p>
            <a:pPr algn="l">
              <a:buFont typeface="+mj-lt"/>
              <a:buAutoNum type="arabicPeriod"/>
            </a:pPr>
            <a:r>
              <a:rPr lang="uk-UA" sz="2000" b="0" i="0" u="none" strike="noStrike" dirty="0">
                <a:solidFill>
                  <a:srgbClr val="002060"/>
                </a:solidFill>
                <a:effectLst/>
                <a:latin typeface="Bookman Old Style" panose="020506040505050202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Опис програми</a:t>
            </a:r>
            <a:r>
              <a:rPr lang="uk-UA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 «Стипендії для </a:t>
            </a:r>
            <a:r>
              <a:rPr lang="uk-UA" sz="2000" b="0" i="0" dirty="0" err="1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постдокторантів</a:t>
            </a:r>
            <a:r>
              <a:rPr lang="uk-UA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» в межах напряму «Дії Марії </a:t>
            </a:r>
            <a:r>
              <a:rPr lang="uk-UA" sz="2000" b="0" i="0" dirty="0" err="1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Склодовської</a:t>
            </a:r>
            <a:r>
              <a:rPr lang="uk-UA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-Кюрі» на офіційному сайті Європейської Комісії</a:t>
            </a:r>
            <a:br>
              <a:rPr lang="uk-UA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</a:br>
            <a:r>
              <a:rPr lang="uk-UA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(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  <a:hlinkClick r:id="rId4"/>
              </a:rPr>
              <a:t>https://ec.europa.eu/research/mariecurieactions/actions/postdoctoral-fellowships</a:t>
            </a:r>
            <a:r>
              <a:rPr lang="de-DE" sz="2000" b="0" i="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);</a:t>
            </a:r>
            <a:endParaRPr lang="uk-UA" sz="2000" b="0" i="0" dirty="0">
              <a:solidFill>
                <a:srgbClr val="002060"/>
              </a:solidFill>
              <a:effectLst/>
              <a:latin typeface="Bookman Old Style" panose="020506040505050202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Робоча програма конкурсу на 2023-2024 рр. 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  <a:hlinkClick r:id="rId5"/>
              </a:rPr>
              <a:t>https://ec.europa.eu/info/funding-tenders/opportunities/docs/2021-2027/horizon/wp-call/2023-2024/wp-2-msca-actions_horizon-2023-2024_en.pdf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</a:p>
          <a:p>
            <a:pPr algn="l">
              <a:buFont typeface="+mj-lt"/>
              <a:buAutoNum type="arabicPeriod"/>
            </a:pP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Аплікаційна форма - </a:t>
            </a:r>
            <a:r>
              <a:rPr lang="de-DE" sz="2000" dirty="0">
                <a:solidFill>
                  <a:srgbClr val="002060"/>
                </a:solidFill>
                <a:latin typeface="Bookman Old Style" panose="02050604050505020204" pitchFamily="18" charset="0"/>
                <a:hlinkClick r:id="rId6"/>
              </a:rPr>
              <a:t>https://ec.europa.eu/info/funding-tenders/opportunities/docs/2021-2027/horizon/temp-form/af/af_he-msca-pf_en.pdf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</a:p>
          <a:p>
            <a:pPr algn="l">
              <a:buFont typeface="+mj-lt"/>
              <a:buAutoNum type="arabicPeriod"/>
            </a:pP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Платформа </a:t>
            </a:r>
            <a:r>
              <a:rPr lang="en-US" sz="20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Euraxess</a:t>
            </a:r>
            <a:r>
              <a:rPr lang="en-US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  <a:hlinkClick r:id="rId7"/>
              </a:rPr>
              <a:t>https://euraxess.ec.europa.eu/jobs/search?f%5B0%5D=job_is_eu_founded%3A4348</a:t>
            </a:r>
            <a:r>
              <a:rPr lang="uk-UA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</a:p>
          <a:p>
            <a:pPr algn="l">
              <a:buFont typeface="+mj-lt"/>
              <a:buAutoNum type="arabicPeriod"/>
            </a:pPr>
            <a:endParaRPr lang="de-DE" sz="2000" b="0" i="0" dirty="0">
              <a:solidFill>
                <a:srgbClr val="002060"/>
              </a:solidFill>
              <a:effectLst/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uk-UA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4" name="Picture 2" descr="Логотип університету: 1">
            <a:extLst>
              <a:ext uri="{FF2B5EF4-FFF2-40B4-BE49-F238E27FC236}">
                <a16:creationId xmlns:a16="http://schemas.microsoft.com/office/drawing/2014/main" id="{BC9348CE-4F6B-6365-F505-02F4E4B30A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/>
          <a:srcRect r="67973"/>
          <a:stretch>
            <a:fillRect/>
          </a:stretch>
        </p:blipFill>
        <p:spPr bwMode="auto">
          <a:xfrm>
            <a:off x="0" y="-17463"/>
            <a:ext cx="1152525" cy="109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724061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1115</Words>
  <Application>Microsoft Office PowerPoint</Application>
  <PresentationFormat>Широкий екран</PresentationFormat>
  <Paragraphs>42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4" baseType="lpstr">
      <vt:lpstr>Arial</vt:lpstr>
      <vt:lpstr>Bookman Old Style</vt:lpstr>
      <vt:lpstr>Calibri</vt:lpstr>
      <vt:lpstr>Calibri Light</vt:lpstr>
      <vt:lpstr>Courier New</vt:lpstr>
      <vt:lpstr>Тема Office</vt:lpstr>
      <vt:lpstr>Стипендії для постдокторантів за напрямом «Дії Марії Склодовської-Кюрі»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Корисні посилання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Стипендії для постдокторантів за напрямом «Дії Марії Склодовської-Кюрі»</dc:title>
  <dc:creator>Валентина Лялька</dc:creator>
  <cp:lastModifiedBy>Валентина Лялька</cp:lastModifiedBy>
  <cp:revision>2</cp:revision>
  <dcterms:created xsi:type="dcterms:W3CDTF">2023-03-02T19:04:11Z</dcterms:created>
  <dcterms:modified xsi:type="dcterms:W3CDTF">2023-03-03T07:06:40Z</dcterms:modified>
</cp:coreProperties>
</file>