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68" r:id="rId2"/>
    <p:sldId id="267" r:id="rId3"/>
    <p:sldId id="269" r:id="rId4"/>
    <p:sldId id="270" r:id="rId5"/>
    <p:sldId id="271" r:id="rId6"/>
    <p:sldId id="304" r:id="rId7"/>
    <p:sldId id="272" r:id="rId8"/>
    <p:sldId id="317" r:id="rId9"/>
    <p:sldId id="309" r:id="rId10"/>
    <p:sldId id="307" r:id="rId11"/>
    <p:sldId id="308" r:id="rId12"/>
    <p:sldId id="310" r:id="rId13"/>
    <p:sldId id="311" r:id="rId14"/>
    <p:sldId id="312" r:id="rId15"/>
    <p:sldId id="313" r:id="rId16"/>
    <p:sldId id="314" r:id="rId17"/>
    <p:sldId id="315" r:id="rId18"/>
    <p:sldId id="316" r:id="rId19"/>
    <p:sldId id="296" r:id="rId20"/>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381" autoAdjust="0"/>
    <p:restoredTop sz="94660"/>
  </p:normalViewPr>
  <p:slideViewPr>
    <p:cSldViewPr snapToGrid="0">
      <p:cViewPr varScale="1">
        <p:scale>
          <a:sx n="78" d="100"/>
          <a:sy n="78" d="100"/>
        </p:scale>
        <p:origin x="1061"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3F7086-35D3-4D01-A4B0-71C51EC6D6B3}" type="datetimeFigureOut">
              <a:rPr lang="en-US" smtClean="0"/>
              <a:t>9/16/2022</a:t>
            </a:fld>
            <a:endParaRPr lang="en-US"/>
          </a:p>
        </p:txBody>
      </p:sp>
      <p:sp>
        <p:nvSpPr>
          <p:cNvPr id="4" name="Місце для зображення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1DEA56-8440-4F53-81D6-EE1CE70FEC7A}" type="slidenum">
              <a:rPr lang="en-US" smtClean="0"/>
              <a:t>‹№›</a:t>
            </a:fld>
            <a:endParaRPr lang="en-US"/>
          </a:p>
        </p:txBody>
      </p:sp>
    </p:spTree>
    <p:extLst>
      <p:ext uri="{BB962C8B-B14F-4D97-AF65-F5344CB8AC3E}">
        <p14:creationId xmlns:p14="http://schemas.microsoft.com/office/powerpoint/2010/main" val="28368392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en-US" dirty="0"/>
          </a:p>
        </p:txBody>
      </p:sp>
      <p:sp>
        <p:nvSpPr>
          <p:cNvPr id="4" name="Місце для номера слайда 3"/>
          <p:cNvSpPr>
            <a:spLocks noGrp="1"/>
          </p:cNvSpPr>
          <p:nvPr>
            <p:ph type="sldNum" sz="quarter" idx="5"/>
          </p:nvPr>
        </p:nvSpPr>
        <p:spPr/>
        <p:txBody>
          <a:bodyPr/>
          <a:lstStyle/>
          <a:p>
            <a:fld id="{EF1DEA56-8440-4F53-81D6-EE1CE70FEC7A}" type="slidenum">
              <a:rPr lang="en-US" smtClean="0"/>
              <a:t>1</a:t>
            </a:fld>
            <a:endParaRPr lang="en-US"/>
          </a:p>
        </p:txBody>
      </p:sp>
    </p:spTree>
    <p:extLst>
      <p:ext uri="{BB962C8B-B14F-4D97-AF65-F5344CB8AC3E}">
        <p14:creationId xmlns:p14="http://schemas.microsoft.com/office/powerpoint/2010/main" val="3329976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en-US" dirty="0"/>
          </a:p>
        </p:txBody>
      </p:sp>
      <p:sp>
        <p:nvSpPr>
          <p:cNvPr id="4" name="Місце для номера слайда 3"/>
          <p:cNvSpPr>
            <a:spLocks noGrp="1"/>
          </p:cNvSpPr>
          <p:nvPr>
            <p:ph type="sldNum" sz="quarter" idx="5"/>
          </p:nvPr>
        </p:nvSpPr>
        <p:spPr/>
        <p:txBody>
          <a:bodyPr/>
          <a:lstStyle/>
          <a:p>
            <a:fld id="{EF1DEA56-8440-4F53-81D6-EE1CE70FEC7A}" type="slidenum">
              <a:rPr lang="en-US" smtClean="0"/>
              <a:t>2</a:t>
            </a:fld>
            <a:endParaRPr lang="en-US"/>
          </a:p>
        </p:txBody>
      </p:sp>
    </p:spTree>
    <p:extLst>
      <p:ext uri="{BB962C8B-B14F-4D97-AF65-F5344CB8AC3E}">
        <p14:creationId xmlns:p14="http://schemas.microsoft.com/office/powerpoint/2010/main" val="18802680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en-US" dirty="0"/>
          </a:p>
        </p:txBody>
      </p:sp>
      <p:sp>
        <p:nvSpPr>
          <p:cNvPr id="4" name="Місце для номера слайда 3"/>
          <p:cNvSpPr>
            <a:spLocks noGrp="1"/>
          </p:cNvSpPr>
          <p:nvPr>
            <p:ph type="sldNum" sz="quarter" idx="5"/>
          </p:nvPr>
        </p:nvSpPr>
        <p:spPr/>
        <p:txBody>
          <a:bodyPr/>
          <a:lstStyle/>
          <a:p>
            <a:fld id="{EF1DEA56-8440-4F53-81D6-EE1CE70FEC7A}" type="slidenum">
              <a:rPr lang="en-US" smtClean="0"/>
              <a:t>3</a:t>
            </a:fld>
            <a:endParaRPr lang="en-US"/>
          </a:p>
        </p:txBody>
      </p:sp>
    </p:spTree>
    <p:extLst>
      <p:ext uri="{BB962C8B-B14F-4D97-AF65-F5344CB8AC3E}">
        <p14:creationId xmlns:p14="http://schemas.microsoft.com/office/powerpoint/2010/main" val="781879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en-US" dirty="0"/>
          </a:p>
        </p:txBody>
      </p:sp>
      <p:sp>
        <p:nvSpPr>
          <p:cNvPr id="4" name="Місце для номера слайда 3"/>
          <p:cNvSpPr>
            <a:spLocks noGrp="1"/>
          </p:cNvSpPr>
          <p:nvPr>
            <p:ph type="sldNum" sz="quarter" idx="5"/>
          </p:nvPr>
        </p:nvSpPr>
        <p:spPr/>
        <p:txBody>
          <a:bodyPr/>
          <a:lstStyle/>
          <a:p>
            <a:fld id="{EF1DEA56-8440-4F53-81D6-EE1CE70FEC7A}" type="slidenum">
              <a:rPr lang="en-US" smtClean="0"/>
              <a:t>4</a:t>
            </a:fld>
            <a:endParaRPr lang="en-US"/>
          </a:p>
        </p:txBody>
      </p:sp>
    </p:spTree>
    <p:extLst>
      <p:ext uri="{BB962C8B-B14F-4D97-AF65-F5344CB8AC3E}">
        <p14:creationId xmlns:p14="http://schemas.microsoft.com/office/powerpoint/2010/main" val="7958463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en-US" dirty="0"/>
          </a:p>
        </p:txBody>
      </p:sp>
      <p:sp>
        <p:nvSpPr>
          <p:cNvPr id="4" name="Місце для номера слайда 3"/>
          <p:cNvSpPr>
            <a:spLocks noGrp="1"/>
          </p:cNvSpPr>
          <p:nvPr>
            <p:ph type="sldNum" sz="quarter" idx="5"/>
          </p:nvPr>
        </p:nvSpPr>
        <p:spPr/>
        <p:txBody>
          <a:bodyPr/>
          <a:lstStyle/>
          <a:p>
            <a:fld id="{EF1DEA56-8440-4F53-81D6-EE1CE70FEC7A}" type="slidenum">
              <a:rPr lang="en-US" smtClean="0"/>
              <a:t>5</a:t>
            </a:fld>
            <a:endParaRPr lang="en-US"/>
          </a:p>
        </p:txBody>
      </p:sp>
    </p:spTree>
    <p:extLst>
      <p:ext uri="{BB962C8B-B14F-4D97-AF65-F5344CB8AC3E}">
        <p14:creationId xmlns:p14="http://schemas.microsoft.com/office/powerpoint/2010/main" val="30869085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en-US" dirty="0"/>
          </a:p>
        </p:txBody>
      </p:sp>
      <p:sp>
        <p:nvSpPr>
          <p:cNvPr id="4" name="Місце для номера слайда 3"/>
          <p:cNvSpPr>
            <a:spLocks noGrp="1"/>
          </p:cNvSpPr>
          <p:nvPr>
            <p:ph type="sldNum" sz="quarter" idx="5"/>
          </p:nvPr>
        </p:nvSpPr>
        <p:spPr/>
        <p:txBody>
          <a:bodyPr/>
          <a:lstStyle/>
          <a:p>
            <a:fld id="{EF1DEA56-8440-4F53-81D6-EE1CE70FEC7A}" type="slidenum">
              <a:rPr lang="en-US" smtClean="0"/>
              <a:t>7</a:t>
            </a:fld>
            <a:endParaRPr lang="en-US"/>
          </a:p>
        </p:txBody>
      </p:sp>
    </p:spTree>
    <p:extLst>
      <p:ext uri="{BB962C8B-B14F-4D97-AF65-F5344CB8AC3E}">
        <p14:creationId xmlns:p14="http://schemas.microsoft.com/office/powerpoint/2010/main" val="40839120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en-US" dirty="0"/>
          </a:p>
        </p:txBody>
      </p:sp>
      <p:sp>
        <p:nvSpPr>
          <p:cNvPr id="4" name="Місце для номера слайда 3"/>
          <p:cNvSpPr>
            <a:spLocks noGrp="1"/>
          </p:cNvSpPr>
          <p:nvPr>
            <p:ph type="sldNum" sz="quarter" idx="5"/>
          </p:nvPr>
        </p:nvSpPr>
        <p:spPr/>
        <p:txBody>
          <a:bodyPr/>
          <a:lstStyle/>
          <a:p>
            <a:fld id="{EF1DEA56-8440-4F53-81D6-EE1CE70FEC7A}" type="slidenum">
              <a:rPr lang="en-US" smtClean="0"/>
              <a:t>8</a:t>
            </a:fld>
            <a:endParaRPr lang="en-US"/>
          </a:p>
        </p:txBody>
      </p:sp>
    </p:spTree>
    <p:extLst>
      <p:ext uri="{BB962C8B-B14F-4D97-AF65-F5344CB8AC3E}">
        <p14:creationId xmlns:p14="http://schemas.microsoft.com/office/powerpoint/2010/main" val="19516762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en-US" dirty="0"/>
          </a:p>
        </p:txBody>
      </p:sp>
      <p:sp>
        <p:nvSpPr>
          <p:cNvPr id="4" name="Місце для номера слайда 3"/>
          <p:cNvSpPr>
            <a:spLocks noGrp="1"/>
          </p:cNvSpPr>
          <p:nvPr>
            <p:ph type="sldNum" sz="quarter" idx="5"/>
          </p:nvPr>
        </p:nvSpPr>
        <p:spPr/>
        <p:txBody>
          <a:bodyPr/>
          <a:lstStyle/>
          <a:p>
            <a:fld id="{EF1DEA56-8440-4F53-81D6-EE1CE70FEC7A}" type="slidenum">
              <a:rPr lang="en-US" smtClean="0"/>
              <a:t>19</a:t>
            </a:fld>
            <a:endParaRPr lang="en-US"/>
          </a:p>
        </p:txBody>
      </p:sp>
    </p:spTree>
    <p:extLst>
      <p:ext uri="{BB962C8B-B14F-4D97-AF65-F5344CB8AC3E}">
        <p14:creationId xmlns:p14="http://schemas.microsoft.com/office/powerpoint/2010/main" val="23038245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60A8B14-E2B7-4A16-8C7D-35AA179394FB}"/>
              </a:ext>
            </a:extLst>
          </p:cNvPr>
          <p:cNvSpPr>
            <a:spLocks noGrp="1"/>
          </p:cNvSpPr>
          <p:nvPr>
            <p:ph type="ctrTitle"/>
          </p:nvPr>
        </p:nvSpPr>
        <p:spPr>
          <a:xfrm>
            <a:off x="1524000" y="1122363"/>
            <a:ext cx="9144000" cy="2387600"/>
          </a:xfrm>
        </p:spPr>
        <p:txBody>
          <a:bodyPr anchor="b"/>
          <a:lstStyle>
            <a:lvl1pPr algn="ctr">
              <a:defRPr sz="6000"/>
            </a:lvl1pPr>
          </a:lstStyle>
          <a:p>
            <a:r>
              <a:rPr lang="uk-UA"/>
              <a:t>Клацніть, щоб редагувати стиль зразка заголовка</a:t>
            </a:r>
            <a:endParaRPr lang="en-US"/>
          </a:p>
        </p:txBody>
      </p:sp>
      <p:sp>
        <p:nvSpPr>
          <p:cNvPr id="3" name="Підзаголовок 2">
            <a:extLst>
              <a:ext uri="{FF2B5EF4-FFF2-40B4-BE49-F238E27FC236}">
                <a16:creationId xmlns:a16="http://schemas.microsoft.com/office/drawing/2014/main" id="{0CB77879-3607-4F07-98C2-AF93BC7EC9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endParaRPr lang="en-US"/>
          </a:p>
        </p:txBody>
      </p:sp>
      <p:sp>
        <p:nvSpPr>
          <p:cNvPr id="4" name="Місце для дати 3">
            <a:extLst>
              <a:ext uri="{FF2B5EF4-FFF2-40B4-BE49-F238E27FC236}">
                <a16:creationId xmlns:a16="http://schemas.microsoft.com/office/drawing/2014/main" id="{D7DC5FA6-C97B-4F11-9096-C2D97E53E680}"/>
              </a:ext>
            </a:extLst>
          </p:cNvPr>
          <p:cNvSpPr>
            <a:spLocks noGrp="1"/>
          </p:cNvSpPr>
          <p:nvPr>
            <p:ph type="dt" sz="half" idx="10"/>
          </p:nvPr>
        </p:nvSpPr>
        <p:spPr/>
        <p:txBody>
          <a:bodyPr/>
          <a:lstStyle/>
          <a:p>
            <a:fld id="{6970EC61-43E7-49AB-830E-0E972C89BA55}" type="datetimeFigureOut">
              <a:rPr lang="en-US" smtClean="0"/>
              <a:t>9/16/2022</a:t>
            </a:fld>
            <a:endParaRPr lang="en-US"/>
          </a:p>
        </p:txBody>
      </p:sp>
      <p:sp>
        <p:nvSpPr>
          <p:cNvPr id="5" name="Місце для нижнього колонтитула 4">
            <a:extLst>
              <a:ext uri="{FF2B5EF4-FFF2-40B4-BE49-F238E27FC236}">
                <a16:creationId xmlns:a16="http://schemas.microsoft.com/office/drawing/2014/main" id="{CD99C502-0D4E-4AD3-AFE9-C13C56503AA7}"/>
              </a:ext>
            </a:extLst>
          </p:cNvPr>
          <p:cNvSpPr>
            <a:spLocks noGrp="1"/>
          </p:cNvSpPr>
          <p:nvPr>
            <p:ph type="ftr" sz="quarter" idx="11"/>
          </p:nvPr>
        </p:nvSpPr>
        <p:spPr/>
        <p:txBody>
          <a:bodyPr/>
          <a:lstStyle/>
          <a:p>
            <a:endParaRPr lang="en-US"/>
          </a:p>
        </p:txBody>
      </p:sp>
      <p:sp>
        <p:nvSpPr>
          <p:cNvPr id="6" name="Місце для номера слайда 5">
            <a:extLst>
              <a:ext uri="{FF2B5EF4-FFF2-40B4-BE49-F238E27FC236}">
                <a16:creationId xmlns:a16="http://schemas.microsoft.com/office/drawing/2014/main" id="{2F208C93-FE5E-4BFB-8267-0B115E3F2E34}"/>
              </a:ext>
            </a:extLst>
          </p:cNvPr>
          <p:cNvSpPr>
            <a:spLocks noGrp="1"/>
          </p:cNvSpPr>
          <p:nvPr>
            <p:ph type="sldNum" sz="quarter" idx="12"/>
          </p:nvPr>
        </p:nvSpPr>
        <p:spPr/>
        <p:txBody>
          <a:bodyPr/>
          <a:lstStyle/>
          <a:p>
            <a:fld id="{F1262DAB-DF4A-4935-9C04-53D310F6AA84}" type="slidenum">
              <a:rPr lang="en-US" smtClean="0"/>
              <a:t>‹№›</a:t>
            </a:fld>
            <a:endParaRPr lang="en-US"/>
          </a:p>
        </p:txBody>
      </p:sp>
    </p:spTree>
    <p:extLst>
      <p:ext uri="{BB962C8B-B14F-4D97-AF65-F5344CB8AC3E}">
        <p14:creationId xmlns:p14="http://schemas.microsoft.com/office/powerpoint/2010/main" val="347310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5560BBC-E1C4-4A66-97CF-05426C4CDCA1}"/>
              </a:ext>
            </a:extLst>
          </p:cNvPr>
          <p:cNvSpPr>
            <a:spLocks noGrp="1"/>
          </p:cNvSpPr>
          <p:nvPr>
            <p:ph type="title"/>
          </p:nvPr>
        </p:nvSpPr>
        <p:spPr/>
        <p:txBody>
          <a:bodyPr/>
          <a:lstStyle/>
          <a:p>
            <a:r>
              <a:rPr lang="uk-UA"/>
              <a:t>Клацніть, щоб редагувати стиль зразка заголовка</a:t>
            </a:r>
            <a:endParaRPr lang="en-US"/>
          </a:p>
        </p:txBody>
      </p:sp>
      <p:sp>
        <p:nvSpPr>
          <p:cNvPr id="3" name="Місце для вертикального тексту 2">
            <a:extLst>
              <a:ext uri="{FF2B5EF4-FFF2-40B4-BE49-F238E27FC236}">
                <a16:creationId xmlns:a16="http://schemas.microsoft.com/office/drawing/2014/main" id="{9DAF4BBD-7BA9-4BC5-A6CE-1334C9A80B37}"/>
              </a:ext>
            </a:extLst>
          </p:cNvPr>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a:p>
        </p:txBody>
      </p:sp>
      <p:sp>
        <p:nvSpPr>
          <p:cNvPr id="4" name="Місце для дати 3">
            <a:extLst>
              <a:ext uri="{FF2B5EF4-FFF2-40B4-BE49-F238E27FC236}">
                <a16:creationId xmlns:a16="http://schemas.microsoft.com/office/drawing/2014/main" id="{01C27614-801D-46E5-8BB4-F9AC40BFA767}"/>
              </a:ext>
            </a:extLst>
          </p:cNvPr>
          <p:cNvSpPr>
            <a:spLocks noGrp="1"/>
          </p:cNvSpPr>
          <p:nvPr>
            <p:ph type="dt" sz="half" idx="10"/>
          </p:nvPr>
        </p:nvSpPr>
        <p:spPr/>
        <p:txBody>
          <a:bodyPr/>
          <a:lstStyle/>
          <a:p>
            <a:fld id="{6970EC61-43E7-49AB-830E-0E972C89BA55}" type="datetimeFigureOut">
              <a:rPr lang="en-US" smtClean="0"/>
              <a:t>9/16/2022</a:t>
            </a:fld>
            <a:endParaRPr lang="en-US"/>
          </a:p>
        </p:txBody>
      </p:sp>
      <p:sp>
        <p:nvSpPr>
          <p:cNvPr id="5" name="Місце для нижнього колонтитула 4">
            <a:extLst>
              <a:ext uri="{FF2B5EF4-FFF2-40B4-BE49-F238E27FC236}">
                <a16:creationId xmlns:a16="http://schemas.microsoft.com/office/drawing/2014/main" id="{0DE576BC-134D-4C9F-B419-7678FE2B09DB}"/>
              </a:ext>
            </a:extLst>
          </p:cNvPr>
          <p:cNvSpPr>
            <a:spLocks noGrp="1"/>
          </p:cNvSpPr>
          <p:nvPr>
            <p:ph type="ftr" sz="quarter" idx="11"/>
          </p:nvPr>
        </p:nvSpPr>
        <p:spPr/>
        <p:txBody>
          <a:bodyPr/>
          <a:lstStyle/>
          <a:p>
            <a:endParaRPr lang="en-US"/>
          </a:p>
        </p:txBody>
      </p:sp>
      <p:sp>
        <p:nvSpPr>
          <p:cNvPr id="6" name="Місце для номера слайда 5">
            <a:extLst>
              <a:ext uri="{FF2B5EF4-FFF2-40B4-BE49-F238E27FC236}">
                <a16:creationId xmlns:a16="http://schemas.microsoft.com/office/drawing/2014/main" id="{BE958FDA-C4E6-48C9-B7D7-AF85C8E9490C}"/>
              </a:ext>
            </a:extLst>
          </p:cNvPr>
          <p:cNvSpPr>
            <a:spLocks noGrp="1"/>
          </p:cNvSpPr>
          <p:nvPr>
            <p:ph type="sldNum" sz="quarter" idx="12"/>
          </p:nvPr>
        </p:nvSpPr>
        <p:spPr/>
        <p:txBody>
          <a:bodyPr/>
          <a:lstStyle/>
          <a:p>
            <a:fld id="{F1262DAB-DF4A-4935-9C04-53D310F6AA84}" type="slidenum">
              <a:rPr lang="en-US" smtClean="0"/>
              <a:t>‹№›</a:t>
            </a:fld>
            <a:endParaRPr lang="en-US"/>
          </a:p>
        </p:txBody>
      </p:sp>
    </p:spTree>
    <p:extLst>
      <p:ext uri="{BB962C8B-B14F-4D97-AF65-F5344CB8AC3E}">
        <p14:creationId xmlns:p14="http://schemas.microsoft.com/office/powerpoint/2010/main" val="1982680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a:extLst>
              <a:ext uri="{FF2B5EF4-FFF2-40B4-BE49-F238E27FC236}">
                <a16:creationId xmlns:a16="http://schemas.microsoft.com/office/drawing/2014/main" id="{9625D5D3-42B4-4A4D-8D3C-A277F06CA69D}"/>
              </a:ext>
            </a:extLst>
          </p:cNvPr>
          <p:cNvSpPr>
            <a:spLocks noGrp="1"/>
          </p:cNvSpPr>
          <p:nvPr>
            <p:ph type="title" orient="vert"/>
          </p:nvPr>
        </p:nvSpPr>
        <p:spPr>
          <a:xfrm>
            <a:off x="8724900" y="365125"/>
            <a:ext cx="2628900" cy="5811838"/>
          </a:xfrm>
        </p:spPr>
        <p:txBody>
          <a:bodyPr vert="eaVert"/>
          <a:lstStyle/>
          <a:p>
            <a:r>
              <a:rPr lang="uk-UA"/>
              <a:t>Клацніть, щоб редагувати стиль зразка заголовка</a:t>
            </a:r>
            <a:endParaRPr lang="en-US"/>
          </a:p>
        </p:txBody>
      </p:sp>
      <p:sp>
        <p:nvSpPr>
          <p:cNvPr id="3" name="Місце для вертикального тексту 2">
            <a:extLst>
              <a:ext uri="{FF2B5EF4-FFF2-40B4-BE49-F238E27FC236}">
                <a16:creationId xmlns:a16="http://schemas.microsoft.com/office/drawing/2014/main" id="{AE1DA97E-8562-4B05-BC3B-AB7494A07589}"/>
              </a:ext>
            </a:extLst>
          </p:cNvPr>
          <p:cNvSpPr>
            <a:spLocks noGrp="1"/>
          </p:cNvSpPr>
          <p:nvPr>
            <p:ph type="body" orient="vert" idx="1"/>
          </p:nvPr>
        </p:nvSpPr>
        <p:spPr>
          <a:xfrm>
            <a:off x="838200" y="365125"/>
            <a:ext cx="7734300" cy="5811838"/>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a:p>
        </p:txBody>
      </p:sp>
      <p:sp>
        <p:nvSpPr>
          <p:cNvPr id="4" name="Місце для дати 3">
            <a:extLst>
              <a:ext uri="{FF2B5EF4-FFF2-40B4-BE49-F238E27FC236}">
                <a16:creationId xmlns:a16="http://schemas.microsoft.com/office/drawing/2014/main" id="{89F0552E-C73F-44A8-8AB1-DA0D7BCB75EB}"/>
              </a:ext>
            </a:extLst>
          </p:cNvPr>
          <p:cNvSpPr>
            <a:spLocks noGrp="1"/>
          </p:cNvSpPr>
          <p:nvPr>
            <p:ph type="dt" sz="half" idx="10"/>
          </p:nvPr>
        </p:nvSpPr>
        <p:spPr/>
        <p:txBody>
          <a:bodyPr/>
          <a:lstStyle/>
          <a:p>
            <a:fld id="{6970EC61-43E7-49AB-830E-0E972C89BA55}" type="datetimeFigureOut">
              <a:rPr lang="en-US" smtClean="0"/>
              <a:t>9/16/2022</a:t>
            </a:fld>
            <a:endParaRPr lang="en-US"/>
          </a:p>
        </p:txBody>
      </p:sp>
      <p:sp>
        <p:nvSpPr>
          <p:cNvPr id="5" name="Місце для нижнього колонтитула 4">
            <a:extLst>
              <a:ext uri="{FF2B5EF4-FFF2-40B4-BE49-F238E27FC236}">
                <a16:creationId xmlns:a16="http://schemas.microsoft.com/office/drawing/2014/main" id="{009DC6CB-7821-42EE-9B26-858707ED1D77}"/>
              </a:ext>
            </a:extLst>
          </p:cNvPr>
          <p:cNvSpPr>
            <a:spLocks noGrp="1"/>
          </p:cNvSpPr>
          <p:nvPr>
            <p:ph type="ftr" sz="quarter" idx="11"/>
          </p:nvPr>
        </p:nvSpPr>
        <p:spPr/>
        <p:txBody>
          <a:bodyPr/>
          <a:lstStyle/>
          <a:p>
            <a:endParaRPr lang="en-US"/>
          </a:p>
        </p:txBody>
      </p:sp>
      <p:sp>
        <p:nvSpPr>
          <p:cNvPr id="6" name="Місце для номера слайда 5">
            <a:extLst>
              <a:ext uri="{FF2B5EF4-FFF2-40B4-BE49-F238E27FC236}">
                <a16:creationId xmlns:a16="http://schemas.microsoft.com/office/drawing/2014/main" id="{5DC61E59-BB63-4A58-B772-4DD7A13B0E81}"/>
              </a:ext>
            </a:extLst>
          </p:cNvPr>
          <p:cNvSpPr>
            <a:spLocks noGrp="1"/>
          </p:cNvSpPr>
          <p:nvPr>
            <p:ph type="sldNum" sz="quarter" idx="12"/>
          </p:nvPr>
        </p:nvSpPr>
        <p:spPr/>
        <p:txBody>
          <a:bodyPr/>
          <a:lstStyle/>
          <a:p>
            <a:fld id="{F1262DAB-DF4A-4935-9C04-53D310F6AA84}" type="slidenum">
              <a:rPr lang="en-US" smtClean="0"/>
              <a:t>‹№›</a:t>
            </a:fld>
            <a:endParaRPr lang="en-US"/>
          </a:p>
        </p:txBody>
      </p:sp>
    </p:spTree>
    <p:extLst>
      <p:ext uri="{BB962C8B-B14F-4D97-AF65-F5344CB8AC3E}">
        <p14:creationId xmlns:p14="http://schemas.microsoft.com/office/powerpoint/2010/main" val="4023914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DE26D5-E3F5-4AB2-A24E-66CDEF6A80D4}"/>
              </a:ext>
            </a:extLst>
          </p:cNvPr>
          <p:cNvSpPr>
            <a:spLocks noGrp="1"/>
          </p:cNvSpPr>
          <p:nvPr>
            <p:ph type="title"/>
          </p:nvPr>
        </p:nvSpPr>
        <p:spPr/>
        <p:txBody>
          <a:bodyPr/>
          <a:lstStyle/>
          <a:p>
            <a:r>
              <a:rPr lang="uk-UA"/>
              <a:t>Клацніть, щоб редагувати стиль зразка заголовка</a:t>
            </a:r>
            <a:endParaRPr lang="en-US"/>
          </a:p>
        </p:txBody>
      </p:sp>
      <p:sp>
        <p:nvSpPr>
          <p:cNvPr id="3" name="Місце для вмісту 2">
            <a:extLst>
              <a:ext uri="{FF2B5EF4-FFF2-40B4-BE49-F238E27FC236}">
                <a16:creationId xmlns:a16="http://schemas.microsoft.com/office/drawing/2014/main" id="{659CD42B-8FD1-4B75-BEDD-F7A38B7C1DAC}"/>
              </a:ext>
            </a:extLst>
          </p:cNvPr>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a:p>
        </p:txBody>
      </p:sp>
      <p:sp>
        <p:nvSpPr>
          <p:cNvPr id="4" name="Місце для дати 3">
            <a:extLst>
              <a:ext uri="{FF2B5EF4-FFF2-40B4-BE49-F238E27FC236}">
                <a16:creationId xmlns:a16="http://schemas.microsoft.com/office/drawing/2014/main" id="{CE835736-8659-40D8-9278-42296322514A}"/>
              </a:ext>
            </a:extLst>
          </p:cNvPr>
          <p:cNvSpPr>
            <a:spLocks noGrp="1"/>
          </p:cNvSpPr>
          <p:nvPr>
            <p:ph type="dt" sz="half" idx="10"/>
          </p:nvPr>
        </p:nvSpPr>
        <p:spPr/>
        <p:txBody>
          <a:bodyPr/>
          <a:lstStyle/>
          <a:p>
            <a:fld id="{6970EC61-43E7-49AB-830E-0E972C89BA55}" type="datetimeFigureOut">
              <a:rPr lang="en-US" smtClean="0"/>
              <a:t>9/16/2022</a:t>
            </a:fld>
            <a:endParaRPr lang="en-US"/>
          </a:p>
        </p:txBody>
      </p:sp>
      <p:sp>
        <p:nvSpPr>
          <p:cNvPr id="5" name="Місце для нижнього колонтитула 4">
            <a:extLst>
              <a:ext uri="{FF2B5EF4-FFF2-40B4-BE49-F238E27FC236}">
                <a16:creationId xmlns:a16="http://schemas.microsoft.com/office/drawing/2014/main" id="{91A411C3-A8D0-45CB-AF62-72B91A7899D7}"/>
              </a:ext>
            </a:extLst>
          </p:cNvPr>
          <p:cNvSpPr>
            <a:spLocks noGrp="1"/>
          </p:cNvSpPr>
          <p:nvPr>
            <p:ph type="ftr" sz="quarter" idx="11"/>
          </p:nvPr>
        </p:nvSpPr>
        <p:spPr/>
        <p:txBody>
          <a:bodyPr/>
          <a:lstStyle/>
          <a:p>
            <a:endParaRPr lang="en-US"/>
          </a:p>
        </p:txBody>
      </p:sp>
      <p:sp>
        <p:nvSpPr>
          <p:cNvPr id="6" name="Місце для номера слайда 5">
            <a:extLst>
              <a:ext uri="{FF2B5EF4-FFF2-40B4-BE49-F238E27FC236}">
                <a16:creationId xmlns:a16="http://schemas.microsoft.com/office/drawing/2014/main" id="{84E986F5-34CE-44AE-8410-F5B3F17438F0}"/>
              </a:ext>
            </a:extLst>
          </p:cNvPr>
          <p:cNvSpPr>
            <a:spLocks noGrp="1"/>
          </p:cNvSpPr>
          <p:nvPr>
            <p:ph type="sldNum" sz="quarter" idx="12"/>
          </p:nvPr>
        </p:nvSpPr>
        <p:spPr/>
        <p:txBody>
          <a:bodyPr/>
          <a:lstStyle/>
          <a:p>
            <a:fld id="{F1262DAB-DF4A-4935-9C04-53D310F6AA84}" type="slidenum">
              <a:rPr lang="en-US" smtClean="0"/>
              <a:t>‹№›</a:t>
            </a:fld>
            <a:endParaRPr lang="en-US"/>
          </a:p>
        </p:txBody>
      </p:sp>
    </p:spTree>
    <p:extLst>
      <p:ext uri="{BB962C8B-B14F-4D97-AF65-F5344CB8AC3E}">
        <p14:creationId xmlns:p14="http://schemas.microsoft.com/office/powerpoint/2010/main" val="678346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49B5363-0018-4E96-A627-4E5CF6C69CAC}"/>
              </a:ext>
            </a:extLst>
          </p:cNvPr>
          <p:cNvSpPr>
            <a:spLocks noGrp="1"/>
          </p:cNvSpPr>
          <p:nvPr>
            <p:ph type="title"/>
          </p:nvPr>
        </p:nvSpPr>
        <p:spPr>
          <a:xfrm>
            <a:off x="831850" y="1709738"/>
            <a:ext cx="10515600" cy="2852737"/>
          </a:xfrm>
        </p:spPr>
        <p:txBody>
          <a:bodyPr anchor="b"/>
          <a:lstStyle>
            <a:lvl1pPr>
              <a:defRPr sz="6000"/>
            </a:lvl1pPr>
          </a:lstStyle>
          <a:p>
            <a:r>
              <a:rPr lang="uk-UA"/>
              <a:t>Клацніть, щоб редагувати стиль зразка заголовка</a:t>
            </a:r>
            <a:endParaRPr lang="en-US"/>
          </a:p>
        </p:txBody>
      </p:sp>
      <p:sp>
        <p:nvSpPr>
          <p:cNvPr id="3" name="Місце для тексту 2">
            <a:extLst>
              <a:ext uri="{FF2B5EF4-FFF2-40B4-BE49-F238E27FC236}">
                <a16:creationId xmlns:a16="http://schemas.microsoft.com/office/drawing/2014/main" id="{F6EE8B6A-CBDA-4388-920F-EBFD83C845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Клацніть, щоб відредагувати стилі зразків тексту</a:t>
            </a:r>
          </a:p>
        </p:txBody>
      </p:sp>
      <p:sp>
        <p:nvSpPr>
          <p:cNvPr id="4" name="Місце для дати 3">
            <a:extLst>
              <a:ext uri="{FF2B5EF4-FFF2-40B4-BE49-F238E27FC236}">
                <a16:creationId xmlns:a16="http://schemas.microsoft.com/office/drawing/2014/main" id="{7600171C-942A-46F3-928C-8A690E1EBA79}"/>
              </a:ext>
            </a:extLst>
          </p:cNvPr>
          <p:cNvSpPr>
            <a:spLocks noGrp="1"/>
          </p:cNvSpPr>
          <p:nvPr>
            <p:ph type="dt" sz="half" idx="10"/>
          </p:nvPr>
        </p:nvSpPr>
        <p:spPr/>
        <p:txBody>
          <a:bodyPr/>
          <a:lstStyle/>
          <a:p>
            <a:fld id="{6970EC61-43E7-49AB-830E-0E972C89BA55}" type="datetimeFigureOut">
              <a:rPr lang="en-US" smtClean="0"/>
              <a:t>9/16/2022</a:t>
            </a:fld>
            <a:endParaRPr lang="en-US"/>
          </a:p>
        </p:txBody>
      </p:sp>
      <p:sp>
        <p:nvSpPr>
          <p:cNvPr id="5" name="Місце для нижнього колонтитула 4">
            <a:extLst>
              <a:ext uri="{FF2B5EF4-FFF2-40B4-BE49-F238E27FC236}">
                <a16:creationId xmlns:a16="http://schemas.microsoft.com/office/drawing/2014/main" id="{EE694A4F-D4F8-44A1-B274-7C6771F58E4E}"/>
              </a:ext>
            </a:extLst>
          </p:cNvPr>
          <p:cNvSpPr>
            <a:spLocks noGrp="1"/>
          </p:cNvSpPr>
          <p:nvPr>
            <p:ph type="ftr" sz="quarter" idx="11"/>
          </p:nvPr>
        </p:nvSpPr>
        <p:spPr/>
        <p:txBody>
          <a:bodyPr/>
          <a:lstStyle/>
          <a:p>
            <a:endParaRPr lang="en-US"/>
          </a:p>
        </p:txBody>
      </p:sp>
      <p:sp>
        <p:nvSpPr>
          <p:cNvPr id="6" name="Місце для номера слайда 5">
            <a:extLst>
              <a:ext uri="{FF2B5EF4-FFF2-40B4-BE49-F238E27FC236}">
                <a16:creationId xmlns:a16="http://schemas.microsoft.com/office/drawing/2014/main" id="{648931E7-60B0-4990-8A27-28F75105833A}"/>
              </a:ext>
            </a:extLst>
          </p:cNvPr>
          <p:cNvSpPr>
            <a:spLocks noGrp="1"/>
          </p:cNvSpPr>
          <p:nvPr>
            <p:ph type="sldNum" sz="quarter" idx="12"/>
          </p:nvPr>
        </p:nvSpPr>
        <p:spPr/>
        <p:txBody>
          <a:bodyPr/>
          <a:lstStyle/>
          <a:p>
            <a:fld id="{F1262DAB-DF4A-4935-9C04-53D310F6AA84}" type="slidenum">
              <a:rPr lang="en-US" smtClean="0"/>
              <a:t>‹№›</a:t>
            </a:fld>
            <a:endParaRPr lang="en-US"/>
          </a:p>
        </p:txBody>
      </p:sp>
    </p:spTree>
    <p:extLst>
      <p:ext uri="{BB962C8B-B14F-4D97-AF65-F5344CB8AC3E}">
        <p14:creationId xmlns:p14="http://schemas.microsoft.com/office/powerpoint/2010/main" val="584212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59437EB-F933-40CC-AD98-C5C6620EC361}"/>
              </a:ext>
            </a:extLst>
          </p:cNvPr>
          <p:cNvSpPr>
            <a:spLocks noGrp="1"/>
          </p:cNvSpPr>
          <p:nvPr>
            <p:ph type="title"/>
          </p:nvPr>
        </p:nvSpPr>
        <p:spPr/>
        <p:txBody>
          <a:bodyPr/>
          <a:lstStyle/>
          <a:p>
            <a:r>
              <a:rPr lang="uk-UA"/>
              <a:t>Клацніть, щоб редагувати стиль зразка заголовка</a:t>
            </a:r>
            <a:endParaRPr lang="en-US"/>
          </a:p>
        </p:txBody>
      </p:sp>
      <p:sp>
        <p:nvSpPr>
          <p:cNvPr id="3" name="Місце для вмісту 2">
            <a:extLst>
              <a:ext uri="{FF2B5EF4-FFF2-40B4-BE49-F238E27FC236}">
                <a16:creationId xmlns:a16="http://schemas.microsoft.com/office/drawing/2014/main" id="{51918732-94AB-4E7B-AC33-8D466E12819F}"/>
              </a:ext>
            </a:extLst>
          </p:cNvPr>
          <p:cNvSpPr>
            <a:spLocks noGrp="1"/>
          </p:cNvSpPr>
          <p:nvPr>
            <p:ph sz="half" idx="1"/>
          </p:nvPr>
        </p:nvSpPr>
        <p:spPr>
          <a:xfrm>
            <a:off x="838200" y="1825625"/>
            <a:ext cx="5181600" cy="435133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a:p>
        </p:txBody>
      </p:sp>
      <p:sp>
        <p:nvSpPr>
          <p:cNvPr id="4" name="Місце для вмісту 3">
            <a:extLst>
              <a:ext uri="{FF2B5EF4-FFF2-40B4-BE49-F238E27FC236}">
                <a16:creationId xmlns:a16="http://schemas.microsoft.com/office/drawing/2014/main" id="{237F4A0F-8CFC-40F0-93BB-0B5F9D150BAE}"/>
              </a:ext>
            </a:extLst>
          </p:cNvPr>
          <p:cNvSpPr>
            <a:spLocks noGrp="1"/>
          </p:cNvSpPr>
          <p:nvPr>
            <p:ph sz="half" idx="2"/>
          </p:nvPr>
        </p:nvSpPr>
        <p:spPr>
          <a:xfrm>
            <a:off x="6172200" y="1825625"/>
            <a:ext cx="5181600" cy="435133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a:p>
        </p:txBody>
      </p:sp>
      <p:sp>
        <p:nvSpPr>
          <p:cNvPr id="5" name="Місце для дати 4">
            <a:extLst>
              <a:ext uri="{FF2B5EF4-FFF2-40B4-BE49-F238E27FC236}">
                <a16:creationId xmlns:a16="http://schemas.microsoft.com/office/drawing/2014/main" id="{587905C0-92A6-44AD-B9D1-31D859694FE2}"/>
              </a:ext>
            </a:extLst>
          </p:cNvPr>
          <p:cNvSpPr>
            <a:spLocks noGrp="1"/>
          </p:cNvSpPr>
          <p:nvPr>
            <p:ph type="dt" sz="half" idx="10"/>
          </p:nvPr>
        </p:nvSpPr>
        <p:spPr/>
        <p:txBody>
          <a:bodyPr/>
          <a:lstStyle/>
          <a:p>
            <a:fld id="{6970EC61-43E7-49AB-830E-0E972C89BA55}" type="datetimeFigureOut">
              <a:rPr lang="en-US" smtClean="0"/>
              <a:t>9/16/2022</a:t>
            </a:fld>
            <a:endParaRPr lang="en-US"/>
          </a:p>
        </p:txBody>
      </p:sp>
      <p:sp>
        <p:nvSpPr>
          <p:cNvPr id="6" name="Місце для нижнього колонтитула 5">
            <a:extLst>
              <a:ext uri="{FF2B5EF4-FFF2-40B4-BE49-F238E27FC236}">
                <a16:creationId xmlns:a16="http://schemas.microsoft.com/office/drawing/2014/main" id="{A06073FD-B92D-4B44-9439-FCC78C387302}"/>
              </a:ext>
            </a:extLst>
          </p:cNvPr>
          <p:cNvSpPr>
            <a:spLocks noGrp="1"/>
          </p:cNvSpPr>
          <p:nvPr>
            <p:ph type="ftr" sz="quarter" idx="11"/>
          </p:nvPr>
        </p:nvSpPr>
        <p:spPr/>
        <p:txBody>
          <a:bodyPr/>
          <a:lstStyle/>
          <a:p>
            <a:endParaRPr lang="en-US"/>
          </a:p>
        </p:txBody>
      </p:sp>
      <p:sp>
        <p:nvSpPr>
          <p:cNvPr id="7" name="Місце для номера слайда 6">
            <a:extLst>
              <a:ext uri="{FF2B5EF4-FFF2-40B4-BE49-F238E27FC236}">
                <a16:creationId xmlns:a16="http://schemas.microsoft.com/office/drawing/2014/main" id="{664F4092-BA0E-4ED1-943E-0791FFC5E5EA}"/>
              </a:ext>
            </a:extLst>
          </p:cNvPr>
          <p:cNvSpPr>
            <a:spLocks noGrp="1"/>
          </p:cNvSpPr>
          <p:nvPr>
            <p:ph type="sldNum" sz="quarter" idx="12"/>
          </p:nvPr>
        </p:nvSpPr>
        <p:spPr/>
        <p:txBody>
          <a:bodyPr/>
          <a:lstStyle/>
          <a:p>
            <a:fld id="{F1262DAB-DF4A-4935-9C04-53D310F6AA84}" type="slidenum">
              <a:rPr lang="en-US" smtClean="0"/>
              <a:t>‹№›</a:t>
            </a:fld>
            <a:endParaRPr lang="en-US"/>
          </a:p>
        </p:txBody>
      </p:sp>
    </p:spTree>
    <p:extLst>
      <p:ext uri="{BB962C8B-B14F-4D97-AF65-F5344CB8AC3E}">
        <p14:creationId xmlns:p14="http://schemas.microsoft.com/office/powerpoint/2010/main" val="1214074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D27D3A4-CE63-4464-A37E-BDC6C04646C4}"/>
              </a:ext>
            </a:extLst>
          </p:cNvPr>
          <p:cNvSpPr>
            <a:spLocks noGrp="1"/>
          </p:cNvSpPr>
          <p:nvPr>
            <p:ph type="title"/>
          </p:nvPr>
        </p:nvSpPr>
        <p:spPr>
          <a:xfrm>
            <a:off x="839788" y="365125"/>
            <a:ext cx="10515600" cy="1325563"/>
          </a:xfrm>
        </p:spPr>
        <p:txBody>
          <a:bodyPr/>
          <a:lstStyle/>
          <a:p>
            <a:r>
              <a:rPr lang="uk-UA"/>
              <a:t>Клацніть, щоб редагувати стиль зразка заголовка</a:t>
            </a:r>
            <a:endParaRPr lang="en-US"/>
          </a:p>
        </p:txBody>
      </p:sp>
      <p:sp>
        <p:nvSpPr>
          <p:cNvPr id="3" name="Місце для тексту 2">
            <a:extLst>
              <a:ext uri="{FF2B5EF4-FFF2-40B4-BE49-F238E27FC236}">
                <a16:creationId xmlns:a16="http://schemas.microsoft.com/office/drawing/2014/main" id="{4706B377-E0CC-4D47-8AA3-51327C35A8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Місце для вмісту 3">
            <a:extLst>
              <a:ext uri="{FF2B5EF4-FFF2-40B4-BE49-F238E27FC236}">
                <a16:creationId xmlns:a16="http://schemas.microsoft.com/office/drawing/2014/main" id="{401EE6E1-653D-4057-9F90-55B60C20E8B6}"/>
              </a:ext>
            </a:extLst>
          </p:cNvPr>
          <p:cNvSpPr>
            <a:spLocks noGrp="1"/>
          </p:cNvSpPr>
          <p:nvPr>
            <p:ph sz="half" idx="2"/>
          </p:nvPr>
        </p:nvSpPr>
        <p:spPr>
          <a:xfrm>
            <a:off x="839788" y="2505075"/>
            <a:ext cx="5157787" cy="368458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a:p>
        </p:txBody>
      </p:sp>
      <p:sp>
        <p:nvSpPr>
          <p:cNvPr id="5" name="Місце для тексту 4">
            <a:extLst>
              <a:ext uri="{FF2B5EF4-FFF2-40B4-BE49-F238E27FC236}">
                <a16:creationId xmlns:a16="http://schemas.microsoft.com/office/drawing/2014/main" id="{864614CF-F96E-458D-8F7B-AAC3DADD5D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Місце для вмісту 5">
            <a:extLst>
              <a:ext uri="{FF2B5EF4-FFF2-40B4-BE49-F238E27FC236}">
                <a16:creationId xmlns:a16="http://schemas.microsoft.com/office/drawing/2014/main" id="{6E2159DA-6FDD-494B-9697-047EBFC85FD5}"/>
              </a:ext>
            </a:extLst>
          </p:cNvPr>
          <p:cNvSpPr>
            <a:spLocks noGrp="1"/>
          </p:cNvSpPr>
          <p:nvPr>
            <p:ph sz="quarter" idx="4"/>
          </p:nvPr>
        </p:nvSpPr>
        <p:spPr>
          <a:xfrm>
            <a:off x="6172200" y="2505075"/>
            <a:ext cx="5183188" cy="368458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a:p>
        </p:txBody>
      </p:sp>
      <p:sp>
        <p:nvSpPr>
          <p:cNvPr id="7" name="Місце для дати 6">
            <a:extLst>
              <a:ext uri="{FF2B5EF4-FFF2-40B4-BE49-F238E27FC236}">
                <a16:creationId xmlns:a16="http://schemas.microsoft.com/office/drawing/2014/main" id="{34D991E9-A2DD-4876-BD45-D08947C5B42D}"/>
              </a:ext>
            </a:extLst>
          </p:cNvPr>
          <p:cNvSpPr>
            <a:spLocks noGrp="1"/>
          </p:cNvSpPr>
          <p:nvPr>
            <p:ph type="dt" sz="half" idx="10"/>
          </p:nvPr>
        </p:nvSpPr>
        <p:spPr/>
        <p:txBody>
          <a:bodyPr/>
          <a:lstStyle/>
          <a:p>
            <a:fld id="{6970EC61-43E7-49AB-830E-0E972C89BA55}" type="datetimeFigureOut">
              <a:rPr lang="en-US" smtClean="0"/>
              <a:t>9/16/2022</a:t>
            </a:fld>
            <a:endParaRPr lang="en-US"/>
          </a:p>
        </p:txBody>
      </p:sp>
      <p:sp>
        <p:nvSpPr>
          <p:cNvPr id="8" name="Місце для нижнього колонтитула 7">
            <a:extLst>
              <a:ext uri="{FF2B5EF4-FFF2-40B4-BE49-F238E27FC236}">
                <a16:creationId xmlns:a16="http://schemas.microsoft.com/office/drawing/2014/main" id="{DE442481-3AFA-492C-922D-753B6D460410}"/>
              </a:ext>
            </a:extLst>
          </p:cNvPr>
          <p:cNvSpPr>
            <a:spLocks noGrp="1"/>
          </p:cNvSpPr>
          <p:nvPr>
            <p:ph type="ftr" sz="quarter" idx="11"/>
          </p:nvPr>
        </p:nvSpPr>
        <p:spPr/>
        <p:txBody>
          <a:bodyPr/>
          <a:lstStyle/>
          <a:p>
            <a:endParaRPr lang="en-US"/>
          </a:p>
        </p:txBody>
      </p:sp>
      <p:sp>
        <p:nvSpPr>
          <p:cNvPr id="9" name="Місце для номера слайда 8">
            <a:extLst>
              <a:ext uri="{FF2B5EF4-FFF2-40B4-BE49-F238E27FC236}">
                <a16:creationId xmlns:a16="http://schemas.microsoft.com/office/drawing/2014/main" id="{860D0418-F868-49E8-9E8D-8BEC55F2814A}"/>
              </a:ext>
            </a:extLst>
          </p:cNvPr>
          <p:cNvSpPr>
            <a:spLocks noGrp="1"/>
          </p:cNvSpPr>
          <p:nvPr>
            <p:ph type="sldNum" sz="quarter" idx="12"/>
          </p:nvPr>
        </p:nvSpPr>
        <p:spPr/>
        <p:txBody>
          <a:bodyPr/>
          <a:lstStyle/>
          <a:p>
            <a:fld id="{F1262DAB-DF4A-4935-9C04-53D310F6AA84}" type="slidenum">
              <a:rPr lang="en-US" smtClean="0"/>
              <a:t>‹№›</a:t>
            </a:fld>
            <a:endParaRPr lang="en-US"/>
          </a:p>
        </p:txBody>
      </p:sp>
    </p:spTree>
    <p:extLst>
      <p:ext uri="{BB962C8B-B14F-4D97-AF65-F5344CB8AC3E}">
        <p14:creationId xmlns:p14="http://schemas.microsoft.com/office/powerpoint/2010/main" val="1520872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CED3C47-5983-47F6-9E10-D7F06A2E7FFC}"/>
              </a:ext>
            </a:extLst>
          </p:cNvPr>
          <p:cNvSpPr>
            <a:spLocks noGrp="1"/>
          </p:cNvSpPr>
          <p:nvPr>
            <p:ph type="title"/>
          </p:nvPr>
        </p:nvSpPr>
        <p:spPr/>
        <p:txBody>
          <a:bodyPr/>
          <a:lstStyle/>
          <a:p>
            <a:r>
              <a:rPr lang="uk-UA"/>
              <a:t>Клацніть, щоб редагувати стиль зразка заголовка</a:t>
            </a:r>
            <a:endParaRPr lang="en-US"/>
          </a:p>
        </p:txBody>
      </p:sp>
      <p:sp>
        <p:nvSpPr>
          <p:cNvPr id="3" name="Місце для дати 2">
            <a:extLst>
              <a:ext uri="{FF2B5EF4-FFF2-40B4-BE49-F238E27FC236}">
                <a16:creationId xmlns:a16="http://schemas.microsoft.com/office/drawing/2014/main" id="{CFA36026-9448-4ED3-BF84-B852C3E16EA7}"/>
              </a:ext>
            </a:extLst>
          </p:cNvPr>
          <p:cNvSpPr>
            <a:spLocks noGrp="1"/>
          </p:cNvSpPr>
          <p:nvPr>
            <p:ph type="dt" sz="half" idx="10"/>
          </p:nvPr>
        </p:nvSpPr>
        <p:spPr/>
        <p:txBody>
          <a:bodyPr/>
          <a:lstStyle/>
          <a:p>
            <a:fld id="{6970EC61-43E7-49AB-830E-0E972C89BA55}" type="datetimeFigureOut">
              <a:rPr lang="en-US" smtClean="0"/>
              <a:t>9/16/2022</a:t>
            </a:fld>
            <a:endParaRPr lang="en-US"/>
          </a:p>
        </p:txBody>
      </p:sp>
      <p:sp>
        <p:nvSpPr>
          <p:cNvPr id="4" name="Місце для нижнього колонтитула 3">
            <a:extLst>
              <a:ext uri="{FF2B5EF4-FFF2-40B4-BE49-F238E27FC236}">
                <a16:creationId xmlns:a16="http://schemas.microsoft.com/office/drawing/2014/main" id="{58BD71D5-318A-4A99-A3B8-5084529CB576}"/>
              </a:ext>
            </a:extLst>
          </p:cNvPr>
          <p:cNvSpPr>
            <a:spLocks noGrp="1"/>
          </p:cNvSpPr>
          <p:nvPr>
            <p:ph type="ftr" sz="quarter" idx="11"/>
          </p:nvPr>
        </p:nvSpPr>
        <p:spPr/>
        <p:txBody>
          <a:bodyPr/>
          <a:lstStyle/>
          <a:p>
            <a:endParaRPr lang="en-US"/>
          </a:p>
        </p:txBody>
      </p:sp>
      <p:sp>
        <p:nvSpPr>
          <p:cNvPr id="5" name="Місце для номера слайда 4">
            <a:extLst>
              <a:ext uri="{FF2B5EF4-FFF2-40B4-BE49-F238E27FC236}">
                <a16:creationId xmlns:a16="http://schemas.microsoft.com/office/drawing/2014/main" id="{01622E98-B622-4D85-8762-50D894D83C7C}"/>
              </a:ext>
            </a:extLst>
          </p:cNvPr>
          <p:cNvSpPr>
            <a:spLocks noGrp="1"/>
          </p:cNvSpPr>
          <p:nvPr>
            <p:ph type="sldNum" sz="quarter" idx="12"/>
          </p:nvPr>
        </p:nvSpPr>
        <p:spPr/>
        <p:txBody>
          <a:bodyPr/>
          <a:lstStyle/>
          <a:p>
            <a:fld id="{F1262DAB-DF4A-4935-9C04-53D310F6AA84}" type="slidenum">
              <a:rPr lang="en-US" smtClean="0"/>
              <a:t>‹№›</a:t>
            </a:fld>
            <a:endParaRPr lang="en-US"/>
          </a:p>
        </p:txBody>
      </p:sp>
    </p:spTree>
    <p:extLst>
      <p:ext uri="{BB962C8B-B14F-4D97-AF65-F5344CB8AC3E}">
        <p14:creationId xmlns:p14="http://schemas.microsoft.com/office/powerpoint/2010/main" val="3475493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a:extLst>
              <a:ext uri="{FF2B5EF4-FFF2-40B4-BE49-F238E27FC236}">
                <a16:creationId xmlns:a16="http://schemas.microsoft.com/office/drawing/2014/main" id="{FB445E37-5CEA-484A-A710-7E6288093FF8}"/>
              </a:ext>
            </a:extLst>
          </p:cNvPr>
          <p:cNvSpPr>
            <a:spLocks noGrp="1"/>
          </p:cNvSpPr>
          <p:nvPr>
            <p:ph type="dt" sz="half" idx="10"/>
          </p:nvPr>
        </p:nvSpPr>
        <p:spPr/>
        <p:txBody>
          <a:bodyPr/>
          <a:lstStyle/>
          <a:p>
            <a:fld id="{6970EC61-43E7-49AB-830E-0E972C89BA55}" type="datetimeFigureOut">
              <a:rPr lang="en-US" smtClean="0"/>
              <a:t>9/16/2022</a:t>
            </a:fld>
            <a:endParaRPr lang="en-US"/>
          </a:p>
        </p:txBody>
      </p:sp>
      <p:sp>
        <p:nvSpPr>
          <p:cNvPr id="3" name="Місце для нижнього колонтитула 2">
            <a:extLst>
              <a:ext uri="{FF2B5EF4-FFF2-40B4-BE49-F238E27FC236}">
                <a16:creationId xmlns:a16="http://schemas.microsoft.com/office/drawing/2014/main" id="{4DE8B5AD-668F-4798-B383-16369C773727}"/>
              </a:ext>
            </a:extLst>
          </p:cNvPr>
          <p:cNvSpPr>
            <a:spLocks noGrp="1"/>
          </p:cNvSpPr>
          <p:nvPr>
            <p:ph type="ftr" sz="quarter" idx="11"/>
          </p:nvPr>
        </p:nvSpPr>
        <p:spPr/>
        <p:txBody>
          <a:bodyPr/>
          <a:lstStyle/>
          <a:p>
            <a:endParaRPr lang="en-US"/>
          </a:p>
        </p:txBody>
      </p:sp>
      <p:sp>
        <p:nvSpPr>
          <p:cNvPr id="4" name="Місце для номера слайда 3">
            <a:extLst>
              <a:ext uri="{FF2B5EF4-FFF2-40B4-BE49-F238E27FC236}">
                <a16:creationId xmlns:a16="http://schemas.microsoft.com/office/drawing/2014/main" id="{A6817683-3CA6-4448-BE76-5E25073BAD23}"/>
              </a:ext>
            </a:extLst>
          </p:cNvPr>
          <p:cNvSpPr>
            <a:spLocks noGrp="1"/>
          </p:cNvSpPr>
          <p:nvPr>
            <p:ph type="sldNum" sz="quarter" idx="12"/>
          </p:nvPr>
        </p:nvSpPr>
        <p:spPr/>
        <p:txBody>
          <a:bodyPr/>
          <a:lstStyle/>
          <a:p>
            <a:fld id="{F1262DAB-DF4A-4935-9C04-53D310F6AA84}" type="slidenum">
              <a:rPr lang="en-US" smtClean="0"/>
              <a:t>‹№›</a:t>
            </a:fld>
            <a:endParaRPr lang="en-US"/>
          </a:p>
        </p:txBody>
      </p:sp>
    </p:spTree>
    <p:extLst>
      <p:ext uri="{BB962C8B-B14F-4D97-AF65-F5344CB8AC3E}">
        <p14:creationId xmlns:p14="http://schemas.microsoft.com/office/powerpoint/2010/main" val="438902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1B94FDD-C0D0-4B44-860D-73A30FF44D77}"/>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endParaRPr lang="en-US"/>
          </a:p>
        </p:txBody>
      </p:sp>
      <p:sp>
        <p:nvSpPr>
          <p:cNvPr id="3" name="Місце для вмісту 2">
            <a:extLst>
              <a:ext uri="{FF2B5EF4-FFF2-40B4-BE49-F238E27FC236}">
                <a16:creationId xmlns:a16="http://schemas.microsoft.com/office/drawing/2014/main" id="{C4AC59BA-D330-4430-A163-A00EAE644E3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a:p>
        </p:txBody>
      </p:sp>
      <p:sp>
        <p:nvSpPr>
          <p:cNvPr id="4" name="Місце для тексту 3">
            <a:extLst>
              <a:ext uri="{FF2B5EF4-FFF2-40B4-BE49-F238E27FC236}">
                <a16:creationId xmlns:a16="http://schemas.microsoft.com/office/drawing/2014/main" id="{EAD26D53-C43F-43EA-BB64-887ECD9C2D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Місце для дати 4">
            <a:extLst>
              <a:ext uri="{FF2B5EF4-FFF2-40B4-BE49-F238E27FC236}">
                <a16:creationId xmlns:a16="http://schemas.microsoft.com/office/drawing/2014/main" id="{463CD001-1EF1-429D-AA54-5DC152987192}"/>
              </a:ext>
            </a:extLst>
          </p:cNvPr>
          <p:cNvSpPr>
            <a:spLocks noGrp="1"/>
          </p:cNvSpPr>
          <p:nvPr>
            <p:ph type="dt" sz="half" idx="10"/>
          </p:nvPr>
        </p:nvSpPr>
        <p:spPr/>
        <p:txBody>
          <a:bodyPr/>
          <a:lstStyle/>
          <a:p>
            <a:fld id="{6970EC61-43E7-49AB-830E-0E972C89BA55}" type="datetimeFigureOut">
              <a:rPr lang="en-US" smtClean="0"/>
              <a:t>9/16/2022</a:t>
            </a:fld>
            <a:endParaRPr lang="en-US"/>
          </a:p>
        </p:txBody>
      </p:sp>
      <p:sp>
        <p:nvSpPr>
          <p:cNvPr id="6" name="Місце для нижнього колонтитула 5">
            <a:extLst>
              <a:ext uri="{FF2B5EF4-FFF2-40B4-BE49-F238E27FC236}">
                <a16:creationId xmlns:a16="http://schemas.microsoft.com/office/drawing/2014/main" id="{1D97F3F3-9DB4-446A-BC1F-5E03AFB79D96}"/>
              </a:ext>
            </a:extLst>
          </p:cNvPr>
          <p:cNvSpPr>
            <a:spLocks noGrp="1"/>
          </p:cNvSpPr>
          <p:nvPr>
            <p:ph type="ftr" sz="quarter" idx="11"/>
          </p:nvPr>
        </p:nvSpPr>
        <p:spPr/>
        <p:txBody>
          <a:bodyPr/>
          <a:lstStyle/>
          <a:p>
            <a:endParaRPr lang="en-US"/>
          </a:p>
        </p:txBody>
      </p:sp>
      <p:sp>
        <p:nvSpPr>
          <p:cNvPr id="7" name="Місце для номера слайда 6">
            <a:extLst>
              <a:ext uri="{FF2B5EF4-FFF2-40B4-BE49-F238E27FC236}">
                <a16:creationId xmlns:a16="http://schemas.microsoft.com/office/drawing/2014/main" id="{BE7086C3-CBF2-4129-BDD3-7264A66BFC10}"/>
              </a:ext>
            </a:extLst>
          </p:cNvPr>
          <p:cNvSpPr>
            <a:spLocks noGrp="1"/>
          </p:cNvSpPr>
          <p:nvPr>
            <p:ph type="sldNum" sz="quarter" idx="12"/>
          </p:nvPr>
        </p:nvSpPr>
        <p:spPr/>
        <p:txBody>
          <a:bodyPr/>
          <a:lstStyle/>
          <a:p>
            <a:fld id="{F1262DAB-DF4A-4935-9C04-53D310F6AA84}" type="slidenum">
              <a:rPr lang="en-US" smtClean="0"/>
              <a:t>‹№›</a:t>
            </a:fld>
            <a:endParaRPr lang="en-US"/>
          </a:p>
        </p:txBody>
      </p:sp>
    </p:spTree>
    <p:extLst>
      <p:ext uri="{BB962C8B-B14F-4D97-AF65-F5344CB8AC3E}">
        <p14:creationId xmlns:p14="http://schemas.microsoft.com/office/powerpoint/2010/main" val="3148270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286AC32-8DA1-4A16-B762-1BF6EC37AEA7}"/>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endParaRPr lang="en-US"/>
          </a:p>
        </p:txBody>
      </p:sp>
      <p:sp>
        <p:nvSpPr>
          <p:cNvPr id="3" name="Місце для зображення 2">
            <a:extLst>
              <a:ext uri="{FF2B5EF4-FFF2-40B4-BE49-F238E27FC236}">
                <a16:creationId xmlns:a16="http://schemas.microsoft.com/office/drawing/2014/main" id="{EEECF70A-C43B-4973-ABBC-B32BDB196A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Місце для тексту 3">
            <a:extLst>
              <a:ext uri="{FF2B5EF4-FFF2-40B4-BE49-F238E27FC236}">
                <a16:creationId xmlns:a16="http://schemas.microsoft.com/office/drawing/2014/main" id="{2A84F805-A7CC-48D9-A9D5-1020398270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Місце для дати 4">
            <a:extLst>
              <a:ext uri="{FF2B5EF4-FFF2-40B4-BE49-F238E27FC236}">
                <a16:creationId xmlns:a16="http://schemas.microsoft.com/office/drawing/2014/main" id="{C5CE6A5F-0C4D-4F97-B49D-B39043F55EFB}"/>
              </a:ext>
            </a:extLst>
          </p:cNvPr>
          <p:cNvSpPr>
            <a:spLocks noGrp="1"/>
          </p:cNvSpPr>
          <p:nvPr>
            <p:ph type="dt" sz="half" idx="10"/>
          </p:nvPr>
        </p:nvSpPr>
        <p:spPr/>
        <p:txBody>
          <a:bodyPr/>
          <a:lstStyle/>
          <a:p>
            <a:fld id="{6970EC61-43E7-49AB-830E-0E972C89BA55}" type="datetimeFigureOut">
              <a:rPr lang="en-US" smtClean="0"/>
              <a:t>9/16/2022</a:t>
            </a:fld>
            <a:endParaRPr lang="en-US"/>
          </a:p>
        </p:txBody>
      </p:sp>
      <p:sp>
        <p:nvSpPr>
          <p:cNvPr id="6" name="Місце для нижнього колонтитула 5">
            <a:extLst>
              <a:ext uri="{FF2B5EF4-FFF2-40B4-BE49-F238E27FC236}">
                <a16:creationId xmlns:a16="http://schemas.microsoft.com/office/drawing/2014/main" id="{9EAA9367-9B79-417F-A776-2703CB0431F8}"/>
              </a:ext>
            </a:extLst>
          </p:cNvPr>
          <p:cNvSpPr>
            <a:spLocks noGrp="1"/>
          </p:cNvSpPr>
          <p:nvPr>
            <p:ph type="ftr" sz="quarter" idx="11"/>
          </p:nvPr>
        </p:nvSpPr>
        <p:spPr/>
        <p:txBody>
          <a:bodyPr/>
          <a:lstStyle/>
          <a:p>
            <a:endParaRPr lang="en-US"/>
          </a:p>
        </p:txBody>
      </p:sp>
      <p:sp>
        <p:nvSpPr>
          <p:cNvPr id="7" name="Місце для номера слайда 6">
            <a:extLst>
              <a:ext uri="{FF2B5EF4-FFF2-40B4-BE49-F238E27FC236}">
                <a16:creationId xmlns:a16="http://schemas.microsoft.com/office/drawing/2014/main" id="{25318CA8-1AC9-4BB2-9588-6C71F9E4571C}"/>
              </a:ext>
            </a:extLst>
          </p:cNvPr>
          <p:cNvSpPr>
            <a:spLocks noGrp="1"/>
          </p:cNvSpPr>
          <p:nvPr>
            <p:ph type="sldNum" sz="quarter" idx="12"/>
          </p:nvPr>
        </p:nvSpPr>
        <p:spPr/>
        <p:txBody>
          <a:bodyPr/>
          <a:lstStyle/>
          <a:p>
            <a:fld id="{F1262DAB-DF4A-4935-9C04-53D310F6AA84}" type="slidenum">
              <a:rPr lang="en-US" smtClean="0"/>
              <a:t>‹№›</a:t>
            </a:fld>
            <a:endParaRPr lang="en-US"/>
          </a:p>
        </p:txBody>
      </p:sp>
    </p:spTree>
    <p:extLst>
      <p:ext uri="{BB962C8B-B14F-4D97-AF65-F5344CB8AC3E}">
        <p14:creationId xmlns:p14="http://schemas.microsoft.com/office/powerpoint/2010/main" val="3627887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a:extLst>
              <a:ext uri="{FF2B5EF4-FFF2-40B4-BE49-F238E27FC236}">
                <a16:creationId xmlns:a16="http://schemas.microsoft.com/office/drawing/2014/main" id="{AB29BCD0-BD63-45D2-BE9B-B7D9C61752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a:t>Клацніть, щоб редагувати стиль зразка заголовка</a:t>
            </a:r>
            <a:endParaRPr lang="en-US"/>
          </a:p>
        </p:txBody>
      </p:sp>
      <p:sp>
        <p:nvSpPr>
          <p:cNvPr id="3" name="Місце для тексту 2">
            <a:extLst>
              <a:ext uri="{FF2B5EF4-FFF2-40B4-BE49-F238E27FC236}">
                <a16:creationId xmlns:a16="http://schemas.microsoft.com/office/drawing/2014/main" id="{DA691F36-4B38-49CC-B4FF-AF26C96646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a:p>
        </p:txBody>
      </p:sp>
      <p:sp>
        <p:nvSpPr>
          <p:cNvPr id="4" name="Місце для дати 3">
            <a:extLst>
              <a:ext uri="{FF2B5EF4-FFF2-40B4-BE49-F238E27FC236}">
                <a16:creationId xmlns:a16="http://schemas.microsoft.com/office/drawing/2014/main" id="{45A4F904-7139-4339-ADC4-75EA0ADB3C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70EC61-43E7-49AB-830E-0E972C89BA55}" type="datetimeFigureOut">
              <a:rPr lang="en-US" smtClean="0"/>
              <a:t>9/16/2022</a:t>
            </a:fld>
            <a:endParaRPr lang="en-US"/>
          </a:p>
        </p:txBody>
      </p:sp>
      <p:sp>
        <p:nvSpPr>
          <p:cNvPr id="5" name="Місце для нижнього колонтитула 4">
            <a:extLst>
              <a:ext uri="{FF2B5EF4-FFF2-40B4-BE49-F238E27FC236}">
                <a16:creationId xmlns:a16="http://schemas.microsoft.com/office/drawing/2014/main" id="{1E878EBE-B116-433B-8AAC-D1BEE6CC6A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Місце для номера слайда 5">
            <a:extLst>
              <a:ext uri="{FF2B5EF4-FFF2-40B4-BE49-F238E27FC236}">
                <a16:creationId xmlns:a16="http://schemas.microsoft.com/office/drawing/2014/main" id="{D48937E3-EE80-4FE9-B8C1-6882E1E9DF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262DAB-DF4A-4935-9C04-53D310F6AA84}" type="slidenum">
              <a:rPr lang="en-US" smtClean="0"/>
              <a:t>‹№›</a:t>
            </a:fld>
            <a:endParaRPr lang="en-US"/>
          </a:p>
        </p:txBody>
      </p:sp>
    </p:spTree>
    <p:extLst>
      <p:ext uri="{BB962C8B-B14F-4D97-AF65-F5344CB8AC3E}">
        <p14:creationId xmlns:p14="http://schemas.microsoft.com/office/powerpoint/2010/main" val="10694041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7.gif"/><Relationship Id="rId3" Type="http://schemas.openxmlformats.org/officeDocument/2006/relationships/hyperlink" Target="https://erasmusplus.org.ua/baza-proyektiv/" TargetMode="External"/><Relationship Id="rId7" Type="http://schemas.openxmlformats.org/officeDocument/2006/relationships/image" Target="../media/image2.gif"/><Relationship Id="rId2" Type="http://schemas.openxmlformats.org/officeDocument/2006/relationships/hyperlink" Target="https://erasmusplus.org.ua/opportunities/mozhlyvosti-dlya-organizaczij/napryam-zhan-mone/" TargetMode="Externa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hyperlink" Target="https://erasmus-plus.ec.europa.eu/" TargetMode="External"/><Relationship Id="rId10" Type="http://schemas.openxmlformats.org/officeDocument/2006/relationships/image" Target="../media/image9.gif"/><Relationship Id="rId4" Type="http://schemas.openxmlformats.org/officeDocument/2006/relationships/hyperlink" Target="https://erasmus-plus.ec.europa.eu/opportunities/opportunities-for-organisations/jean-monnet-actions" TargetMode="External"/><Relationship Id="rId9" Type="http://schemas.openxmlformats.org/officeDocument/2006/relationships/image" Target="../media/image8.gif"/></Relationships>
</file>

<file path=ppt/slides/_rels/slide18.xml.rels><?xml version="1.0" encoding="UTF-8" standalone="yes"?>
<Relationships xmlns="http://schemas.openxmlformats.org/package/2006/relationships"><Relationship Id="rId8" Type="http://schemas.openxmlformats.org/officeDocument/2006/relationships/image" Target="../media/image12.gif"/><Relationship Id="rId3" Type="http://schemas.openxmlformats.org/officeDocument/2006/relationships/hyperlink" Target="https://ec.europa.eu/info/funding-tenders/opportunities/portal/screen/home" TargetMode="External"/><Relationship Id="rId7" Type="http://schemas.openxmlformats.org/officeDocument/2006/relationships/image" Target="../media/image11.gif"/><Relationship Id="rId2" Type="http://schemas.openxmlformats.org/officeDocument/2006/relationships/hyperlink" Target="https://erasmus-plus.ec.europa.eu/programme-guide/erasmusplus-programme-guide" TargetMode="External"/><Relationship Id="rId1" Type="http://schemas.openxmlformats.org/officeDocument/2006/relationships/slideLayout" Target="../slideLayouts/slideLayout2.xml"/><Relationship Id="rId6" Type="http://schemas.openxmlformats.org/officeDocument/2006/relationships/image" Target="../media/image10.gif"/><Relationship Id="rId5" Type="http://schemas.openxmlformats.org/officeDocument/2006/relationships/image" Target="../media/image1.png"/><Relationship Id="rId4" Type="http://schemas.openxmlformats.org/officeDocument/2006/relationships/hyperlink" Target="https://erasmus-plus.ec.europa.eu/projects"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doir.uhsp.edu.ua/" TargetMode="External"/><Relationship Id="rId7" Type="http://schemas.openxmlformats.org/officeDocument/2006/relationships/image" Target="../media/image14.gif"/><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hyperlink" Target="mailto:valyalyalka@ukr.net" TargetMode="External"/><Relationship Id="rId4" Type="http://schemas.openxmlformats.org/officeDocument/2006/relationships/hyperlink" Target="mailto:kovtunok@ukr.net"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erasmusplus.org.ua/opportunities/mozhlyvosti-dlya-organizaczij/napryam-zhan-mon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gif"/><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gif"/><Relationship Id="rId4" Type="http://schemas.openxmlformats.org/officeDocument/2006/relationships/hyperlink" Target="https://erasmusplus.org.ua/opportunities/mozhlyvosti-dlya-organizaczij/kafedry/"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erasmusplus.org.ua/opportunities/mozhlyvosti-dlya-organizaczij/moduli/"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gif"/><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hyperlink" Target="https://erasmusplus.org.ua/opportunities/mozhlyvosti-dlya-organizaczij/czentry-doskonalosti/"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gif"/><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erasmusplus.org.ua/opportunities/mozhlyvosti-dlya-organizaczij/merezhi/"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6.gif"/><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 name="Rectangle 68">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236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Заголовок 1">
            <a:extLst>
              <a:ext uri="{FF2B5EF4-FFF2-40B4-BE49-F238E27FC236}">
                <a16:creationId xmlns:a16="http://schemas.microsoft.com/office/drawing/2014/main" id="{DD30ED4A-29B7-4EBE-AD07-ABE2563B8714}"/>
              </a:ext>
            </a:extLst>
          </p:cNvPr>
          <p:cNvSpPr>
            <a:spLocks noGrp="1"/>
          </p:cNvSpPr>
          <p:nvPr>
            <p:ph type="title"/>
          </p:nvPr>
        </p:nvSpPr>
        <p:spPr>
          <a:xfrm>
            <a:off x="552036" y="1950474"/>
            <a:ext cx="2923041" cy="2957052"/>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3100" b="1" kern="1200" dirty="0">
                <a:solidFill>
                  <a:srgbClr val="FFFFFF"/>
                </a:solidFill>
                <a:latin typeface="Bookman Old Style" panose="02050604050505020204" pitchFamily="18" charset="0"/>
              </a:rPr>
              <a:t>ЖАН МОНЕ</a:t>
            </a:r>
          </a:p>
        </p:txBody>
      </p:sp>
      <p:pic>
        <p:nvPicPr>
          <p:cNvPr id="11" name="Рисунок 10">
            <a:extLst>
              <a:ext uri="{FF2B5EF4-FFF2-40B4-BE49-F238E27FC236}">
                <a16:creationId xmlns:a16="http://schemas.microsoft.com/office/drawing/2014/main" id="{2DADA6CF-3541-4B13-A2D1-7BACCADC80A4}"/>
              </a:ext>
            </a:extLst>
          </p:cNvPr>
          <p:cNvPicPr>
            <a:picLocks noChangeAspect="1"/>
          </p:cNvPicPr>
          <p:nvPr/>
        </p:nvPicPr>
        <p:blipFill rotWithShape="1">
          <a:blip r:embed="rId3"/>
          <a:srcRect t="9150"/>
          <a:stretch/>
        </p:blipFill>
        <p:spPr>
          <a:xfrm>
            <a:off x="4309291" y="0"/>
            <a:ext cx="7188199" cy="2187710"/>
          </a:xfrm>
          <a:prstGeom prst="rect">
            <a:avLst/>
          </a:prstGeom>
        </p:spPr>
      </p:pic>
      <p:sp>
        <p:nvSpPr>
          <p:cNvPr id="8" name="TextBox 7">
            <a:extLst>
              <a:ext uri="{FF2B5EF4-FFF2-40B4-BE49-F238E27FC236}">
                <a16:creationId xmlns:a16="http://schemas.microsoft.com/office/drawing/2014/main" id="{64FFF400-7216-4C5A-BAA2-A1651D8D3E5E}"/>
              </a:ext>
            </a:extLst>
          </p:cNvPr>
          <p:cNvSpPr txBox="1"/>
          <p:nvPr/>
        </p:nvSpPr>
        <p:spPr>
          <a:xfrm>
            <a:off x="3998596" y="4230472"/>
            <a:ext cx="7498894" cy="2590584"/>
          </a:xfrm>
          <a:prstGeom prst="rect">
            <a:avLst/>
          </a:prstGeom>
        </p:spPr>
        <p:txBody>
          <a:bodyPr vert="horz" lIns="91440" tIns="45720" rIns="91440" bIns="45720" rtlCol="0">
            <a:normAutofit/>
          </a:bodyPr>
          <a:lstStyle/>
          <a:p>
            <a:pPr>
              <a:lnSpc>
                <a:spcPct val="90000"/>
              </a:lnSpc>
              <a:spcAft>
                <a:spcPts val="600"/>
              </a:spcAft>
            </a:pPr>
            <a:endParaRPr lang="uk-UA" sz="2000" i="0" dirty="0">
              <a:solidFill>
                <a:srgbClr val="002060"/>
              </a:solidFill>
              <a:effectLst/>
              <a:latin typeface="Bookman Old Style" panose="02050604050505020204" pitchFamily="18" charset="0"/>
            </a:endParaRPr>
          </a:p>
        </p:txBody>
      </p:sp>
      <p:sp>
        <p:nvSpPr>
          <p:cNvPr id="10" name="TextBox 9">
            <a:extLst>
              <a:ext uri="{FF2B5EF4-FFF2-40B4-BE49-F238E27FC236}">
                <a16:creationId xmlns:a16="http://schemas.microsoft.com/office/drawing/2014/main" id="{0B40802F-D729-48CF-9FCA-E34085D192B3}"/>
              </a:ext>
            </a:extLst>
          </p:cNvPr>
          <p:cNvSpPr txBox="1"/>
          <p:nvPr/>
        </p:nvSpPr>
        <p:spPr>
          <a:xfrm>
            <a:off x="3777881" y="1950474"/>
            <a:ext cx="8260080" cy="4939814"/>
          </a:xfrm>
          <a:prstGeom prst="rect">
            <a:avLst/>
          </a:prstGeom>
          <a:noFill/>
        </p:spPr>
        <p:txBody>
          <a:bodyPr wrap="square">
            <a:spAutoFit/>
          </a:bodyPr>
          <a:lstStyle/>
          <a:p>
            <a:pPr>
              <a:lnSpc>
                <a:spcPct val="90000"/>
              </a:lnSpc>
              <a:spcAft>
                <a:spcPts val="600"/>
              </a:spcAft>
            </a:pPr>
            <a:r>
              <a:rPr lang="uk-UA" sz="2000" dirty="0">
                <a:solidFill>
                  <a:srgbClr val="002060"/>
                </a:solidFill>
                <a:latin typeface="Bookman Old Style" panose="02050604050505020204" pitchFamily="18" charset="0"/>
              </a:rPr>
              <a:t>Співпраця закладів вищої освіти й інших інституцій всього світу, які активно пропагують Євроінтеграцію України та мають науковців з публікаціями за </a:t>
            </a:r>
            <a:r>
              <a:rPr lang="uk-UA" sz="2000" dirty="0" err="1">
                <a:solidFill>
                  <a:srgbClr val="002060"/>
                </a:solidFill>
                <a:latin typeface="Bookman Old Style" panose="02050604050505020204" pitchFamily="18" charset="0"/>
              </a:rPr>
              <a:t>тематиками</a:t>
            </a:r>
            <a:r>
              <a:rPr lang="uk-UA" sz="2000" dirty="0">
                <a:solidFill>
                  <a:srgbClr val="002060"/>
                </a:solidFill>
                <a:latin typeface="Bookman Old Style" panose="02050604050505020204" pitchFamily="18" charset="0"/>
              </a:rPr>
              <a:t> Європейських студій, досвіду вивчення ЄС задля його адаптації в Україні. Покриває всі сфери економіки, де важливо вивчати та досліджувати досвід ЄС для України.</a:t>
            </a:r>
            <a:r>
              <a:rPr lang="en-US" sz="2000" i="0" dirty="0">
                <a:solidFill>
                  <a:srgbClr val="002060"/>
                </a:solidFill>
                <a:effectLst/>
                <a:latin typeface="Bookman Old Style" panose="02050604050505020204" pitchFamily="18" charset="0"/>
              </a:rPr>
              <a:t> </a:t>
            </a:r>
            <a:endParaRPr lang="uk-UA" sz="2000" i="0" dirty="0">
              <a:solidFill>
                <a:srgbClr val="002060"/>
              </a:solidFill>
              <a:effectLst/>
              <a:latin typeface="Bookman Old Style" panose="02050604050505020204" pitchFamily="18" charset="0"/>
            </a:endParaRPr>
          </a:p>
          <a:p>
            <a:pPr>
              <a:lnSpc>
                <a:spcPct val="90000"/>
              </a:lnSpc>
              <a:spcAft>
                <a:spcPts val="600"/>
              </a:spcAft>
            </a:pPr>
            <a:r>
              <a:rPr lang="en-US" sz="2000" i="0" dirty="0" err="1">
                <a:solidFill>
                  <a:srgbClr val="002060"/>
                </a:solidFill>
                <a:effectLst/>
                <a:latin typeface="Bookman Old Style" panose="02050604050505020204" pitchFamily="18" charset="0"/>
              </a:rPr>
              <a:t>Ціль</a:t>
            </a:r>
            <a:r>
              <a:rPr lang="en-US" sz="2000" i="0" dirty="0">
                <a:solidFill>
                  <a:srgbClr val="002060"/>
                </a:solidFill>
                <a:effectLst/>
                <a:latin typeface="Bookman Old Style" panose="02050604050505020204" pitchFamily="18" charset="0"/>
              </a:rPr>
              <a:t> </a:t>
            </a:r>
            <a:r>
              <a:rPr lang="en-US" sz="2000" i="0" dirty="0" err="1">
                <a:solidFill>
                  <a:srgbClr val="002060"/>
                </a:solidFill>
                <a:effectLst/>
                <a:latin typeface="Bookman Old Style" panose="02050604050505020204" pitchFamily="18" charset="0"/>
              </a:rPr>
              <a:t>напряму</a:t>
            </a:r>
            <a:r>
              <a:rPr lang="en-US" sz="2000" i="0" dirty="0">
                <a:solidFill>
                  <a:srgbClr val="002060"/>
                </a:solidFill>
                <a:effectLst/>
                <a:latin typeface="Bookman Old Style" panose="02050604050505020204" pitchFamily="18" charset="0"/>
              </a:rPr>
              <a:t> </a:t>
            </a:r>
            <a:r>
              <a:rPr lang="en-US" sz="2000" i="0" dirty="0" err="1">
                <a:solidFill>
                  <a:srgbClr val="002060"/>
                </a:solidFill>
                <a:effectLst/>
                <a:latin typeface="Bookman Old Style" panose="02050604050505020204" pitchFamily="18" charset="0"/>
              </a:rPr>
              <a:t>Жан</a:t>
            </a:r>
            <a:r>
              <a:rPr lang="en-US" sz="2000" i="0" dirty="0">
                <a:solidFill>
                  <a:srgbClr val="002060"/>
                </a:solidFill>
                <a:effectLst/>
                <a:latin typeface="Bookman Old Style" panose="02050604050505020204" pitchFamily="18" charset="0"/>
              </a:rPr>
              <a:t> </a:t>
            </a:r>
            <a:r>
              <a:rPr lang="en-US" sz="2000" i="0" dirty="0" err="1">
                <a:solidFill>
                  <a:srgbClr val="002060"/>
                </a:solidFill>
                <a:effectLst/>
                <a:latin typeface="Bookman Old Style" panose="02050604050505020204" pitchFamily="18" charset="0"/>
              </a:rPr>
              <a:t>Моне</a:t>
            </a:r>
            <a:r>
              <a:rPr lang="en-US" sz="2000" i="0" dirty="0">
                <a:solidFill>
                  <a:srgbClr val="002060"/>
                </a:solidFill>
                <a:effectLst/>
                <a:latin typeface="Bookman Old Style" panose="02050604050505020204" pitchFamily="18" charset="0"/>
              </a:rPr>
              <a:t> в </a:t>
            </a:r>
            <a:r>
              <a:rPr lang="en-US" sz="2000" i="0" dirty="0" err="1">
                <a:solidFill>
                  <a:srgbClr val="002060"/>
                </a:solidFill>
                <a:effectLst/>
                <a:latin typeface="Bookman Old Style" panose="02050604050505020204" pitchFamily="18" charset="0"/>
              </a:rPr>
              <a:t>рамках</a:t>
            </a:r>
            <a:r>
              <a:rPr lang="en-US" sz="2000" i="0" dirty="0">
                <a:solidFill>
                  <a:srgbClr val="002060"/>
                </a:solidFill>
                <a:effectLst/>
                <a:latin typeface="Bookman Old Style" panose="02050604050505020204" pitchFamily="18" charset="0"/>
              </a:rPr>
              <a:t> </a:t>
            </a:r>
            <a:r>
              <a:rPr lang="en-US" sz="2000" i="0" dirty="0" err="1">
                <a:solidFill>
                  <a:srgbClr val="002060"/>
                </a:solidFill>
                <a:effectLst/>
                <a:latin typeface="Bookman Old Style" panose="02050604050505020204" pitchFamily="18" charset="0"/>
              </a:rPr>
              <a:t>Програми</a:t>
            </a:r>
            <a:r>
              <a:rPr lang="en-US" sz="2000" i="0" dirty="0">
                <a:solidFill>
                  <a:srgbClr val="002060"/>
                </a:solidFill>
                <a:effectLst/>
                <a:latin typeface="Bookman Old Style" panose="02050604050505020204" pitchFamily="18" charset="0"/>
              </a:rPr>
              <a:t> ЄС </a:t>
            </a:r>
            <a:r>
              <a:rPr lang="en-US" sz="2000" i="0" dirty="0" err="1">
                <a:solidFill>
                  <a:srgbClr val="002060"/>
                </a:solidFill>
                <a:effectLst/>
                <a:latin typeface="Bookman Old Style" panose="02050604050505020204" pitchFamily="18" charset="0"/>
              </a:rPr>
              <a:t>Еразмус</a:t>
            </a:r>
            <a:r>
              <a:rPr lang="en-US" sz="2000" i="0" dirty="0">
                <a:solidFill>
                  <a:srgbClr val="002060"/>
                </a:solidFill>
                <a:effectLst/>
                <a:latin typeface="Bookman Old Style" panose="02050604050505020204" pitchFamily="18" charset="0"/>
              </a:rPr>
              <a:t>+: </a:t>
            </a:r>
          </a:p>
          <a:p>
            <a:pPr marL="342900" indent="-228600">
              <a:lnSpc>
                <a:spcPct val="90000"/>
              </a:lnSpc>
              <a:spcAft>
                <a:spcPts val="600"/>
              </a:spcAft>
              <a:buFont typeface="Arial" panose="020B0604020202020204" pitchFamily="34" charset="0"/>
              <a:buChar char="•"/>
            </a:pPr>
            <a:r>
              <a:rPr lang="uk-UA" sz="2000" i="0" dirty="0">
                <a:solidFill>
                  <a:srgbClr val="002060"/>
                </a:solidFill>
                <a:effectLst/>
                <a:latin typeface="Bookman Old Style" panose="02050604050505020204" pitchFamily="18" charset="0"/>
              </a:rPr>
              <a:t>активізувати євроінтеграційний дискурс;</a:t>
            </a:r>
          </a:p>
          <a:p>
            <a:pPr marL="342900" indent="-228600">
              <a:lnSpc>
                <a:spcPct val="90000"/>
              </a:lnSpc>
              <a:spcAft>
                <a:spcPts val="600"/>
              </a:spcAft>
              <a:buFont typeface="Arial" panose="020B0604020202020204" pitchFamily="34" charset="0"/>
              <a:buChar char="•"/>
            </a:pPr>
            <a:r>
              <a:rPr lang="uk-UA" sz="2000" i="0" dirty="0">
                <a:solidFill>
                  <a:srgbClr val="002060"/>
                </a:solidFill>
                <a:effectLst/>
                <a:latin typeface="Bookman Old Style" panose="02050604050505020204" pitchFamily="18" charset="0"/>
              </a:rPr>
              <a:t>сприяти досконалості євроінтеграційних студій; залучати заклади вищої освіти до дослідження євроінтеграційних процесів;</a:t>
            </a:r>
          </a:p>
          <a:p>
            <a:pPr marL="342900" indent="-228600">
              <a:lnSpc>
                <a:spcPct val="90000"/>
              </a:lnSpc>
              <a:spcAft>
                <a:spcPts val="600"/>
              </a:spcAft>
              <a:buFont typeface="Arial" panose="020B0604020202020204" pitchFamily="34" charset="0"/>
              <a:buChar char="•"/>
            </a:pPr>
            <a:r>
              <a:rPr lang="uk-UA" sz="2000" i="0" dirty="0">
                <a:solidFill>
                  <a:srgbClr val="002060"/>
                </a:solidFill>
                <a:effectLst/>
                <a:latin typeface="Bookman Old Style" panose="02050604050505020204" pitchFamily="18" charset="0"/>
              </a:rPr>
              <a:t>поширювати ідеї Об’єднаної Європи, знання про ЄС у широкому суспільстві (за межами наукових кіл та спеціалізованої аудиторії), наближаючи ЄС до громадськості.</a:t>
            </a:r>
          </a:p>
          <a:p>
            <a:pPr>
              <a:spcAft>
                <a:spcPts val="600"/>
              </a:spcAft>
            </a:pPr>
            <a:endParaRPr lang="en-US" sz="2000"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15473290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236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Заголовок 1">
            <a:extLst>
              <a:ext uri="{FF2B5EF4-FFF2-40B4-BE49-F238E27FC236}">
                <a16:creationId xmlns:a16="http://schemas.microsoft.com/office/drawing/2014/main" id="{EDD51C33-D707-4420-A265-C7EA8276369E}"/>
              </a:ext>
            </a:extLst>
          </p:cNvPr>
          <p:cNvSpPr>
            <a:spLocks noGrp="1"/>
          </p:cNvSpPr>
          <p:nvPr>
            <p:ph type="title"/>
          </p:nvPr>
        </p:nvSpPr>
        <p:spPr>
          <a:xfrm>
            <a:off x="641957" y="2057400"/>
            <a:ext cx="2743200" cy="2743200"/>
          </a:xfrm>
          <a:prstGeom prst="ellipse">
            <a:avLst/>
          </a:prstGeom>
          <a:solidFill>
            <a:srgbClr val="262626"/>
          </a:solidFill>
          <a:ln w="174625" cmpd="thinThick">
            <a:solidFill>
              <a:srgbClr val="262626"/>
            </a:solidFill>
          </a:ln>
        </p:spPr>
        <p:txBody>
          <a:bodyPr>
            <a:normAutofit/>
          </a:bodyPr>
          <a:lstStyle/>
          <a:p>
            <a:pPr algn="ctr"/>
            <a:r>
              <a:rPr lang="uk-UA" sz="2600" b="1" dirty="0">
                <a:solidFill>
                  <a:srgbClr val="FFFFFF"/>
                </a:solidFill>
                <a:latin typeface="Bookman Old Style" panose="02050604050505020204" pitchFamily="18" charset="0"/>
              </a:rPr>
              <a:t>Тематика українських проєктів</a:t>
            </a:r>
          </a:p>
        </p:txBody>
      </p:sp>
      <p:sp>
        <p:nvSpPr>
          <p:cNvPr id="3" name="Місце для вмісту 2">
            <a:extLst>
              <a:ext uri="{FF2B5EF4-FFF2-40B4-BE49-F238E27FC236}">
                <a16:creationId xmlns:a16="http://schemas.microsoft.com/office/drawing/2014/main" id="{CB8C40D1-3C23-4114-874D-2C88F6467DFB}"/>
              </a:ext>
            </a:extLst>
          </p:cNvPr>
          <p:cNvSpPr>
            <a:spLocks noGrp="1"/>
          </p:cNvSpPr>
          <p:nvPr>
            <p:ph idx="1"/>
          </p:nvPr>
        </p:nvSpPr>
        <p:spPr>
          <a:xfrm>
            <a:off x="3685880" y="1866507"/>
            <a:ext cx="7811610" cy="4713401"/>
          </a:xfrm>
        </p:spPr>
        <p:txBody>
          <a:bodyPr>
            <a:noAutofit/>
          </a:bodyPr>
          <a:lstStyle/>
          <a:p>
            <a:pPr>
              <a:spcBef>
                <a:spcPts val="0"/>
              </a:spcBef>
            </a:pPr>
            <a:r>
              <a:rPr lang="uk-UA" sz="2000" dirty="0">
                <a:solidFill>
                  <a:srgbClr val="002060"/>
                </a:solidFill>
                <a:latin typeface="Bookman Old Style" panose="02050604050505020204" pitchFamily="18" charset="0"/>
              </a:rPr>
              <a:t>логічна політика та екологічне право ЄС</a:t>
            </a:r>
          </a:p>
          <a:p>
            <a:pPr>
              <a:spcBef>
                <a:spcPts val="0"/>
              </a:spcBef>
            </a:pPr>
            <a:r>
              <a:rPr lang="uk-UA" sz="2000" dirty="0">
                <a:solidFill>
                  <a:srgbClr val="002060"/>
                </a:solidFill>
                <a:latin typeface="Bookman Old Style" panose="02050604050505020204" pitchFamily="18" charset="0"/>
              </a:rPr>
              <a:t>управління конфліктами та кризовий менеджмент</a:t>
            </a:r>
          </a:p>
          <a:p>
            <a:pPr>
              <a:spcBef>
                <a:spcPts val="0"/>
              </a:spcBef>
            </a:pPr>
            <a:r>
              <a:rPr lang="uk-UA" sz="2000" dirty="0">
                <a:solidFill>
                  <a:srgbClr val="002060"/>
                </a:solidFill>
                <a:latin typeface="Bookman Old Style" panose="02050604050505020204" pitchFamily="18" charset="0"/>
              </a:rPr>
              <a:t>соціальна згуртованість</a:t>
            </a:r>
          </a:p>
          <a:p>
            <a:pPr>
              <a:spcBef>
                <a:spcPts val="0"/>
              </a:spcBef>
            </a:pPr>
            <a:r>
              <a:rPr lang="uk-UA" sz="2000" dirty="0">
                <a:solidFill>
                  <a:srgbClr val="002060"/>
                </a:solidFill>
                <a:latin typeface="Bookman Old Style" panose="02050604050505020204" pitchFamily="18" charset="0"/>
              </a:rPr>
              <a:t>якість вищої освіти та освітніх досліджень</a:t>
            </a:r>
          </a:p>
          <a:p>
            <a:pPr>
              <a:spcBef>
                <a:spcPts val="0"/>
              </a:spcBef>
            </a:pPr>
            <a:r>
              <a:rPr lang="uk-UA" sz="2000" dirty="0">
                <a:solidFill>
                  <a:srgbClr val="002060"/>
                </a:solidFill>
                <a:latin typeface="Bookman Old Style" panose="02050604050505020204" pitchFamily="18" charset="0"/>
              </a:rPr>
              <a:t>європейські бізнес-моделі</a:t>
            </a:r>
          </a:p>
          <a:p>
            <a:pPr>
              <a:spcBef>
                <a:spcPts val="0"/>
              </a:spcBef>
            </a:pPr>
            <a:r>
              <a:rPr lang="uk-UA" sz="2000" dirty="0" err="1">
                <a:solidFill>
                  <a:srgbClr val="002060"/>
                </a:solidFill>
                <a:latin typeface="Bookman Old Style" panose="02050604050505020204" pitchFamily="18" charset="0"/>
              </a:rPr>
              <a:t>мовна</a:t>
            </a:r>
            <a:r>
              <a:rPr lang="uk-UA" sz="2000" dirty="0">
                <a:solidFill>
                  <a:srgbClr val="002060"/>
                </a:solidFill>
                <a:latin typeface="Bookman Old Style" panose="02050604050505020204" pitchFamily="18" charset="0"/>
              </a:rPr>
              <a:t> політика ЄС</a:t>
            </a:r>
          </a:p>
          <a:p>
            <a:pPr>
              <a:spcBef>
                <a:spcPts val="0"/>
              </a:spcBef>
            </a:pPr>
            <a:r>
              <a:rPr lang="uk-UA" sz="2000" dirty="0">
                <a:solidFill>
                  <a:srgbClr val="002060"/>
                </a:solidFill>
                <a:latin typeface="Bookman Old Style" panose="02050604050505020204" pitchFamily="18" charset="0"/>
              </a:rPr>
              <a:t>споживання та контроль безпечності харчових продуктів у ЄС</a:t>
            </a:r>
          </a:p>
          <a:p>
            <a:pPr>
              <a:spcBef>
                <a:spcPts val="0"/>
              </a:spcBef>
            </a:pPr>
            <a:r>
              <a:rPr lang="uk-UA" sz="2000" dirty="0">
                <a:solidFill>
                  <a:srgbClr val="002060"/>
                </a:solidFill>
                <a:latin typeface="Bookman Old Style" panose="02050604050505020204" pitchFamily="18" charset="0"/>
              </a:rPr>
              <a:t>адаптація законодавства в Україні до ЄС</a:t>
            </a:r>
          </a:p>
          <a:p>
            <a:pPr>
              <a:spcBef>
                <a:spcPts val="0"/>
              </a:spcBef>
            </a:pPr>
            <a:r>
              <a:rPr lang="uk-UA" sz="2000" dirty="0">
                <a:solidFill>
                  <a:srgbClr val="002060"/>
                </a:solidFill>
                <a:latin typeface="Bookman Old Style" panose="02050604050505020204" pitchFamily="18" charset="0"/>
              </a:rPr>
              <a:t>європейські цінності та ідентичність</a:t>
            </a:r>
          </a:p>
          <a:p>
            <a:pPr>
              <a:spcBef>
                <a:spcPts val="0"/>
              </a:spcBef>
            </a:pPr>
            <a:r>
              <a:rPr lang="uk-UA" sz="2000" dirty="0">
                <a:solidFill>
                  <a:srgbClr val="002060"/>
                </a:solidFill>
                <a:latin typeface="Bookman Old Style" panose="02050604050505020204" pitchFamily="18" charset="0"/>
              </a:rPr>
              <a:t>медична освіта</a:t>
            </a:r>
          </a:p>
          <a:p>
            <a:pPr>
              <a:spcBef>
                <a:spcPts val="0"/>
              </a:spcBef>
            </a:pPr>
            <a:r>
              <a:rPr lang="uk-UA" sz="2000" dirty="0">
                <a:solidFill>
                  <a:srgbClr val="002060"/>
                </a:solidFill>
                <a:latin typeface="Bookman Old Style" panose="02050604050505020204" pitchFamily="18" charset="0"/>
              </a:rPr>
              <a:t>європейські </a:t>
            </a:r>
            <a:r>
              <a:rPr lang="uk-UA" sz="2000" dirty="0" err="1">
                <a:solidFill>
                  <a:srgbClr val="002060"/>
                </a:solidFill>
                <a:latin typeface="Bookman Old Style" panose="02050604050505020204" pitchFamily="18" charset="0"/>
              </a:rPr>
              <a:t>антитоталітариські</a:t>
            </a:r>
            <a:r>
              <a:rPr lang="uk-UA" sz="2000" dirty="0">
                <a:solidFill>
                  <a:srgbClr val="002060"/>
                </a:solidFill>
                <a:latin typeface="Bookman Old Style" panose="02050604050505020204" pitchFamily="18" charset="0"/>
              </a:rPr>
              <a:t> практики</a:t>
            </a:r>
          </a:p>
          <a:p>
            <a:pPr>
              <a:spcBef>
                <a:spcPts val="0"/>
              </a:spcBef>
            </a:pPr>
            <a:r>
              <a:rPr lang="uk-UA" sz="2000" dirty="0">
                <a:solidFill>
                  <a:srgbClr val="002060"/>
                </a:solidFill>
                <a:latin typeface="Bookman Old Style" panose="02050604050505020204" pitchFamily="18" charset="0"/>
              </a:rPr>
              <a:t>енергоефективність</a:t>
            </a:r>
          </a:p>
          <a:p>
            <a:pPr>
              <a:spcBef>
                <a:spcPts val="0"/>
              </a:spcBef>
            </a:pPr>
            <a:r>
              <a:rPr lang="uk-UA" sz="2000" dirty="0">
                <a:solidFill>
                  <a:srgbClr val="002060"/>
                </a:solidFill>
                <a:latin typeface="Bookman Old Style" panose="02050604050505020204" pitchFamily="18" charset="0"/>
              </a:rPr>
              <a:t>виклики безпеки</a:t>
            </a:r>
          </a:p>
          <a:p>
            <a:pPr>
              <a:spcBef>
                <a:spcPts val="0"/>
              </a:spcBef>
            </a:pPr>
            <a:r>
              <a:rPr lang="uk-UA" sz="2000" dirty="0">
                <a:solidFill>
                  <a:srgbClr val="002060"/>
                </a:solidFill>
                <a:latin typeface="Bookman Old Style" panose="02050604050505020204" pitchFamily="18" charset="0"/>
              </a:rPr>
              <a:t>успішні практики з розвитку регіонів</a:t>
            </a:r>
          </a:p>
          <a:p>
            <a:pPr>
              <a:spcBef>
                <a:spcPts val="0"/>
              </a:spcBef>
            </a:pPr>
            <a:r>
              <a:rPr lang="uk-UA" sz="2000" dirty="0">
                <a:solidFill>
                  <a:srgbClr val="002060"/>
                </a:solidFill>
                <a:latin typeface="Bookman Old Style" panose="02050604050505020204" pitchFamily="18" charset="0"/>
              </a:rPr>
              <a:t>підвищення конкурентоспроможності ЄС</a:t>
            </a:r>
          </a:p>
        </p:txBody>
      </p:sp>
      <p:pic>
        <p:nvPicPr>
          <p:cNvPr id="13" name="Рисунок 12">
            <a:extLst>
              <a:ext uri="{FF2B5EF4-FFF2-40B4-BE49-F238E27FC236}">
                <a16:creationId xmlns:a16="http://schemas.microsoft.com/office/drawing/2014/main" id="{242D07D7-34B8-4ED5-87A9-5139799A1A51}"/>
              </a:ext>
            </a:extLst>
          </p:cNvPr>
          <p:cNvPicPr>
            <a:picLocks noChangeAspect="1"/>
          </p:cNvPicPr>
          <p:nvPr/>
        </p:nvPicPr>
        <p:blipFill>
          <a:blip r:embed="rId2"/>
          <a:stretch>
            <a:fillRect/>
          </a:stretch>
        </p:blipFill>
        <p:spPr>
          <a:xfrm>
            <a:off x="7611248" y="0"/>
            <a:ext cx="4580752" cy="1534551"/>
          </a:xfrm>
          <a:prstGeom prst="rect">
            <a:avLst/>
          </a:prstGeom>
        </p:spPr>
      </p:pic>
    </p:spTree>
    <p:extLst>
      <p:ext uri="{BB962C8B-B14F-4D97-AF65-F5344CB8AC3E}">
        <p14:creationId xmlns:p14="http://schemas.microsoft.com/office/powerpoint/2010/main" val="2008518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236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Заголовок 1">
            <a:extLst>
              <a:ext uri="{FF2B5EF4-FFF2-40B4-BE49-F238E27FC236}">
                <a16:creationId xmlns:a16="http://schemas.microsoft.com/office/drawing/2014/main" id="{EDD51C33-D707-4420-A265-C7EA8276369E}"/>
              </a:ext>
            </a:extLst>
          </p:cNvPr>
          <p:cNvSpPr>
            <a:spLocks noGrp="1"/>
          </p:cNvSpPr>
          <p:nvPr>
            <p:ph type="title"/>
          </p:nvPr>
        </p:nvSpPr>
        <p:spPr>
          <a:xfrm>
            <a:off x="641957" y="2057400"/>
            <a:ext cx="2743200" cy="2743200"/>
          </a:xfrm>
          <a:prstGeom prst="ellipse">
            <a:avLst/>
          </a:prstGeom>
          <a:solidFill>
            <a:srgbClr val="262626"/>
          </a:solidFill>
          <a:ln w="174625" cmpd="thinThick">
            <a:solidFill>
              <a:srgbClr val="262626"/>
            </a:solidFill>
          </a:ln>
        </p:spPr>
        <p:txBody>
          <a:bodyPr>
            <a:normAutofit/>
          </a:bodyPr>
          <a:lstStyle/>
          <a:p>
            <a:pPr algn="ctr"/>
            <a:r>
              <a:rPr lang="uk-UA" sz="2600" b="1" dirty="0">
                <a:solidFill>
                  <a:srgbClr val="FFFFFF"/>
                </a:solidFill>
                <a:latin typeface="Bookman Old Style" panose="02050604050505020204" pitchFamily="18" charset="0"/>
              </a:rPr>
              <a:t>Тематика українських проєктів</a:t>
            </a:r>
          </a:p>
        </p:txBody>
      </p:sp>
      <p:sp>
        <p:nvSpPr>
          <p:cNvPr id="3" name="Місце для вмісту 2">
            <a:extLst>
              <a:ext uri="{FF2B5EF4-FFF2-40B4-BE49-F238E27FC236}">
                <a16:creationId xmlns:a16="http://schemas.microsoft.com/office/drawing/2014/main" id="{CB8C40D1-3C23-4114-874D-2C88F6467DFB}"/>
              </a:ext>
            </a:extLst>
          </p:cNvPr>
          <p:cNvSpPr>
            <a:spLocks noGrp="1"/>
          </p:cNvSpPr>
          <p:nvPr>
            <p:ph idx="1"/>
          </p:nvPr>
        </p:nvSpPr>
        <p:spPr>
          <a:xfrm>
            <a:off x="3685880" y="1932494"/>
            <a:ext cx="7811610" cy="4204355"/>
          </a:xfrm>
        </p:spPr>
        <p:txBody>
          <a:bodyPr>
            <a:normAutofit/>
          </a:bodyPr>
          <a:lstStyle/>
          <a:p>
            <a:pPr>
              <a:spcBef>
                <a:spcPts val="0"/>
              </a:spcBef>
            </a:pPr>
            <a:r>
              <a:rPr lang="uk-UA" sz="2000" dirty="0">
                <a:solidFill>
                  <a:srgbClr val="002060"/>
                </a:solidFill>
                <a:latin typeface="Bookman Old Style" panose="02050604050505020204" pitchFamily="18" charset="0"/>
              </a:rPr>
              <a:t>європейський досвід з логістики та управління постачанням</a:t>
            </a:r>
          </a:p>
          <a:p>
            <a:pPr>
              <a:spcBef>
                <a:spcPts val="0"/>
              </a:spcBef>
            </a:pPr>
            <a:r>
              <a:rPr lang="uk-UA" sz="2000" dirty="0">
                <a:solidFill>
                  <a:srgbClr val="002060"/>
                </a:solidFill>
                <a:latin typeface="Bookman Old Style" panose="02050604050505020204" pitchFamily="18" charset="0"/>
              </a:rPr>
              <a:t>європейський освітній простір - можливості та виклики для України</a:t>
            </a:r>
          </a:p>
          <a:p>
            <a:pPr>
              <a:spcBef>
                <a:spcPts val="0"/>
              </a:spcBef>
            </a:pPr>
            <a:r>
              <a:rPr lang="uk-UA" sz="2000" dirty="0">
                <a:solidFill>
                  <a:srgbClr val="002060"/>
                </a:solidFill>
                <a:latin typeface="Bookman Old Style" panose="02050604050505020204" pitchFamily="18" charset="0"/>
              </a:rPr>
              <a:t>кримінальна політика Європейського Союзу</a:t>
            </a:r>
          </a:p>
          <a:p>
            <a:pPr>
              <a:spcBef>
                <a:spcPts val="0"/>
              </a:spcBef>
            </a:pPr>
            <a:r>
              <a:rPr lang="uk-UA" sz="2000" dirty="0">
                <a:solidFill>
                  <a:srgbClr val="002060"/>
                </a:solidFill>
                <a:latin typeface="Bookman Old Style" panose="02050604050505020204" pitchFamily="18" charset="0"/>
              </a:rPr>
              <a:t>соціальна та економічна інклюзія біженців та мігрантів до Європейського Союзу - виклики для України</a:t>
            </a:r>
          </a:p>
          <a:p>
            <a:pPr>
              <a:spcBef>
                <a:spcPts val="0"/>
              </a:spcBef>
            </a:pPr>
            <a:r>
              <a:rPr lang="uk-UA" sz="2000" dirty="0">
                <a:solidFill>
                  <a:srgbClr val="002060"/>
                </a:solidFill>
                <a:latin typeface="Bookman Old Style" panose="02050604050505020204" pitchFamily="18" charset="0"/>
              </a:rPr>
              <a:t>європейські стандарти місцевого самоврядування та регіональна політика ЄС</a:t>
            </a:r>
          </a:p>
          <a:p>
            <a:pPr>
              <a:spcBef>
                <a:spcPts val="0"/>
              </a:spcBef>
            </a:pPr>
            <a:r>
              <a:rPr lang="uk-UA" sz="2000" dirty="0">
                <a:solidFill>
                  <a:srgbClr val="002060"/>
                </a:solidFill>
                <a:latin typeface="Bookman Old Style" panose="02050604050505020204" pitchFamily="18" charset="0"/>
              </a:rPr>
              <a:t>трансфер технологій</a:t>
            </a:r>
          </a:p>
          <a:p>
            <a:pPr>
              <a:spcBef>
                <a:spcPts val="0"/>
              </a:spcBef>
            </a:pPr>
            <a:r>
              <a:rPr lang="uk-UA" sz="2000" dirty="0">
                <a:solidFill>
                  <a:srgbClr val="002060"/>
                </a:solidFill>
                <a:latin typeface="Bookman Old Style" panose="02050604050505020204" pitchFamily="18" charset="0"/>
              </a:rPr>
              <a:t>захист даних в ЄС</a:t>
            </a:r>
          </a:p>
          <a:p>
            <a:pPr>
              <a:spcBef>
                <a:spcPts val="0"/>
              </a:spcBef>
            </a:pPr>
            <a:r>
              <a:rPr lang="uk-UA" sz="2000" dirty="0">
                <a:solidFill>
                  <a:srgbClr val="002060"/>
                </a:solidFill>
                <a:latin typeface="Bookman Old Style" panose="02050604050505020204" pitchFamily="18" charset="0"/>
              </a:rPr>
              <a:t>запобігання корупції,</a:t>
            </a:r>
          </a:p>
          <a:p>
            <a:pPr>
              <a:spcBef>
                <a:spcPts val="0"/>
              </a:spcBef>
            </a:pPr>
            <a:r>
              <a:rPr lang="uk-UA" sz="2000" dirty="0">
                <a:solidFill>
                  <a:srgbClr val="002060"/>
                </a:solidFill>
                <a:latin typeface="Bookman Old Style" panose="02050604050505020204" pitchFamily="18" charset="0"/>
              </a:rPr>
              <a:t>економічна безпека</a:t>
            </a:r>
          </a:p>
          <a:p>
            <a:pPr>
              <a:spcBef>
                <a:spcPts val="0"/>
              </a:spcBef>
            </a:pPr>
            <a:r>
              <a:rPr lang="uk-UA" sz="2000" dirty="0" err="1">
                <a:solidFill>
                  <a:srgbClr val="002060"/>
                </a:solidFill>
                <a:latin typeface="Bookman Old Style" panose="02050604050505020204" pitchFamily="18" charset="0"/>
              </a:rPr>
              <a:t>кібербезпека</a:t>
            </a:r>
            <a:r>
              <a:rPr lang="uk-UA" sz="2000" dirty="0">
                <a:solidFill>
                  <a:srgbClr val="002060"/>
                </a:solidFill>
                <a:latin typeface="Bookman Old Style" panose="02050604050505020204" pitchFamily="18" charset="0"/>
              </a:rPr>
              <a:t> та цифрова дипломатія ЄС тощо.</a:t>
            </a:r>
          </a:p>
        </p:txBody>
      </p:sp>
      <p:pic>
        <p:nvPicPr>
          <p:cNvPr id="13" name="Рисунок 12">
            <a:extLst>
              <a:ext uri="{FF2B5EF4-FFF2-40B4-BE49-F238E27FC236}">
                <a16:creationId xmlns:a16="http://schemas.microsoft.com/office/drawing/2014/main" id="{242D07D7-34B8-4ED5-87A9-5139799A1A51}"/>
              </a:ext>
            </a:extLst>
          </p:cNvPr>
          <p:cNvPicPr>
            <a:picLocks noChangeAspect="1"/>
          </p:cNvPicPr>
          <p:nvPr/>
        </p:nvPicPr>
        <p:blipFill>
          <a:blip r:embed="rId2"/>
          <a:stretch>
            <a:fillRect/>
          </a:stretch>
        </p:blipFill>
        <p:spPr>
          <a:xfrm>
            <a:off x="7611248" y="0"/>
            <a:ext cx="4580752" cy="1534551"/>
          </a:xfrm>
          <a:prstGeom prst="rect">
            <a:avLst/>
          </a:prstGeom>
        </p:spPr>
      </p:pic>
    </p:spTree>
    <p:extLst>
      <p:ext uri="{BB962C8B-B14F-4D97-AF65-F5344CB8AC3E}">
        <p14:creationId xmlns:p14="http://schemas.microsoft.com/office/powerpoint/2010/main" val="6143347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236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Заголовок 1">
            <a:extLst>
              <a:ext uri="{FF2B5EF4-FFF2-40B4-BE49-F238E27FC236}">
                <a16:creationId xmlns:a16="http://schemas.microsoft.com/office/drawing/2014/main" id="{96B7A535-86F7-4414-91A4-C5BCB3B9BC81}"/>
              </a:ext>
            </a:extLst>
          </p:cNvPr>
          <p:cNvSpPr>
            <a:spLocks noGrp="1"/>
          </p:cNvSpPr>
          <p:nvPr>
            <p:ph type="title"/>
          </p:nvPr>
        </p:nvSpPr>
        <p:spPr>
          <a:xfrm>
            <a:off x="568750" y="1998047"/>
            <a:ext cx="2889614" cy="2861906"/>
          </a:xfrm>
          <a:prstGeom prst="ellipse">
            <a:avLst/>
          </a:prstGeom>
          <a:solidFill>
            <a:srgbClr val="262626"/>
          </a:solidFill>
          <a:ln w="174625" cmpd="thinThick">
            <a:solidFill>
              <a:srgbClr val="262626"/>
            </a:solidFill>
          </a:ln>
        </p:spPr>
        <p:txBody>
          <a:bodyPr>
            <a:normAutofit/>
          </a:bodyPr>
          <a:lstStyle/>
          <a:p>
            <a:pPr algn="ctr"/>
            <a:r>
              <a:rPr lang="ru-RU" sz="2600" b="1" dirty="0">
                <a:solidFill>
                  <a:srgbClr val="FFFFFF"/>
                </a:solidFill>
                <a:latin typeface="Bookman Old Style" panose="02050604050505020204" pitchFamily="18" charset="0"/>
              </a:rPr>
              <a:t>Кроки до </a:t>
            </a:r>
            <a:r>
              <a:rPr lang="ru-RU" sz="2600" b="1" dirty="0" err="1">
                <a:solidFill>
                  <a:srgbClr val="FFFFFF"/>
                </a:solidFill>
                <a:latin typeface="Bookman Old Style" panose="02050604050505020204" pitchFamily="18" charset="0"/>
              </a:rPr>
              <a:t>якісної</a:t>
            </a:r>
            <a:r>
              <a:rPr lang="ru-RU" sz="2600" b="1" dirty="0">
                <a:solidFill>
                  <a:srgbClr val="FFFFFF"/>
                </a:solidFill>
                <a:latin typeface="Bookman Old Style" panose="02050604050505020204" pitchFamily="18" charset="0"/>
              </a:rPr>
              <a:t> проєктної заявки</a:t>
            </a:r>
            <a:endParaRPr lang="uk-UA" sz="2600" b="1" dirty="0">
              <a:solidFill>
                <a:srgbClr val="FFFFFF"/>
              </a:solidFill>
              <a:latin typeface="Bookman Old Style" panose="02050604050505020204" pitchFamily="18" charset="0"/>
            </a:endParaRPr>
          </a:p>
        </p:txBody>
      </p:sp>
      <p:sp>
        <p:nvSpPr>
          <p:cNvPr id="3" name="Місце для вмісту 2">
            <a:extLst>
              <a:ext uri="{FF2B5EF4-FFF2-40B4-BE49-F238E27FC236}">
                <a16:creationId xmlns:a16="http://schemas.microsoft.com/office/drawing/2014/main" id="{680D3C48-1293-4131-A6EC-B5B643B13B4D}"/>
              </a:ext>
            </a:extLst>
          </p:cNvPr>
          <p:cNvSpPr>
            <a:spLocks noGrp="1"/>
          </p:cNvSpPr>
          <p:nvPr>
            <p:ph idx="1"/>
          </p:nvPr>
        </p:nvSpPr>
        <p:spPr>
          <a:xfrm>
            <a:off x="3657600" y="1913641"/>
            <a:ext cx="7569199" cy="4263322"/>
          </a:xfrm>
        </p:spPr>
        <p:txBody>
          <a:bodyPr>
            <a:normAutofit/>
          </a:bodyPr>
          <a:lstStyle/>
          <a:p>
            <a:r>
              <a:rPr lang="uk-UA" sz="2000" dirty="0">
                <a:solidFill>
                  <a:srgbClr val="002060"/>
                </a:solidFill>
                <a:latin typeface="Bookman Old Style" panose="02050604050505020204" pitchFamily="18" charset="0"/>
              </a:rPr>
              <a:t>Збирати інформацію про можливості (Інформаційні заходи, сайт НЕО в Україні, сайти проєктів, консультації з координаторами поточних проєктів, консультації з НЕО) </a:t>
            </a:r>
          </a:p>
          <a:p>
            <a:r>
              <a:rPr lang="uk-UA" sz="2000" dirty="0">
                <a:solidFill>
                  <a:srgbClr val="002060"/>
                </a:solidFill>
                <a:latin typeface="Bookman Old Style" panose="02050604050505020204" pitchFamily="18" charset="0"/>
              </a:rPr>
              <a:t>Ознайомитися з матеріалами конкурсів програми Еразмус+ </a:t>
            </a:r>
          </a:p>
          <a:p>
            <a:r>
              <a:rPr lang="uk-UA" sz="2000" dirty="0">
                <a:solidFill>
                  <a:srgbClr val="002060"/>
                </a:solidFill>
                <a:latin typeface="Bookman Old Style" panose="02050604050505020204" pitchFamily="18" charset="0"/>
              </a:rPr>
              <a:t>Визначитися з типом проєкту (модуль, кафедра тощо) </a:t>
            </a:r>
          </a:p>
          <a:p>
            <a:r>
              <a:rPr lang="uk-UA" sz="2000" dirty="0">
                <a:solidFill>
                  <a:srgbClr val="002060"/>
                </a:solidFill>
                <a:latin typeface="Bookman Old Style" panose="02050604050505020204" pitchFamily="18" charset="0"/>
              </a:rPr>
              <a:t>Оцінити інституційні ресурси та спроможності </a:t>
            </a:r>
          </a:p>
          <a:p>
            <a:r>
              <a:rPr lang="uk-UA" sz="2000" dirty="0">
                <a:solidFill>
                  <a:srgbClr val="002060"/>
                </a:solidFill>
                <a:latin typeface="Bookman Old Style" panose="02050604050505020204" pitchFamily="18" charset="0"/>
              </a:rPr>
              <a:t>Обговорити ідеї проєкту з керівництвом та іншими підрозділами (ГОРИЗОНТАЛЬНА СПІВПРАЦЯ)</a:t>
            </a:r>
          </a:p>
        </p:txBody>
      </p:sp>
      <p:pic>
        <p:nvPicPr>
          <p:cNvPr id="6" name="Рисунок 5">
            <a:extLst>
              <a:ext uri="{FF2B5EF4-FFF2-40B4-BE49-F238E27FC236}">
                <a16:creationId xmlns:a16="http://schemas.microsoft.com/office/drawing/2014/main" id="{5C86C240-2B02-4156-976D-77A9630DA101}"/>
              </a:ext>
            </a:extLst>
          </p:cNvPr>
          <p:cNvPicPr>
            <a:picLocks noChangeAspect="1"/>
          </p:cNvPicPr>
          <p:nvPr/>
        </p:nvPicPr>
        <p:blipFill>
          <a:blip r:embed="rId2"/>
          <a:stretch>
            <a:fillRect/>
          </a:stretch>
        </p:blipFill>
        <p:spPr>
          <a:xfrm>
            <a:off x="7611248" y="0"/>
            <a:ext cx="4580752" cy="1534551"/>
          </a:xfrm>
          <a:prstGeom prst="rect">
            <a:avLst/>
          </a:prstGeom>
        </p:spPr>
      </p:pic>
    </p:spTree>
    <p:extLst>
      <p:ext uri="{BB962C8B-B14F-4D97-AF65-F5344CB8AC3E}">
        <p14:creationId xmlns:p14="http://schemas.microsoft.com/office/powerpoint/2010/main" val="2297504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236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Заголовок 1">
            <a:extLst>
              <a:ext uri="{FF2B5EF4-FFF2-40B4-BE49-F238E27FC236}">
                <a16:creationId xmlns:a16="http://schemas.microsoft.com/office/drawing/2014/main" id="{59EE792A-5C4C-4C0E-9CF7-A6BD907D0704}"/>
              </a:ext>
            </a:extLst>
          </p:cNvPr>
          <p:cNvSpPr>
            <a:spLocks noGrp="1"/>
          </p:cNvSpPr>
          <p:nvPr>
            <p:ph type="title"/>
          </p:nvPr>
        </p:nvSpPr>
        <p:spPr>
          <a:xfrm>
            <a:off x="641957" y="2057400"/>
            <a:ext cx="2743200" cy="2743200"/>
          </a:xfrm>
          <a:prstGeom prst="ellipse">
            <a:avLst/>
          </a:prstGeom>
          <a:solidFill>
            <a:srgbClr val="262626"/>
          </a:solidFill>
          <a:ln w="174625" cmpd="thinThick">
            <a:solidFill>
              <a:srgbClr val="262626"/>
            </a:solidFill>
          </a:ln>
        </p:spPr>
        <p:txBody>
          <a:bodyPr>
            <a:normAutofit/>
          </a:bodyPr>
          <a:lstStyle/>
          <a:p>
            <a:pPr algn="ctr"/>
            <a:r>
              <a:rPr lang="uk-UA" sz="2400" b="1" dirty="0">
                <a:solidFill>
                  <a:srgbClr val="FFFFFF"/>
                </a:solidFill>
                <a:latin typeface="Bookman Old Style" panose="02050604050505020204" pitchFamily="18" charset="0"/>
              </a:rPr>
              <a:t>Актуальність, значущість проєкту</a:t>
            </a:r>
          </a:p>
        </p:txBody>
      </p:sp>
      <p:sp>
        <p:nvSpPr>
          <p:cNvPr id="3" name="Місце для вмісту 2">
            <a:extLst>
              <a:ext uri="{FF2B5EF4-FFF2-40B4-BE49-F238E27FC236}">
                <a16:creationId xmlns:a16="http://schemas.microsoft.com/office/drawing/2014/main" id="{3386D28C-D0FA-4836-AE08-834555D3D253}"/>
              </a:ext>
            </a:extLst>
          </p:cNvPr>
          <p:cNvSpPr>
            <a:spLocks noGrp="1"/>
          </p:cNvSpPr>
          <p:nvPr>
            <p:ph idx="1"/>
          </p:nvPr>
        </p:nvSpPr>
        <p:spPr>
          <a:xfrm>
            <a:off x="4038600" y="1904214"/>
            <a:ext cx="7188199" cy="4272749"/>
          </a:xfrm>
        </p:spPr>
        <p:txBody>
          <a:bodyPr>
            <a:normAutofit/>
          </a:bodyPr>
          <a:lstStyle/>
          <a:p>
            <a:r>
              <a:rPr lang="uk-UA" sz="2000" dirty="0">
                <a:solidFill>
                  <a:srgbClr val="002060"/>
                </a:solidFill>
                <a:latin typeface="Bookman Old Style" panose="02050604050505020204" pitchFamily="18" charset="0"/>
              </a:rPr>
              <a:t>Як проєкт стосується європейських студій: чому </a:t>
            </a:r>
          </a:p>
          <a:p>
            <a:r>
              <a:rPr lang="uk-UA" sz="2000" dirty="0">
                <a:solidFill>
                  <a:srgbClr val="002060"/>
                </a:solidFill>
                <a:latin typeface="Bookman Old Style" panose="02050604050505020204" pitchFamily="18" charset="0"/>
              </a:rPr>
              <a:t>Яку додану вартість має проєкт для університету/ організації (як він сприятиме інституційному розвитку, які позитивні зміни очікуються, який вплив він матиме на студентів, викладачів, адміністрацію ЗВО, на представників організації): для чого і для кого </a:t>
            </a:r>
          </a:p>
          <a:p>
            <a:r>
              <a:rPr lang="uk-UA" sz="2000" dirty="0">
                <a:solidFill>
                  <a:srgbClr val="002060"/>
                </a:solidFill>
                <a:latin typeface="Bookman Old Style" panose="02050604050505020204" pitchFamily="18" charset="0"/>
              </a:rPr>
              <a:t>Послідовність та узгодження між заходами, методологією та очікуваними результатами: яким чином </a:t>
            </a:r>
          </a:p>
          <a:p>
            <a:r>
              <a:rPr lang="uk-UA" sz="2000" dirty="0">
                <a:solidFill>
                  <a:srgbClr val="002060"/>
                </a:solidFill>
                <a:latin typeface="Bookman Old Style" panose="02050604050505020204" pitchFamily="18" charset="0"/>
              </a:rPr>
              <a:t>Інноваційні підходи і методики, сучасні технології для досягнення цілей проєкту: які інструменти</a:t>
            </a:r>
          </a:p>
        </p:txBody>
      </p:sp>
      <p:pic>
        <p:nvPicPr>
          <p:cNvPr id="6" name="Рисунок 5">
            <a:extLst>
              <a:ext uri="{FF2B5EF4-FFF2-40B4-BE49-F238E27FC236}">
                <a16:creationId xmlns:a16="http://schemas.microsoft.com/office/drawing/2014/main" id="{05FFDC14-6847-4054-A800-7E0A037DE5C8}"/>
              </a:ext>
            </a:extLst>
          </p:cNvPr>
          <p:cNvPicPr>
            <a:picLocks noChangeAspect="1"/>
          </p:cNvPicPr>
          <p:nvPr/>
        </p:nvPicPr>
        <p:blipFill>
          <a:blip r:embed="rId2"/>
          <a:stretch>
            <a:fillRect/>
          </a:stretch>
        </p:blipFill>
        <p:spPr>
          <a:xfrm>
            <a:off x="7611248" y="0"/>
            <a:ext cx="4580752" cy="1534551"/>
          </a:xfrm>
          <a:prstGeom prst="rect">
            <a:avLst/>
          </a:prstGeom>
        </p:spPr>
      </p:pic>
    </p:spTree>
    <p:extLst>
      <p:ext uri="{BB962C8B-B14F-4D97-AF65-F5344CB8AC3E}">
        <p14:creationId xmlns:p14="http://schemas.microsoft.com/office/powerpoint/2010/main" val="34520619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236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Заголовок 1">
            <a:extLst>
              <a:ext uri="{FF2B5EF4-FFF2-40B4-BE49-F238E27FC236}">
                <a16:creationId xmlns:a16="http://schemas.microsoft.com/office/drawing/2014/main" id="{45EB6016-E1B5-4D55-AB64-D1EDC8C1BF27}"/>
              </a:ext>
            </a:extLst>
          </p:cNvPr>
          <p:cNvSpPr>
            <a:spLocks noGrp="1"/>
          </p:cNvSpPr>
          <p:nvPr>
            <p:ph type="title"/>
          </p:nvPr>
        </p:nvSpPr>
        <p:spPr>
          <a:xfrm>
            <a:off x="641957" y="2057400"/>
            <a:ext cx="2743200" cy="2743200"/>
          </a:xfrm>
          <a:prstGeom prst="ellipse">
            <a:avLst/>
          </a:prstGeom>
          <a:solidFill>
            <a:srgbClr val="262626"/>
          </a:solidFill>
          <a:ln w="174625" cmpd="thinThick">
            <a:solidFill>
              <a:srgbClr val="262626"/>
            </a:solidFill>
          </a:ln>
        </p:spPr>
        <p:txBody>
          <a:bodyPr>
            <a:normAutofit fontScale="90000"/>
          </a:bodyPr>
          <a:lstStyle/>
          <a:p>
            <a:pPr algn="ctr"/>
            <a:r>
              <a:rPr lang="ru-RU" sz="2600" b="1" dirty="0" err="1">
                <a:solidFill>
                  <a:srgbClr val="FFFFFF"/>
                </a:solidFill>
                <a:latin typeface="Bookman Old Style" panose="02050604050505020204" pitchFamily="18" charset="0"/>
              </a:rPr>
              <a:t>Якість</a:t>
            </a:r>
            <a:r>
              <a:rPr lang="ru-RU" sz="2600" b="1" dirty="0">
                <a:solidFill>
                  <a:srgbClr val="FFFFFF"/>
                </a:solidFill>
                <a:latin typeface="Bookman Old Style" panose="02050604050505020204" pitchFamily="18" charset="0"/>
              </a:rPr>
              <a:t> дизайну та </a:t>
            </a:r>
            <a:r>
              <a:rPr lang="ru-RU" sz="2600" b="1" dirty="0" err="1">
                <a:solidFill>
                  <a:srgbClr val="FFFFFF"/>
                </a:solidFill>
                <a:latin typeface="Bookman Old Style" panose="02050604050505020204" pitchFamily="18" charset="0"/>
              </a:rPr>
              <a:t>виконання</a:t>
            </a:r>
            <a:r>
              <a:rPr lang="ru-RU" sz="2600" b="1" dirty="0">
                <a:solidFill>
                  <a:srgbClr val="FFFFFF"/>
                </a:solidFill>
                <a:latin typeface="Bookman Old Style" panose="02050604050505020204" pitchFamily="18" charset="0"/>
              </a:rPr>
              <a:t> проєкту</a:t>
            </a:r>
            <a:endParaRPr lang="uk-UA" sz="2600" b="1" dirty="0">
              <a:solidFill>
                <a:srgbClr val="FFFFFF"/>
              </a:solidFill>
              <a:latin typeface="Bookman Old Style" panose="02050604050505020204" pitchFamily="18" charset="0"/>
            </a:endParaRPr>
          </a:p>
        </p:txBody>
      </p:sp>
      <p:sp>
        <p:nvSpPr>
          <p:cNvPr id="3" name="Місце для вмісту 2">
            <a:extLst>
              <a:ext uri="{FF2B5EF4-FFF2-40B4-BE49-F238E27FC236}">
                <a16:creationId xmlns:a16="http://schemas.microsoft.com/office/drawing/2014/main" id="{C26EB006-3E44-4125-876A-8AAEAD31DF86}"/>
              </a:ext>
            </a:extLst>
          </p:cNvPr>
          <p:cNvSpPr>
            <a:spLocks noGrp="1"/>
          </p:cNvSpPr>
          <p:nvPr>
            <p:ph idx="1"/>
          </p:nvPr>
        </p:nvSpPr>
        <p:spPr>
          <a:xfrm>
            <a:off x="3736942" y="1904214"/>
            <a:ext cx="7188199" cy="4319883"/>
          </a:xfrm>
        </p:spPr>
        <p:txBody>
          <a:bodyPr>
            <a:normAutofit/>
          </a:bodyPr>
          <a:lstStyle/>
          <a:p>
            <a:r>
              <a:rPr lang="uk-UA" sz="2000" dirty="0">
                <a:solidFill>
                  <a:srgbClr val="002060"/>
                </a:solidFill>
                <a:latin typeface="Bookman Old Style" panose="02050604050505020204" pitchFamily="18" charset="0"/>
              </a:rPr>
              <a:t>Зрозумілість, повнота та якість робочої програми (</a:t>
            </a:r>
            <a:r>
              <a:rPr lang="en-US" sz="2000" dirty="0">
                <a:solidFill>
                  <a:srgbClr val="002060"/>
                </a:solidFill>
                <a:latin typeface="Bookman Old Style" panose="02050604050505020204" pitchFamily="18" charset="0"/>
              </a:rPr>
              <a:t>Work Plan), </a:t>
            </a:r>
            <a:r>
              <a:rPr lang="uk-UA" sz="2000" dirty="0">
                <a:solidFill>
                  <a:srgbClr val="002060"/>
                </a:solidFill>
                <a:latin typeface="Bookman Old Style" panose="02050604050505020204" pitchFamily="18" charset="0"/>
              </a:rPr>
              <a:t>включаючи належні фази підготовки, виконання, оцінювання, подальшого моніторингу та поширення результатів </a:t>
            </a:r>
          </a:p>
          <a:p>
            <a:r>
              <a:rPr lang="uk-UA" sz="2000" dirty="0">
                <a:solidFill>
                  <a:srgbClr val="002060"/>
                </a:solidFill>
                <a:latin typeface="Bookman Old Style" panose="02050604050505020204" pitchFamily="18" charset="0"/>
              </a:rPr>
              <a:t>Відповідність між цілями, завданнями, заходами й результатами проєкту та запропонованим бюджетом </a:t>
            </a:r>
          </a:p>
          <a:p>
            <a:r>
              <a:rPr lang="uk-UA" sz="2000" dirty="0">
                <a:solidFill>
                  <a:srgbClr val="002060"/>
                </a:solidFill>
                <a:latin typeface="Bookman Old Style" panose="02050604050505020204" pitchFamily="18" charset="0"/>
              </a:rPr>
              <a:t>Якість та здійсненність пропонованої методології, орієнтовного робочого плану </a:t>
            </a:r>
          </a:p>
          <a:p>
            <a:r>
              <a:rPr lang="uk-UA" sz="2000" dirty="0">
                <a:solidFill>
                  <a:srgbClr val="002060"/>
                </a:solidFill>
                <a:latin typeface="Bookman Old Style" panose="02050604050505020204" pitchFamily="18" charset="0"/>
              </a:rPr>
              <a:t>Управління </a:t>
            </a:r>
            <a:r>
              <a:rPr lang="uk-UA" sz="2000" dirty="0" err="1">
                <a:solidFill>
                  <a:srgbClr val="002060"/>
                </a:solidFill>
                <a:latin typeface="Bookman Old Style" panose="02050604050505020204" pitchFamily="18" charset="0"/>
              </a:rPr>
              <a:t>проєктом</a:t>
            </a:r>
            <a:r>
              <a:rPr lang="uk-UA" sz="2000" dirty="0">
                <a:solidFill>
                  <a:srgbClr val="002060"/>
                </a:solidFill>
                <a:latin typeface="Bookman Old Style" panose="02050604050505020204" pitchFamily="18" charset="0"/>
              </a:rPr>
              <a:t> та діяльністю в межах проєкту, форми і методи комунікації на рівнях та етапах проєкту</a:t>
            </a:r>
          </a:p>
        </p:txBody>
      </p:sp>
      <p:pic>
        <p:nvPicPr>
          <p:cNvPr id="6" name="Рисунок 5">
            <a:extLst>
              <a:ext uri="{FF2B5EF4-FFF2-40B4-BE49-F238E27FC236}">
                <a16:creationId xmlns:a16="http://schemas.microsoft.com/office/drawing/2014/main" id="{976221FE-D931-4E86-9D98-707558ACA7FA}"/>
              </a:ext>
            </a:extLst>
          </p:cNvPr>
          <p:cNvPicPr>
            <a:picLocks noChangeAspect="1"/>
          </p:cNvPicPr>
          <p:nvPr/>
        </p:nvPicPr>
        <p:blipFill>
          <a:blip r:embed="rId2"/>
          <a:stretch>
            <a:fillRect/>
          </a:stretch>
        </p:blipFill>
        <p:spPr>
          <a:xfrm>
            <a:off x="7611248" y="0"/>
            <a:ext cx="4580752" cy="1534551"/>
          </a:xfrm>
          <a:prstGeom prst="rect">
            <a:avLst/>
          </a:prstGeom>
        </p:spPr>
      </p:pic>
    </p:spTree>
    <p:extLst>
      <p:ext uri="{BB962C8B-B14F-4D97-AF65-F5344CB8AC3E}">
        <p14:creationId xmlns:p14="http://schemas.microsoft.com/office/powerpoint/2010/main" val="11106741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236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Заголовок 1">
            <a:extLst>
              <a:ext uri="{FF2B5EF4-FFF2-40B4-BE49-F238E27FC236}">
                <a16:creationId xmlns:a16="http://schemas.microsoft.com/office/drawing/2014/main" id="{DDE3BE32-A6A4-468D-AE6A-9DACB8531704}"/>
              </a:ext>
            </a:extLst>
          </p:cNvPr>
          <p:cNvSpPr>
            <a:spLocks noGrp="1"/>
          </p:cNvSpPr>
          <p:nvPr>
            <p:ph type="title"/>
          </p:nvPr>
        </p:nvSpPr>
        <p:spPr>
          <a:xfrm>
            <a:off x="581173" y="1980042"/>
            <a:ext cx="2864767" cy="2897915"/>
          </a:xfrm>
          <a:prstGeom prst="ellipse">
            <a:avLst/>
          </a:prstGeom>
          <a:solidFill>
            <a:srgbClr val="262626"/>
          </a:solidFill>
          <a:ln w="174625" cmpd="thinThick">
            <a:solidFill>
              <a:srgbClr val="262626"/>
            </a:solidFill>
          </a:ln>
        </p:spPr>
        <p:txBody>
          <a:bodyPr>
            <a:normAutofit/>
          </a:bodyPr>
          <a:lstStyle/>
          <a:p>
            <a:pPr algn="ctr"/>
            <a:r>
              <a:rPr lang="uk-UA" sz="2600" b="1" dirty="0">
                <a:solidFill>
                  <a:srgbClr val="FFFFFF"/>
                </a:solidFill>
                <a:latin typeface="Bookman Old Style" panose="02050604050505020204" pitchFamily="18" charset="0"/>
              </a:rPr>
              <a:t>Якість проєктної команди</a:t>
            </a:r>
          </a:p>
        </p:txBody>
      </p:sp>
      <p:sp>
        <p:nvSpPr>
          <p:cNvPr id="3" name="Місце для вмісту 2">
            <a:extLst>
              <a:ext uri="{FF2B5EF4-FFF2-40B4-BE49-F238E27FC236}">
                <a16:creationId xmlns:a16="http://schemas.microsoft.com/office/drawing/2014/main" id="{3567F046-05CA-4B81-861B-1A20FBC220E5}"/>
              </a:ext>
            </a:extLst>
          </p:cNvPr>
          <p:cNvSpPr>
            <a:spLocks noGrp="1"/>
          </p:cNvSpPr>
          <p:nvPr>
            <p:ph idx="1"/>
          </p:nvPr>
        </p:nvSpPr>
        <p:spPr>
          <a:xfrm>
            <a:off x="4038600" y="1904214"/>
            <a:ext cx="7188199" cy="4272749"/>
          </a:xfrm>
        </p:spPr>
        <p:txBody>
          <a:bodyPr>
            <a:normAutofit/>
          </a:bodyPr>
          <a:lstStyle/>
          <a:p>
            <a:r>
              <a:rPr lang="uk-UA" sz="2000" dirty="0">
                <a:solidFill>
                  <a:srgbClr val="002060"/>
                </a:solidFill>
                <a:latin typeface="Bookman Old Style" panose="02050604050505020204" pitchFamily="18" charset="0"/>
              </a:rPr>
              <a:t>Компетентність в сфері європейських студій та галузі знань тематики проєкту </a:t>
            </a:r>
          </a:p>
          <a:p>
            <a:r>
              <a:rPr lang="uk-UA" sz="2000" dirty="0">
                <a:solidFill>
                  <a:srgbClr val="002060"/>
                </a:solidFill>
                <a:latin typeface="Bookman Old Style" panose="02050604050505020204" pitchFamily="18" charset="0"/>
              </a:rPr>
              <a:t>За потреби запросити зовнішнього експерта за тематикою проєкту </a:t>
            </a:r>
          </a:p>
          <a:p>
            <a:r>
              <a:rPr lang="en-US" sz="2000" dirty="0">
                <a:solidFill>
                  <a:srgbClr val="002060"/>
                </a:solidFill>
                <a:latin typeface="Bookman Old Style" panose="02050604050505020204" pitchFamily="18" charset="0"/>
              </a:rPr>
              <a:t>Eligibility criteria – </a:t>
            </a:r>
            <a:r>
              <a:rPr lang="uk-UA" sz="2000" dirty="0">
                <a:solidFill>
                  <a:srgbClr val="002060"/>
                </a:solidFill>
                <a:latin typeface="Bookman Old Style" panose="02050604050505020204" pitchFamily="18" charset="0"/>
              </a:rPr>
              <a:t>мінімальні технічні вимоги, наприклад мінімум 40/90 (модуль/кафедра) годин викладання на рік </a:t>
            </a:r>
          </a:p>
          <a:p>
            <a:r>
              <a:rPr lang="uk-UA" sz="2000" dirty="0">
                <a:solidFill>
                  <a:srgbClr val="002060"/>
                </a:solidFill>
                <a:latin typeface="Bookman Old Style" panose="02050604050505020204" pitchFamily="18" charset="0"/>
              </a:rPr>
              <a:t>Чітка роль кожного члена команди, для мереж Жан Моне – роль кожного з партнерів </a:t>
            </a:r>
          </a:p>
          <a:p>
            <a:r>
              <a:rPr lang="uk-UA" sz="2000" dirty="0">
                <a:solidFill>
                  <a:srgbClr val="002060"/>
                </a:solidFill>
                <a:latin typeface="Bookman Old Style" panose="02050604050505020204" pitchFamily="18" charset="0"/>
              </a:rPr>
              <a:t>Обов’язково включити </a:t>
            </a:r>
            <a:r>
              <a:rPr lang="en-US" sz="2000" dirty="0">
                <a:solidFill>
                  <a:srgbClr val="002060"/>
                </a:solidFill>
                <a:latin typeface="Bookman Old Style" panose="02050604050505020204" pitchFamily="18" charset="0"/>
              </a:rPr>
              <a:t>CVs </a:t>
            </a:r>
            <a:r>
              <a:rPr lang="uk-UA" sz="2000" dirty="0">
                <a:solidFill>
                  <a:srgbClr val="002060"/>
                </a:solidFill>
                <a:latin typeface="Bookman Old Style" panose="02050604050505020204" pitchFamily="18" charset="0"/>
              </a:rPr>
              <a:t>та список відповідних тематиці проєкту публікацій кожного з членів команди, залучених до проєкту, у додаток “</a:t>
            </a:r>
            <a:r>
              <a:rPr lang="en-US" sz="2000" dirty="0">
                <a:solidFill>
                  <a:srgbClr val="002060"/>
                </a:solidFill>
                <a:latin typeface="Bookman Old Style" panose="02050604050505020204" pitchFamily="18" charset="0"/>
              </a:rPr>
              <a:t>Detailed description of the project”</a:t>
            </a:r>
            <a:endParaRPr lang="uk-UA" sz="2000" dirty="0">
              <a:solidFill>
                <a:srgbClr val="002060"/>
              </a:solidFill>
              <a:latin typeface="Bookman Old Style" panose="02050604050505020204" pitchFamily="18" charset="0"/>
            </a:endParaRPr>
          </a:p>
        </p:txBody>
      </p:sp>
      <p:pic>
        <p:nvPicPr>
          <p:cNvPr id="6" name="Рисунок 5">
            <a:extLst>
              <a:ext uri="{FF2B5EF4-FFF2-40B4-BE49-F238E27FC236}">
                <a16:creationId xmlns:a16="http://schemas.microsoft.com/office/drawing/2014/main" id="{D4FB36B5-4545-4919-A63E-32A866F9763C}"/>
              </a:ext>
            </a:extLst>
          </p:cNvPr>
          <p:cNvPicPr>
            <a:picLocks noChangeAspect="1"/>
          </p:cNvPicPr>
          <p:nvPr/>
        </p:nvPicPr>
        <p:blipFill>
          <a:blip r:embed="rId2"/>
          <a:stretch>
            <a:fillRect/>
          </a:stretch>
        </p:blipFill>
        <p:spPr>
          <a:xfrm>
            <a:off x="7611248" y="0"/>
            <a:ext cx="4580752" cy="1534551"/>
          </a:xfrm>
          <a:prstGeom prst="rect">
            <a:avLst/>
          </a:prstGeom>
        </p:spPr>
      </p:pic>
    </p:spTree>
    <p:extLst>
      <p:ext uri="{BB962C8B-B14F-4D97-AF65-F5344CB8AC3E}">
        <p14:creationId xmlns:p14="http://schemas.microsoft.com/office/powerpoint/2010/main" val="3065668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236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Заголовок 1">
            <a:extLst>
              <a:ext uri="{FF2B5EF4-FFF2-40B4-BE49-F238E27FC236}">
                <a16:creationId xmlns:a16="http://schemas.microsoft.com/office/drawing/2014/main" id="{8DD2C6B7-051F-4A4E-81D6-67580D0A86FC}"/>
              </a:ext>
            </a:extLst>
          </p:cNvPr>
          <p:cNvSpPr>
            <a:spLocks noGrp="1"/>
          </p:cNvSpPr>
          <p:nvPr>
            <p:ph type="title"/>
          </p:nvPr>
        </p:nvSpPr>
        <p:spPr>
          <a:xfrm>
            <a:off x="641957" y="2057400"/>
            <a:ext cx="2743200" cy="2743200"/>
          </a:xfrm>
          <a:prstGeom prst="ellipse">
            <a:avLst/>
          </a:prstGeom>
          <a:solidFill>
            <a:srgbClr val="262626"/>
          </a:solidFill>
          <a:ln w="174625" cmpd="thinThick">
            <a:solidFill>
              <a:srgbClr val="262626"/>
            </a:solidFill>
          </a:ln>
        </p:spPr>
        <p:txBody>
          <a:bodyPr>
            <a:normAutofit/>
          </a:bodyPr>
          <a:lstStyle/>
          <a:p>
            <a:pPr algn="ctr"/>
            <a:r>
              <a:rPr lang="uk-UA" sz="2600" b="1" dirty="0">
                <a:solidFill>
                  <a:srgbClr val="FFFFFF"/>
                </a:solidFill>
                <a:latin typeface="Bookman Old Style" panose="02050604050505020204" pitchFamily="18" charset="0"/>
              </a:rPr>
              <a:t>Вплив та поширення результатів</a:t>
            </a:r>
          </a:p>
        </p:txBody>
      </p:sp>
      <p:sp>
        <p:nvSpPr>
          <p:cNvPr id="3" name="Місце для вмісту 2">
            <a:extLst>
              <a:ext uri="{FF2B5EF4-FFF2-40B4-BE49-F238E27FC236}">
                <a16:creationId xmlns:a16="http://schemas.microsoft.com/office/drawing/2014/main" id="{E18A5807-DAAA-4AA4-905B-D4831ED69494}"/>
              </a:ext>
            </a:extLst>
          </p:cNvPr>
          <p:cNvSpPr>
            <a:spLocks noGrp="1"/>
          </p:cNvSpPr>
          <p:nvPr>
            <p:ph idx="1"/>
          </p:nvPr>
        </p:nvSpPr>
        <p:spPr>
          <a:xfrm>
            <a:off x="4038600" y="2064470"/>
            <a:ext cx="7188199" cy="4112493"/>
          </a:xfrm>
        </p:spPr>
        <p:txBody>
          <a:bodyPr>
            <a:normAutofit/>
          </a:bodyPr>
          <a:lstStyle/>
          <a:p>
            <a:r>
              <a:rPr lang="uk-UA" sz="2000" dirty="0">
                <a:solidFill>
                  <a:srgbClr val="002060"/>
                </a:solidFill>
                <a:latin typeface="Bookman Old Style" panose="02050604050505020204" pitchFamily="18" charset="0"/>
              </a:rPr>
              <a:t>Чіткий та зрозумілий опис концепції та методології </a:t>
            </a:r>
          </a:p>
          <a:p>
            <a:r>
              <a:rPr lang="uk-UA" sz="2000" dirty="0">
                <a:solidFill>
                  <a:srgbClr val="002060"/>
                </a:solidFill>
                <a:latin typeface="Bookman Old Style" panose="02050604050505020204" pitchFamily="18" charset="0"/>
              </a:rPr>
              <a:t>Опис стратегії дисемінації (поширення інформації про проєкт, очікуваних результатів) </a:t>
            </a:r>
          </a:p>
          <a:p>
            <a:r>
              <a:rPr lang="uk-UA" sz="2000" dirty="0">
                <a:solidFill>
                  <a:srgbClr val="002060"/>
                </a:solidFill>
                <a:latin typeface="Bookman Old Style" panose="02050604050505020204" pitchFamily="18" charset="0"/>
              </a:rPr>
              <a:t>Цільові групи та їх потреби (виходити за межі закладу/ організації) </a:t>
            </a:r>
          </a:p>
          <a:p>
            <a:r>
              <a:rPr lang="uk-UA" sz="2000" dirty="0">
                <a:solidFill>
                  <a:srgbClr val="002060"/>
                </a:solidFill>
                <a:latin typeface="Bookman Old Style" panose="02050604050505020204" pitchFamily="18" charset="0"/>
              </a:rPr>
              <a:t>Комунікація зі всіма </a:t>
            </a:r>
            <a:r>
              <a:rPr lang="uk-UA" sz="2000" dirty="0" err="1">
                <a:solidFill>
                  <a:srgbClr val="002060"/>
                </a:solidFill>
                <a:latin typeface="Bookman Old Style" panose="02050604050505020204" pitchFamily="18" charset="0"/>
              </a:rPr>
              <a:t>стейкхолдерами</a:t>
            </a:r>
            <a:r>
              <a:rPr lang="uk-UA" sz="2000" dirty="0">
                <a:solidFill>
                  <a:srgbClr val="002060"/>
                </a:solidFill>
                <a:latin typeface="Bookman Old Style" panose="02050604050505020204" pitchFamily="18" charset="0"/>
              </a:rPr>
              <a:t> та залучення їх до заходів проєкту </a:t>
            </a:r>
          </a:p>
          <a:p>
            <a:r>
              <a:rPr lang="uk-UA" sz="2000" dirty="0">
                <a:solidFill>
                  <a:srgbClr val="002060"/>
                </a:solidFill>
                <a:latin typeface="Bookman Old Style" panose="02050604050505020204" pitchFamily="18" charset="0"/>
              </a:rPr>
              <a:t>Заходи з оцінювання результатів проєктної діяльності </a:t>
            </a:r>
          </a:p>
          <a:p>
            <a:r>
              <a:rPr lang="uk-UA" sz="2000" dirty="0">
                <a:solidFill>
                  <a:srgbClr val="002060"/>
                </a:solidFill>
                <a:latin typeface="Bookman Old Style" panose="02050604050505020204" pitchFamily="18" charset="0"/>
              </a:rPr>
              <a:t>Забезпечення стійкості результатів проєкту</a:t>
            </a:r>
          </a:p>
        </p:txBody>
      </p:sp>
      <p:pic>
        <p:nvPicPr>
          <p:cNvPr id="6" name="Рисунок 5">
            <a:extLst>
              <a:ext uri="{FF2B5EF4-FFF2-40B4-BE49-F238E27FC236}">
                <a16:creationId xmlns:a16="http://schemas.microsoft.com/office/drawing/2014/main" id="{7F044060-CF19-460A-A0AC-73B97E198023}"/>
              </a:ext>
            </a:extLst>
          </p:cNvPr>
          <p:cNvPicPr>
            <a:picLocks noChangeAspect="1"/>
          </p:cNvPicPr>
          <p:nvPr/>
        </p:nvPicPr>
        <p:blipFill>
          <a:blip r:embed="rId2"/>
          <a:stretch>
            <a:fillRect/>
          </a:stretch>
        </p:blipFill>
        <p:spPr>
          <a:xfrm>
            <a:off x="7611248" y="0"/>
            <a:ext cx="4580752" cy="1534551"/>
          </a:xfrm>
          <a:prstGeom prst="rect">
            <a:avLst/>
          </a:prstGeom>
        </p:spPr>
      </p:pic>
    </p:spTree>
    <p:extLst>
      <p:ext uri="{BB962C8B-B14F-4D97-AF65-F5344CB8AC3E}">
        <p14:creationId xmlns:p14="http://schemas.microsoft.com/office/powerpoint/2010/main" val="23494006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236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Заголовок 1">
            <a:extLst>
              <a:ext uri="{FF2B5EF4-FFF2-40B4-BE49-F238E27FC236}">
                <a16:creationId xmlns:a16="http://schemas.microsoft.com/office/drawing/2014/main" id="{2AA7F532-3DED-4DDF-B7BC-BECBA4BEF8AC}"/>
              </a:ext>
            </a:extLst>
          </p:cNvPr>
          <p:cNvSpPr>
            <a:spLocks noGrp="1"/>
          </p:cNvSpPr>
          <p:nvPr>
            <p:ph type="title"/>
          </p:nvPr>
        </p:nvSpPr>
        <p:spPr>
          <a:xfrm>
            <a:off x="591005" y="1984958"/>
            <a:ext cx="2845103" cy="2888083"/>
          </a:xfrm>
          <a:prstGeom prst="ellipse">
            <a:avLst/>
          </a:prstGeom>
          <a:solidFill>
            <a:srgbClr val="262626"/>
          </a:solidFill>
          <a:ln w="174625" cmpd="thinThick">
            <a:solidFill>
              <a:srgbClr val="262626"/>
            </a:solidFill>
          </a:ln>
        </p:spPr>
        <p:txBody>
          <a:bodyPr>
            <a:normAutofit/>
          </a:bodyPr>
          <a:lstStyle/>
          <a:p>
            <a:pPr algn="ctr"/>
            <a:r>
              <a:rPr lang="uk-UA" sz="2600" b="1" dirty="0">
                <a:solidFill>
                  <a:srgbClr val="FFFFFF"/>
                </a:solidFill>
                <a:latin typeface="Bookman Old Style" panose="02050604050505020204" pitchFamily="18" charset="0"/>
              </a:rPr>
              <a:t>Довідкові матеріали</a:t>
            </a:r>
          </a:p>
        </p:txBody>
      </p:sp>
      <p:sp>
        <p:nvSpPr>
          <p:cNvPr id="3" name="Місце для вмісту 2">
            <a:extLst>
              <a:ext uri="{FF2B5EF4-FFF2-40B4-BE49-F238E27FC236}">
                <a16:creationId xmlns:a16="http://schemas.microsoft.com/office/drawing/2014/main" id="{B674F4FC-AB3D-43D4-A2AC-B46C82847B40}"/>
              </a:ext>
            </a:extLst>
          </p:cNvPr>
          <p:cNvSpPr>
            <a:spLocks noGrp="1"/>
          </p:cNvSpPr>
          <p:nvPr>
            <p:ph idx="1"/>
          </p:nvPr>
        </p:nvSpPr>
        <p:spPr>
          <a:xfrm>
            <a:off x="3539612" y="1435510"/>
            <a:ext cx="7138219" cy="5191432"/>
          </a:xfrm>
        </p:spPr>
        <p:txBody>
          <a:bodyPr>
            <a:normAutofit/>
          </a:bodyPr>
          <a:lstStyle/>
          <a:p>
            <a:pPr marL="0" indent="0">
              <a:buNone/>
            </a:pPr>
            <a:r>
              <a:rPr lang="uk-UA" sz="2000" dirty="0">
                <a:solidFill>
                  <a:srgbClr val="002060"/>
                </a:solidFill>
                <a:latin typeface="Bookman Old Style" panose="02050604050505020204" pitchFamily="18" charset="0"/>
              </a:rPr>
              <a:t>На веб-сайті Національного Еразмус+ офісу в Україні: </a:t>
            </a:r>
          </a:p>
          <a:p>
            <a:pPr marL="0" indent="0">
              <a:buNone/>
            </a:pPr>
            <a:r>
              <a:rPr lang="uk-UA" sz="2000" dirty="0">
                <a:solidFill>
                  <a:srgbClr val="002060"/>
                </a:solidFill>
                <a:latin typeface="Bookman Old Style" panose="02050604050505020204" pitchFamily="18" charset="0"/>
              </a:rPr>
              <a:t>Сторінка Жан Моне: </a:t>
            </a:r>
            <a:r>
              <a:rPr lang="en-US" sz="2000" dirty="0">
                <a:solidFill>
                  <a:srgbClr val="002060"/>
                </a:solidFill>
                <a:latin typeface="Bookman Old Style" panose="02050604050505020204" pitchFamily="18" charset="0"/>
                <a:hlinkClick r:id="rId2"/>
              </a:rPr>
              <a:t>https://erasmusplus.org.ua/opportunities/mozhlyvosti-dlya-organizaczij/napryam-zhan-mone/</a:t>
            </a:r>
            <a:r>
              <a:rPr lang="uk-UA" sz="2000" dirty="0">
                <a:solidFill>
                  <a:srgbClr val="002060"/>
                </a:solidFill>
                <a:latin typeface="Bookman Old Style" panose="02050604050505020204" pitchFamily="18" charset="0"/>
              </a:rPr>
              <a:t> </a:t>
            </a:r>
          </a:p>
          <a:p>
            <a:pPr marL="0" indent="0">
              <a:buNone/>
            </a:pPr>
            <a:endParaRPr lang="uk-UA" sz="2000" dirty="0">
              <a:solidFill>
                <a:srgbClr val="002060"/>
              </a:solidFill>
              <a:latin typeface="Bookman Old Style" panose="02050604050505020204" pitchFamily="18" charset="0"/>
            </a:endParaRPr>
          </a:p>
          <a:p>
            <a:pPr marL="0" indent="0">
              <a:buNone/>
            </a:pPr>
            <a:r>
              <a:rPr lang="uk-UA" sz="2000" dirty="0">
                <a:solidFill>
                  <a:srgbClr val="002060"/>
                </a:solidFill>
                <a:latin typeface="Bookman Old Style" panose="02050604050505020204" pitchFamily="18" charset="0"/>
              </a:rPr>
              <a:t>База і новини проєктів Еразмус+, </a:t>
            </a:r>
            <a:r>
              <a:rPr lang="uk-UA" sz="2000" dirty="0" err="1">
                <a:solidFill>
                  <a:srgbClr val="002060"/>
                </a:solidFill>
                <a:latin typeface="Bookman Old Style" panose="02050604050505020204" pitchFamily="18" charset="0"/>
              </a:rPr>
              <a:t>Темпус</a:t>
            </a:r>
            <a:r>
              <a:rPr lang="uk-UA" sz="2000" dirty="0">
                <a:solidFill>
                  <a:srgbClr val="002060"/>
                </a:solidFill>
                <a:latin typeface="Bookman Old Style" panose="02050604050505020204" pitchFamily="18" charset="0"/>
              </a:rPr>
              <a:t>, Жан Моне: </a:t>
            </a:r>
            <a:r>
              <a:rPr lang="en-US" sz="2000" dirty="0">
                <a:solidFill>
                  <a:srgbClr val="002060"/>
                </a:solidFill>
                <a:latin typeface="Bookman Old Style" panose="02050604050505020204" pitchFamily="18" charset="0"/>
                <a:hlinkClick r:id="rId3"/>
              </a:rPr>
              <a:t>https://erasmusplus.org.ua/baza-proyektiv/</a:t>
            </a:r>
            <a:r>
              <a:rPr lang="uk-UA" sz="2000" dirty="0">
                <a:solidFill>
                  <a:srgbClr val="002060"/>
                </a:solidFill>
                <a:latin typeface="Bookman Old Style" panose="02050604050505020204" pitchFamily="18" charset="0"/>
              </a:rPr>
              <a:t> </a:t>
            </a:r>
          </a:p>
          <a:p>
            <a:pPr marL="0" indent="0">
              <a:buNone/>
            </a:pPr>
            <a:endParaRPr lang="uk-UA" sz="2000" dirty="0">
              <a:solidFill>
                <a:srgbClr val="002060"/>
              </a:solidFill>
              <a:latin typeface="Bookman Old Style" panose="02050604050505020204" pitchFamily="18" charset="0"/>
            </a:endParaRPr>
          </a:p>
          <a:p>
            <a:pPr marL="0" indent="0">
              <a:buNone/>
            </a:pPr>
            <a:r>
              <a:rPr lang="uk-UA" sz="2000" dirty="0">
                <a:solidFill>
                  <a:srgbClr val="002060"/>
                </a:solidFill>
                <a:latin typeface="Bookman Old Style" panose="02050604050505020204" pitchFamily="18" charset="0"/>
              </a:rPr>
              <a:t>Сторінка напряму Жан Моне: </a:t>
            </a:r>
            <a:r>
              <a:rPr lang="en-US" sz="2000" dirty="0">
                <a:solidFill>
                  <a:srgbClr val="002060"/>
                </a:solidFill>
                <a:latin typeface="Bookman Old Style" panose="02050604050505020204" pitchFamily="18" charset="0"/>
                <a:hlinkClick r:id="rId4"/>
              </a:rPr>
              <a:t>https://erasmus-plus.ec.europa.eu/opportunities/opportunities-for-organisations/jean-monnet-actions</a:t>
            </a:r>
            <a:r>
              <a:rPr lang="uk-UA" sz="2000" dirty="0">
                <a:solidFill>
                  <a:srgbClr val="002060"/>
                </a:solidFill>
                <a:latin typeface="Bookman Old Style" panose="02050604050505020204" pitchFamily="18" charset="0"/>
              </a:rPr>
              <a:t> </a:t>
            </a:r>
          </a:p>
          <a:p>
            <a:pPr marL="0" indent="0">
              <a:buNone/>
            </a:pPr>
            <a:endParaRPr lang="uk-UA" sz="2000" dirty="0">
              <a:solidFill>
                <a:srgbClr val="002060"/>
              </a:solidFill>
              <a:latin typeface="Bookman Old Style" panose="02050604050505020204" pitchFamily="18" charset="0"/>
            </a:endParaRPr>
          </a:p>
          <a:p>
            <a:pPr marL="0" indent="0">
              <a:buNone/>
            </a:pPr>
            <a:r>
              <a:rPr lang="uk-UA" sz="2000" dirty="0">
                <a:solidFill>
                  <a:srgbClr val="002060"/>
                </a:solidFill>
                <a:latin typeface="Bookman Old Style" panose="02050604050505020204" pitchFamily="18" charset="0"/>
              </a:rPr>
              <a:t>Загальна сторінка програми ЄС Еразмус+: </a:t>
            </a:r>
            <a:r>
              <a:rPr lang="en-US" sz="2000" dirty="0">
                <a:solidFill>
                  <a:srgbClr val="002060"/>
                </a:solidFill>
                <a:latin typeface="Bookman Old Style" panose="02050604050505020204" pitchFamily="18" charset="0"/>
                <a:hlinkClick r:id="rId5"/>
              </a:rPr>
              <a:t>https://erasmus-plus.ec.europa.eu/</a:t>
            </a:r>
            <a:r>
              <a:rPr lang="uk-UA" sz="2000" dirty="0">
                <a:solidFill>
                  <a:srgbClr val="002060"/>
                </a:solidFill>
                <a:latin typeface="Bookman Old Style" panose="02050604050505020204" pitchFamily="18" charset="0"/>
              </a:rPr>
              <a:t> </a:t>
            </a:r>
          </a:p>
        </p:txBody>
      </p:sp>
      <p:pic>
        <p:nvPicPr>
          <p:cNvPr id="6" name="Рисунок 5">
            <a:extLst>
              <a:ext uri="{FF2B5EF4-FFF2-40B4-BE49-F238E27FC236}">
                <a16:creationId xmlns:a16="http://schemas.microsoft.com/office/drawing/2014/main" id="{D99C1DB8-B6B8-4E04-B453-093786E4E720}"/>
              </a:ext>
            </a:extLst>
          </p:cNvPr>
          <p:cNvPicPr>
            <a:picLocks noChangeAspect="1"/>
          </p:cNvPicPr>
          <p:nvPr/>
        </p:nvPicPr>
        <p:blipFill>
          <a:blip r:embed="rId6"/>
          <a:stretch>
            <a:fillRect/>
          </a:stretch>
        </p:blipFill>
        <p:spPr>
          <a:xfrm>
            <a:off x="7611248" y="0"/>
            <a:ext cx="4580752" cy="1534551"/>
          </a:xfrm>
          <a:prstGeom prst="rect">
            <a:avLst/>
          </a:prstGeom>
        </p:spPr>
      </p:pic>
      <p:pic>
        <p:nvPicPr>
          <p:cNvPr id="6146" name="Picture 2">
            <a:extLst>
              <a:ext uri="{FF2B5EF4-FFF2-40B4-BE49-F238E27FC236}">
                <a16:creationId xmlns:a16="http://schemas.microsoft.com/office/drawing/2014/main" id="{B9D9818B-39A9-3860-483F-A2119165419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779441" y="1605114"/>
            <a:ext cx="1412559" cy="1412559"/>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a:extLst>
              <a:ext uri="{FF2B5EF4-FFF2-40B4-BE49-F238E27FC236}">
                <a16:creationId xmlns:a16="http://schemas.microsoft.com/office/drawing/2014/main" id="{6C07C93F-1644-7D9A-88EA-1BCB340F8A4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782300" y="2888082"/>
            <a:ext cx="1409700" cy="1409700"/>
          </a:xfrm>
          <a:prstGeom prst="rect">
            <a:avLst/>
          </a:prstGeom>
          <a:noFill/>
          <a:extLst>
            <a:ext uri="{909E8E84-426E-40DD-AFC4-6F175D3DCCD1}">
              <a14:hiddenFill xmlns:a14="http://schemas.microsoft.com/office/drawing/2010/main">
                <a:solidFill>
                  <a:srgbClr val="FFFFFF"/>
                </a:solidFill>
              </a14:hiddenFill>
            </a:ext>
          </a:extLst>
        </p:spPr>
      </p:pic>
      <p:pic>
        <p:nvPicPr>
          <p:cNvPr id="6150" name="Picture 6">
            <a:extLst>
              <a:ext uri="{FF2B5EF4-FFF2-40B4-BE49-F238E27FC236}">
                <a16:creationId xmlns:a16="http://schemas.microsoft.com/office/drawing/2014/main" id="{3919B7F2-48C2-7D87-0429-B3A7A384E579}"/>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782300" y="4168191"/>
            <a:ext cx="1409700" cy="1409700"/>
          </a:xfrm>
          <a:prstGeom prst="rect">
            <a:avLst/>
          </a:prstGeom>
          <a:noFill/>
          <a:extLst>
            <a:ext uri="{909E8E84-426E-40DD-AFC4-6F175D3DCCD1}">
              <a14:hiddenFill xmlns:a14="http://schemas.microsoft.com/office/drawing/2010/main">
                <a:solidFill>
                  <a:srgbClr val="FFFFFF"/>
                </a:solidFill>
              </a14:hiddenFill>
            </a:ext>
          </a:extLst>
        </p:spPr>
      </p:pic>
      <p:pic>
        <p:nvPicPr>
          <p:cNvPr id="6152" name="Picture 8">
            <a:extLst>
              <a:ext uri="{FF2B5EF4-FFF2-40B4-BE49-F238E27FC236}">
                <a16:creationId xmlns:a16="http://schemas.microsoft.com/office/drawing/2014/main" id="{8B3FB550-6766-1682-4D4C-6B773455ED1A}"/>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782300" y="5448300"/>
            <a:ext cx="1409700" cy="1409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65035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236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Заголовок 1">
            <a:extLst>
              <a:ext uri="{FF2B5EF4-FFF2-40B4-BE49-F238E27FC236}">
                <a16:creationId xmlns:a16="http://schemas.microsoft.com/office/drawing/2014/main" id="{2DB38E57-1E79-4D2B-820C-814A584547D5}"/>
              </a:ext>
            </a:extLst>
          </p:cNvPr>
          <p:cNvSpPr>
            <a:spLocks noGrp="1"/>
          </p:cNvSpPr>
          <p:nvPr>
            <p:ph type="title"/>
          </p:nvPr>
        </p:nvSpPr>
        <p:spPr>
          <a:xfrm>
            <a:off x="512347" y="1989874"/>
            <a:ext cx="3002419" cy="2878251"/>
          </a:xfrm>
          <a:prstGeom prst="ellipse">
            <a:avLst/>
          </a:prstGeom>
          <a:solidFill>
            <a:srgbClr val="262626"/>
          </a:solidFill>
          <a:ln w="174625" cmpd="thinThick">
            <a:solidFill>
              <a:srgbClr val="262626"/>
            </a:solidFill>
          </a:ln>
        </p:spPr>
        <p:txBody>
          <a:bodyPr>
            <a:normAutofit/>
          </a:bodyPr>
          <a:lstStyle/>
          <a:p>
            <a:pPr algn="ctr"/>
            <a:r>
              <a:rPr lang="uk-UA" sz="2600" b="1" dirty="0">
                <a:solidFill>
                  <a:srgbClr val="FFFFFF"/>
                </a:solidFill>
                <a:latin typeface="Bookman Old Style" panose="02050604050505020204" pitchFamily="18" charset="0"/>
              </a:rPr>
              <a:t>Корисні посилання</a:t>
            </a:r>
          </a:p>
        </p:txBody>
      </p:sp>
      <p:sp>
        <p:nvSpPr>
          <p:cNvPr id="3" name="Місце для вмісту 2">
            <a:extLst>
              <a:ext uri="{FF2B5EF4-FFF2-40B4-BE49-F238E27FC236}">
                <a16:creationId xmlns:a16="http://schemas.microsoft.com/office/drawing/2014/main" id="{F0B73220-836E-4CF5-B084-A1A84F6B4FCC}"/>
              </a:ext>
            </a:extLst>
          </p:cNvPr>
          <p:cNvSpPr>
            <a:spLocks noGrp="1"/>
          </p:cNvSpPr>
          <p:nvPr>
            <p:ph idx="1"/>
          </p:nvPr>
        </p:nvSpPr>
        <p:spPr>
          <a:xfrm>
            <a:off x="3805085" y="1989874"/>
            <a:ext cx="6322142" cy="3919313"/>
          </a:xfrm>
        </p:spPr>
        <p:txBody>
          <a:bodyPr>
            <a:normAutofit/>
          </a:bodyPr>
          <a:lstStyle/>
          <a:p>
            <a:r>
              <a:rPr lang="en-US" sz="2000" dirty="0">
                <a:solidFill>
                  <a:srgbClr val="002060"/>
                </a:solidFill>
                <a:latin typeface="Bookman Old Style" panose="02050604050505020204" pitchFamily="18" charset="0"/>
              </a:rPr>
              <a:t>Erasmus+ </a:t>
            </a:r>
            <a:r>
              <a:rPr lang="en-US" sz="2000" dirty="0" err="1">
                <a:solidFill>
                  <a:srgbClr val="002060"/>
                </a:solidFill>
                <a:latin typeface="Bookman Old Style" panose="02050604050505020204" pitchFamily="18" charset="0"/>
              </a:rPr>
              <a:t>Programme</a:t>
            </a:r>
            <a:r>
              <a:rPr lang="en-US" sz="2000" dirty="0">
                <a:solidFill>
                  <a:srgbClr val="002060"/>
                </a:solidFill>
                <a:latin typeface="Bookman Old Style" panose="02050604050505020204" pitchFamily="18" charset="0"/>
              </a:rPr>
              <a:t> Guide and other materials: </a:t>
            </a:r>
            <a:r>
              <a:rPr lang="en-US" sz="2000" dirty="0">
                <a:solidFill>
                  <a:srgbClr val="002060"/>
                </a:solidFill>
                <a:latin typeface="Bookman Old Style" panose="02050604050505020204" pitchFamily="18" charset="0"/>
                <a:hlinkClick r:id="rId2"/>
              </a:rPr>
              <a:t>https://erasmus-plus.ec.europa.eu/programme-guide/erasmusplus-programme-guide</a:t>
            </a:r>
            <a:r>
              <a:rPr lang="uk-UA" sz="2000" dirty="0">
                <a:solidFill>
                  <a:srgbClr val="002060"/>
                </a:solidFill>
                <a:latin typeface="Bookman Old Style" panose="02050604050505020204" pitchFamily="18" charset="0"/>
              </a:rPr>
              <a:t> </a:t>
            </a:r>
          </a:p>
          <a:p>
            <a:pPr marL="0" indent="0">
              <a:buNone/>
            </a:pPr>
            <a:endParaRPr lang="uk-UA" sz="2000" dirty="0">
              <a:solidFill>
                <a:srgbClr val="002060"/>
              </a:solidFill>
              <a:latin typeface="Bookman Old Style" panose="02050604050505020204" pitchFamily="18" charset="0"/>
            </a:endParaRPr>
          </a:p>
          <a:p>
            <a:r>
              <a:rPr lang="en-US" sz="2000" dirty="0">
                <a:solidFill>
                  <a:srgbClr val="002060"/>
                </a:solidFill>
                <a:latin typeface="Bookman Old Style" panose="02050604050505020204" pitchFamily="18" charset="0"/>
              </a:rPr>
              <a:t>Funding &amp; tender opportunities: </a:t>
            </a:r>
            <a:r>
              <a:rPr lang="en-US" sz="2000" dirty="0">
                <a:solidFill>
                  <a:srgbClr val="002060"/>
                </a:solidFill>
                <a:latin typeface="Bookman Old Style" panose="02050604050505020204" pitchFamily="18" charset="0"/>
                <a:hlinkClick r:id="rId3"/>
              </a:rPr>
              <a:t>https://ec.europa.eu/info/funding-tenders/opportunities/portal/screen/home</a:t>
            </a:r>
            <a:r>
              <a:rPr lang="uk-UA" sz="2000" dirty="0">
                <a:solidFill>
                  <a:srgbClr val="002060"/>
                </a:solidFill>
                <a:latin typeface="Bookman Old Style" panose="02050604050505020204" pitchFamily="18" charset="0"/>
              </a:rPr>
              <a:t>  </a:t>
            </a:r>
          </a:p>
          <a:p>
            <a:pPr marL="0" indent="0">
              <a:buNone/>
            </a:pPr>
            <a:endParaRPr lang="uk-UA" sz="2000" dirty="0">
              <a:solidFill>
                <a:srgbClr val="002060"/>
              </a:solidFill>
              <a:latin typeface="Bookman Old Style" panose="02050604050505020204" pitchFamily="18" charset="0"/>
            </a:endParaRPr>
          </a:p>
          <a:p>
            <a:r>
              <a:rPr lang="en-US" sz="2000" dirty="0">
                <a:solidFill>
                  <a:srgbClr val="002060"/>
                </a:solidFill>
                <a:latin typeface="Bookman Old Style" panose="02050604050505020204" pitchFamily="18" charset="0"/>
              </a:rPr>
              <a:t>Erasmus+ projects results: </a:t>
            </a:r>
            <a:r>
              <a:rPr lang="en-US" sz="2000" dirty="0">
                <a:solidFill>
                  <a:srgbClr val="002060"/>
                </a:solidFill>
                <a:latin typeface="Bookman Old Style" panose="02050604050505020204" pitchFamily="18" charset="0"/>
                <a:hlinkClick r:id="rId4"/>
              </a:rPr>
              <a:t>https://erasmus-plus.ec.europa.eu/projects</a:t>
            </a:r>
            <a:r>
              <a:rPr lang="uk-UA" sz="2000" dirty="0">
                <a:solidFill>
                  <a:srgbClr val="002060"/>
                </a:solidFill>
                <a:latin typeface="Bookman Old Style" panose="02050604050505020204" pitchFamily="18" charset="0"/>
              </a:rPr>
              <a:t> </a:t>
            </a:r>
          </a:p>
        </p:txBody>
      </p:sp>
      <p:pic>
        <p:nvPicPr>
          <p:cNvPr id="6" name="Рисунок 5">
            <a:extLst>
              <a:ext uri="{FF2B5EF4-FFF2-40B4-BE49-F238E27FC236}">
                <a16:creationId xmlns:a16="http://schemas.microsoft.com/office/drawing/2014/main" id="{71E7AF05-F5E1-419A-AB41-454711E7A17D}"/>
              </a:ext>
            </a:extLst>
          </p:cNvPr>
          <p:cNvPicPr>
            <a:picLocks noChangeAspect="1"/>
          </p:cNvPicPr>
          <p:nvPr/>
        </p:nvPicPr>
        <p:blipFill>
          <a:blip r:embed="rId5"/>
          <a:stretch>
            <a:fillRect/>
          </a:stretch>
        </p:blipFill>
        <p:spPr>
          <a:xfrm>
            <a:off x="7611248" y="0"/>
            <a:ext cx="4580752" cy="1534551"/>
          </a:xfrm>
          <a:prstGeom prst="rect">
            <a:avLst/>
          </a:prstGeom>
        </p:spPr>
      </p:pic>
      <p:pic>
        <p:nvPicPr>
          <p:cNvPr id="7170" name="Picture 2">
            <a:extLst>
              <a:ext uri="{FF2B5EF4-FFF2-40B4-BE49-F238E27FC236}">
                <a16:creationId xmlns:a16="http://schemas.microsoft.com/office/drawing/2014/main" id="{C2962778-A46B-A08D-D77C-7EE2F1CA56C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477500" y="1441707"/>
            <a:ext cx="1714500" cy="1714500"/>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4">
            <a:extLst>
              <a:ext uri="{FF2B5EF4-FFF2-40B4-BE49-F238E27FC236}">
                <a16:creationId xmlns:a16="http://schemas.microsoft.com/office/drawing/2014/main" id="{6FA57CDB-8165-65D6-CF60-48E55037172B}"/>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477500" y="3156207"/>
            <a:ext cx="1714500" cy="1714500"/>
          </a:xfrm>
          <a:prstGeom prst="rect">
            <a:avLst/>
          </a:prstGeom>
          <a:noFill/>
          <a:extLst>
            <a:ext uri="{909E8E84-426E-40DD-AFC4-6F175D3DCCD1}">
              <a14:hiddenFill xmlns:a14="http://schemas.microsoft.com/office/drawing/2010/main">
                <a:solidFill>
                  <a:srgbClr val="FFFFFF"/>
                </a:solidFill>
              </a14:hiddenFill>
            </a:ext>
          </a:extLst>
        </p:spPr>
      </p:pic>
      <p:pic>
        <p:nvPicPr>
          <p:cNvPr id="7174" name="Picture 6">
            <a:extLst>
              <a:ext uri="{FF2B5EF4-FFF2-40B4-BE49-F238E27FC236}">
                <a16:creationId xmlns:a16="http://schemas.microsoft.com/office/drawing/2014/main" id="{35D90D74-DFD5-4BE8-57F8-FFEDCAD9219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417546" y="4777863"/>
            <a:ext cx="17145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00293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D30ED4A-29B7-4EBE-AD07-ABE2563B8714}"/>
              </a:ext>
            </a:extLst>
          </p:cNvPr>
          <p:cNvSpPr>
            <a:spLocks noGrp="1"/>
          </p:cNvSpPr>
          <p:nvPr>
            <p:ph type="title"/>
          </p:nvPr>
        </p:nvSpPr>
        <p:spPr>
          <a:xfrm>
            <a:off x="842435" y="552116"/>
            <a:ext cx="6387102" cy="1325563"/>
          </a:xfrm>
        </p:spPr>
        <p:txBody>
          <a:bodyPr>
            <a:normAutofit/>
          </a:bodyPr>
          <a:lstStyle/>
          <a:p>
            <a:pPr algn="ctr"/>
            <a:r>
              <a:rPr lang="uk-UA" b="1" dirty="0">
                <a:latin typeface="Bookman Old Style" panose="02050604050505020204" pitchFamily="18" charset="0"/>
              </a:rPr>
              <a:t>Відділ міжнародних зв’язків </a:t>
            </a:r>
            <a:endParaRPr lang="en-US" b="1" dirty="0">
              <a:latin typeface="Bookman Old Style" panose="02050604050505020204" pitchFamily="18" charset="0"/>
            </a:endParaRPr>
          </a:p>
        </p:txBody>
      </p:sp>
      <p:sp>
        <p:nvSpPr>
          <p:cNvPr id="3" name="Місце для вмісту 2">
            <a:extLst>
              <a:ext uri="{FF2B5EF4-FFF2-40B4-BE49-F238E27FC236}">
                <a16:creationId xmlns:a16="http://schemas.microsoft.com/office/drawing/2014/main" id="{96065FB3-7E55-4BA9-8DB8-3D32B9628000}"/>
              </a:ext>
            </a:extLst>
          </p:cNvPr>
          <p:cNvSpPr>
            <a:spLocks noGrp="1"/>
          </p:cNvSpPr>
          <p:nvPr>
            <p:ph idx="1"/>
          </p:nvPr>
        </p:nvSpPr>
        <p:spPr>
          <a:xfrm>
            <a:off x="805542" y="1998482"/>
            <a:ext cx="7370315" cy="4506012"/>
          </a:xfrm>
        </p:spPr>
        <p:txBody>
          <a:bodyPr anchor="t">
            <a:normAutofit lnSpcReduction="10000"/>
          </a:bodyPr>
          <a:lstStyle/>
          <a:p>
            <a:pPr marL="0" indent="0" fontAlgn="base">
              <a:buNone/>
            </a:pPr>
            <a:r>
              <a:rPr lang="uk-UA" sz="2000" i="0" dirty="0">
                <a:effectLst/>
                <a:latin typeface="Bookman Old Style" panose="02050604050505020204" pitchFamily="18" charset="0"/>
              </a:rPr>
              <a:t>Сай</a:t>
            </a:r>
            <a:r>
              <a:rPr lang="uk-UA" sz="2000" dirty="0">
                <a:latin typeface="Bookman Old Style" panose="02050604050505020204" pitchFamily="18" charset="0"/>
              </a:rPr>
              <a:t>т відділу: </a:t>
            </a:r>
            <a:r>
              <a:rPr lang="tr-TR" sz="2000" dirty="0">
                <a:latin typeface="Bookman Old Style" panose="02050604050505020204" pitchFamily="18" charset="0"/>
                <a:hlinkClick r:id="rId3"/>
              </a:rPr>
              <a:t>https://doir.uhsp.edu.ua/</a:t>
            </a:r>
            <a:r>
              <a:rPr lang="uk-UA" sz="2000" dirty="0">
                <a:latin typeface="Bookman Old Style" panose="02050604050505020204" pitchFamily="18" charset="0"/>
              </a:rPr>
              <a:t> </a:t>
            </a:r>
          </a:p>
          <a:p>
            <a:pPr marL="0" indent="0" fontAlgn="base">
              <a:buNone/>
            </a:pPr>
            <a:endParaRPr lang="uk-UA" sz="2000" i="0" dirty="0">
              <a:effectLst/>
              <a:latin typeface="Bookman Old Style" panose="02050604050505020204" pitchFamily="18" charset="0"/>
            </a:endParaRPr>
          </a:p>
          <a:p>
            <a:pPr marL="0" indent="0" fontAlgn="base">
              <a:buNone/>
            </a:pPr>
            <a:r>
              <a:rPr lang="uk-UA" sz="2000" dirty="0">
                <a:latin typeface="Bookman Old Style" panose="02050604050505020204" pitchFamily="18" charset="0"/>
              </a:rPr>
              <a:t>Ковтун Оксана Анатоліївна</a:t>
            </a:r>
          </a:p>
          <a:p>
            <a:pPr marL="0" indent="0" fontAlgn="base">
              <a:buNone/>
            </a:pPr>
            <a:r>
              <a:rPr lang="uk-UA" sz="2000" dirty="0">
                <a:latin typeface="Bookman Old Style" panose="02050604050505020204" pitchFamily="18" charset="0"/>
              </a:rPr>
              <a:t>Проректор з міжнародних зв’язків і проєктної діяльності</a:t>
            </a:r>
          </a:p>
          <a:p>
            <a:pPr marL="0" indent="0" fontAlgn="base">
              <a:buNone/>
            </a:pPr>
            <a:r>
              <a:rPr lang="uk-UA" sz="2000" dirty="0">
                <a:latin typeface="Bookman Old Style" panose="02050604050505020204" pitchFamily="18" charset="0"/>
              </a:rPr>
              <a:t>+380730616935</a:t>
            </a:r>
          </a:p>
          <a:p>
            <a:pPr marL="0" indent="0" fontAlgn="base">
              <a:buNone/>
            </a:pPr>
            <a:r>
              <a:rPr lang="en-US" sz="2000" dirty="0">
                <a:latin typeface="Bookman Old Style" panose="02050604050505020204" pitchFamily="18" charset="0"/>
                <a:hlinkClick r:id="rId4"/>
              </a:rPr>
              <a:t>kovtunok@ukr.net</a:t>
            </a:r>
            <a:r>
              <a:rPr lang="uk-UA" sz="2000" dirty="0">
                <a:latin typeface="Bookman Old Style" panose="02050604050505020204" pitchFamily="18" charset="0"/>
              </a:rPr>
              <a:t> </a:t>
            </a:r>
          </a:p>
          <a:p>
            <a:pPr marL="0" indent="0" fontAlgn="base">
              <a:buNone/>
            </a:pPr>
            <a:endParaRPr lang="en-US" sz="2000" dirty="0">
              <a:latin typeface="Bookman Old Style" panose="02050604050505020204" pitchFamily="18" charset="0"/>
            </a:endParaRPr>
          </a:p>
          <a:p>
            <a:pPr marL="0" indent="0" fontAlgn="base">
              <a:buNone/>
            </a:pPr>
            <a:r>
              <a:rPr lang="uk-UA" sz="2000" dirty="0">
                <a:latin typeface="Bookman Old Style" panose="02050604050505020204" pitchFamily="18" charset="0"/>
              </a:rPr>
              <a:t>Крикун Валентина Сергіївна</a:t>
            </a:r>
          </a:p>
          <a:p>
            <a:pPr marL="0" indent="0" fontAlgn="base">
              <a:buNone/>
            </a:pPr>
            <a:r>
              <a:rPr lang="uk-UA" sz="2000" dirty="0">
                <a:latin typeface="Bookman Old Style" panose="02050604050505020204" pitchFamily="18" charset="0"/>
              </a:rPr>
              <a:t>Начальник відділу міжнародних зв’язків</a:t>
            </a:r>
          </a:p>
          <a:p>
            <a:pPr marL="0" indent="0" fontAlgn="base">
              <a:buNone/>
            </a:pPr>
            <a:r>
              <a:rPr lang="uk-UA" sz="2000" dirty="0">
                <a:latin typeface="Bookman Old Style" panose="02050604050505020204" pitchFamily="18" charset="0"/>
              </a:rPr>
              <a:t>+380634482043</a:t>
            </a:r>
          </a:p>
          <a:p>
            <a:pPr marL="0" indent="0" fontAlgn="base">
              <a:buNone/>
            </a:pPr>
            <a:r>
              <a:rPr lang="en-US" sz="2000" dirty="0">
                <a:latin typeface="Bookman Old Style" panose="02050604050505020204" pitchFamily="18" charset="0"/>
                <a:hlinkClick r:id="rId5"/>
              </a:rPr>
              <a:t>valyalyalka@ukr.net</a:t>
            </a:r>
            <a:r>
              <a:rPr lang="uk-UA" sz="2000" dirty="0">
                <a:latin typeface="Bookman Old Style" panose="02050604050505020204" pitchFamily="18" charset="0"/>
              </a:rPr>
              <a:t> </a:t>
            </a:r>
            <a:endParaRPr lang="en-US" sz="2000" dirty="0">
              <a:latin typeface="Bookman Old Style" panose="02050604050505020204" pitchFamily="18" charset="0"/>
            </a:endParaRPr>
          </a:p>
        </p:txBody>
      </p:sp>
      <p:sp>
        <p:nvSpPr>
          <p:cNvPr id="15366" name="Freeform: Shape 72">
            <a:extLst>
              <a:ext uri="{FF2B5EF4-FFF2-40B4-BE49-F238E27FC236}">
                <a16:creationId xmlns:a16="http://schemas.microsoft.com/office/drawing/2014/main" id="{2C6A2225-94AF-4BC4-98F4-77746E7B10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25108" y="1"/>
            <a:ext cx="4666892" cy="3612937"/>
          </a:xfrm>
          <a:custGeom>
            <a:avLst/>
            <a:gdLst>
              <a:gd name="connsiteX0" fmla="*/ 192227 w 4666892"/>
              <a:gd name="connsiteY0" fmla="*/ 0 h 3612937"/>
              <a:gd name="connsiteX1" fmla="*/ 4666892 w 4666892"/>
              <a:gd name="connsiteY1" fmla="*/ 0 h 3612937"/>
              <a:gd name="connsiteX2" fmla="*/ 4666892 w 4666892"/>
              <a:gd name="connsiteY2" fmla="*/ 2643684 h 3612937"/>
              <a:gd name="connsiteX3" fmla="*/ 4657487 w 4666892"/>
              <a:gd name="connsiteY3" fmla="*/ 2656262 h 3612937"/>
              <a:gd name="connsiteX4" fmla="*/ 2628900 w 4666892"/>
              <a:gd name="connsiteY4" fmla="*/ 3612937 h 3612937"/>
              <a:gd name="connsiteX5" fmla="*/ 0 w 4666892"/>
              <a:gd name="connsiteY5" fmla="*/ 984037 h 3612937"/>
              <a:gd name="connsiteX6" fmla="*/ 118190 w 4666892"/>
              <a:gd name="connsiteY6" fmla="*/ 202283 h 3612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66892" h="3612937">
                <a:moveTo>
                  <a:pt x="192227" y="0"/>
                </a:moveTo>
                <a:lnTo>
                  <a:pt x="4666892" y="0"/>
                </a:lnTo>
                <a:lnTo>
                  <a:pt x="4666892" y="2643684"/>
                </a:lnTo>
                <a:lnTo>
                  <a:pt x="4657487" y="2656262"/>
                </a:lnTo>
                <a:cubicBezTo>
                  <a:pt x="4175308" y="3240527"/>
                  <a:pt x="3445594" y="3612937"/>
                  <a:pt x="2628900" y="3612937"/>
                </a:cubicBezTo>
                <a:cubicBezTo>
                  <a:pt x="1176999" y="3612937"/>
                  <a:pt x="0" y="2435938"/>
                  <a:pt x="0" y="984037"/>
                </a:cubicBezTo>
                <a:cubicBezTo>
                  <a:pt x="0" y="711806"/>
                  <a:pt x="41379" y="449239"/>
                  <a:pt x="118190" y="2022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367" name="Freeform: Shape 74">
            <a:extLst>
              <a:ext uri="{FF2B5EF4-FFF2-40B4-BE49-F238E27FC236}">
                <a16:creationId xmlns:a16="http://schemas.microsoft.com/office/drawing/2014/main" id="{46EA0402-5843-4D53-BF9C-BE72058120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89830" y="1"/>
            <a:ext cx="4502173" cy="3448219"/>
          </a:xfrm>
          <a:custGeom>
            <a:avLst/>
            <a:gdLst>
              <a:gd name="connsiteX0" fmla="*/ 205627 w 4502173"/>
              <a:gd name="connsiteY0" fmla="*/ 0 h 3448219"/>
              <a:gd name="connsiteX1" fmla="*/ 4502173 w 4502173"/>
              <a:gd name="connsiteY1" fmla="*/ 0 h 3448219"/>
              <a:gd name="connsiteX2" fmla="*/ 4502173 w 4502173"/>
              <a:gd name="connsiteY2" fmla="*/ 2368934 h 3448219"/>
              <a:gd name="connsiteX3" fmla="*/ 4365663 w 4502173"/>
              <a:gd name="connsiteY3" fmla="*/ 2551486 h 3448219"/>
              <a:gd name="connsiteX4" fmla="*/ 2464181 w 4502173"/>
              <a:gd name="connsiteY4" fmla="*/ 3448219 h 3448219"/>
              <a:gd name="connsiteX5" fmla="*/ 0 w 4502173"/>
              <a:gd name="connsiteY5" fmla="*/ 984038 h 3448219"/>
              <a:gd name="connsiteX6" fmla="*/ 193648 w 4502173"/>
              <a:gd name="connsiteY6" fmla="*/ 24867 h 3448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02173" h="3448219">
                <a:moveTo>
                  <a:pt x="205627" y="0"/>
                </a:moveTo>
                <a:lnTo>
                  <a:pt x="4502173" y="0"/>
                </a:lnTo>
                <a:lnTo>
                  <a:pt x="4502173" y="2368934"/>
                </a:lnTo>
                <a:lnTo>
                  <a:pt x="4365663" y="2551486"/>
                </a:lnTo>
                <a:cubicBezTo>
                  <a:pt x="3913696" y="3099144"/>
                  <a:pt x="3229704" y="3448219"/>
                  <a:pt x="2464181" y="3448219"/>
                </a:cubicBezTo>
                <a:cubicBezTo>
                  <a:pt x="1103251" y="3448219"/>
                  <a:pt x="0" y="2344968"/>
                  <a:pt x="0" y="984038"/>
                </a:cubicBezTo>
                <a:cubicBezTo>
                  <a:pt x="0" y="643806"/>
                  <a:pt x="68954" y="319678"/>
                  <a:pt x="193648" y="2486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368" name="Freeform: Shape 76">
            <a:extLst>
              <a:ext uri="{FF2B5EF4-FFF2-40B4-BE49-F238E27FC236}">
                <a16:creationId xmlns:a16="http://schemas.microsoft.com/office/drawing/2014/main" id="{648F5915-2CE1-4F74-88C5-D4366893D2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4737" y="3918051"/>
            <a:ext cx="3587263" cy="2939948"/>
          </a:xfrm>
          <a:custGeom>
            <a:avLst/>
            <a:gdLst>
              <a:gd name="connsiteX0" fmla="*/ 2070613 w 3587263"/>
              <a:gd name="connsiteY0" fmla="*/ 0 h 2939948"/>
              <a:gd name="connsiteX1" fmla="*/ 3534758 w 3587263"/>
              <a:gd name="connsiteY1" fmla="*/ 606469 h 2939948"/>
              <a:gd name="connsiteX2" fmla="*/ 3587263 w 3587263"/>
              <a:gd name="connsiteY2" fmla="*/ 664240 h 2939948"/>
              <a:gd name="connsiteX3" fmla="*/ 3587263 w 3587263"/>
              <a:gd name="connsiteY3" fmla="*/ 2939948 h 2939948"/>
              <a:gd name="connsiteX4" fmla="*/ 193241 w 3587263"/>
              <a:gd name="connsiteY4" fmla="*/ 2939948 h 2939948"/>
              <a:gd name="connsiteX5" fmla="*/ 162719 w 3587263"/>
              <a:gd name="connsiteY5" fmla="*/ 2876589 h 2939948"/>
              <a:gd name="connsiteX6" fmla="*/ 0 w 3587263"/>
              <a:gd name="connsiteY6" fmla="*/ 2070613 h 2939948"/>
              <a:gd name="connsiteX7" fmla="*/ 2070613 w 3587263"/>
              <a:gd name="connsiteY7" fmla="*/ 0 h 2939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87263" h="2939948">
                <a:moveTo>
                  <a:pt x="2070613" y="0"/>
                </a:moveTo>
                <a:cubicBezTo>
                  <a:pt x="2642397" y="0"/>
                  <a:pt x="3160050" y="231761"/>
                  <a:pt x="3534758" y="606469"/>
                </a:cubicBezTo>
                <a:lnTo>
                  <a:pt x="3587263" y="664240"/>
                </a:lnTo>
                <a:lnTo>
                  <a:pt x="3587263" y="2939948"/>
                </a:lnTo>
                <a:lnTo>
                  <a:pt x="193241" y="2939948"/>
                </a:lnTo>
                <a:lnTo>
                  <a:pt x="162719" y="2876589"/>
                </a:lnTo>
                <a:cubicBezTo>
                  <a:pt x="57940" y="2628865"/>
                  <a:pt x="0" y="2356505"/>
                  <a:pt x="0" y="2070613"/>
                </a:cubicBezTo>
                <a:cubicBezTo>
                  <a:pt x="0" y="927045"/>
                  <a:pt x="927045" y="0"/>
                  <a:pt x="2070613"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9" name="Freeform: Shape 78">
            <a:extLst>
              <a:ext uri="{FF2B5EF4-FFF2-40B4-BE49-F238E27FC236}">
                <a16:creationId xmlns:a16="http://schemas.microsoft.com/office/drawing/2014/main" id="{91B43EC4-7D6F-44CA-82DD-103883D236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68827" y="4082142"/>
            <a:ext cx="3423175" cy="2775859"/>
          </a:xfrm>
          <a:custGeom>
            <a:avLst/>
            <a:gdLst>
              <a:gd name="connsiteX0" fmla="*/ 1906524 w 3423175"/>
              <a:gd name="connsiteY0" fmla="*/ 0 h 2775859"/>
              <a:gd name="connsiteX1" fmla="*/ 3377691 w 3423175"/>
              <a:gd name="connsiteY1" fmla="*/ 693798 h 2775859"/>
              <a:gd name="connsiteX2" fmla="*/ 3423175 w 3423175"/>
              <a:gd name="connsiteY2" fmla="*/ 754624 h 2775859"/>
              <a:gd name="connsiteX3" fmla="*/ 3423175 w 3423175"/>
              <a:gd name="connsiteY3" fmla="*/ 2775859 h 2775859"/>
              <a:gd name="connsiteX4" fmla="*/ 211114 w 3423175"/>
              <a:gd name="connsiteY4" fmla="*/ 2775859 h 2775859"/>
              <a:gd name="connsiteX5" fmla="*/ 149824 w 3423175"/>
              <a:gd name="connsiteY5" fmla="*/ 2648629 h 2775859"/>
              <a:gd name="connsiteX6" fmla="*/ 0 w 3423175"/>
              <a:gd name="connsiteY6" fmla="*/ 1906524 h 2775859"/>
              <a:gd name="connsiteX7" fmla="*/ 1906524 w 3423175"/>
              <a:gd name="connsiteY7" fmla="*/ 0 h 2775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23175" h="2775859">
                <a:moveTo>
                  <a:pt x="1906524" y="0"/>
                </a:moveTo>
                <a:cubicBezTo>
                  <a:pt x="2498805" y="0"/>
                  <a:pt x="3028006" y="270078"/>
                  <a:pt x="3377691" y="693798"/>
                </a:cubicBezTo>
                <a:lnTo>
                  <a:pt x="3423175" y="754624"/>
                </a:lnTo>
                <a:lnTo>
                  <a:pt x="3423175" y="2775859"/>
                </a:lnTo>
                <a:lnTo>
                  <a:pt x="211114" y="2775859"/>
                </a:lnTo>
                <a:lnTo>
                  <a:pt x="149824" y="2648629"/>
                </a:lnTo>
                <a:cubicBezTo>
                  <a:pt x="53349" y="2420536"/>
                  <a:pt x="0" y="2169760"/>
                  <a:pt x="0" y="1906524"/>
                </a:cubicBezTo>
                <a:cubicBezTo>
                  <a:pt x="0" y="853580"/>
                  <a:pt x="853580" y="0"/>
                  <a:pt x="1906524"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Рисунок 4">
            <a:extLst>
              <a:ext uri="{FF2B5EF4-FFF2-40B4-BE49-F238E27FC236}">
                <a16:creationId xmlns:a16="http://schemas.microsoft.com/office/drawing/2014/main" id="{BED2A2BB-5CD0-41A1-8E59-2F4435C735B1}"/>
              </a:ext>
            </a:extLst>
          </p:cNvPr>
          <p:cNvPicPr>
            <a:picLocks noChangeAspect="1"/>
          </p:cNvPicPr>
          <p:nvPr/>
        </p:nvPicPr>
        <p:blipFill>
          <a:blip r:embed="rId6"/>
          <a:stretch>
            <a:fillRect/>
          </a:stretch>
        </p:blipFill>
        <p:spPr>
          <a:xfrm>
            <a:off x="9667841" y="4769963"/>
            <a:ext cx="1931189" cy="1922936"/>
          </a:xfrm>
          <a:prstGeom prst="rect">
            <a:avLst/>
          </a:prstGeom>
        </p:spPr>
      </p:pic>
      <p:sp>
        <p:nvSpPr>
          <p:cNvPr id="8" name="AutoShape 4">
            <a:extLst>
              <a:ext uri="{FF2B5EF4-FFF2-40B4-BE49-F238E27FC236}">
                <a16:creationId xmlns:a16="http://schemas.microsoft.com/office/drawing/2014/main" id="{098D6D9F-AB5E-4341-9FCA-AB297B438920}"/>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AutoShape 6">
            <a:extLst>
              <a:ext uri="{FF2B5EF4-FFF2-40B4-BE49-F238E27FC236}">
                <a16:creationId xmlns:a16="http://schemas.microsoft.com/office/drawing/2014/main" id="{1A85713F-64B4-493E-92D9-EAB5534E7CA7}"/>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8194" name="Picture 2">
            <a:extLst>
              <a:ext uri="{FF2B5EF4-FFF2-40B4-BE49-F238E27FC236}">
                <a16:creationId xmlns:a16="http://schemas.microsoft.com/office/drawing/2014/main" id="{AB320D03-3DCE-C6A9-7A1D-5681E595508B}"/>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065342" y="165101"/>
            <a:ext cx="2205565" cy="22055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5367291"/>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7" name="Rectangle 136">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236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Заголовок 1">
            <a:extLst>
              <a:ext uri="{FF2B5EF4-FFF2-40B4-BE49-F238E27FC236}">
                <a16:creationId xmlns:a16="http://schemas.microsoft.com/office/drawing/2014/main" id="{DD30ED4A-29B7-4EBE-AD07-ABE2563B8714}"/>
              </a:ext>
            </a:extLst>
          </p:cNvPr>
          <p:cNvSpPr>
            <a:spLocks noGrp="1"/>
          </p:cNvSpPr>
          <p:nvPr>
            <p:ph type="title"/>
          </p:nvPr>
        </p:nvSpPr>
        <p:spPr>
          <a:xfrm>
            <a:off x="641957" y="2057400"/>
            <a:ext cx="2743200" cy="2743200"/>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3000" b="1" dirty="0">
                <a:solidFill>
                  <a:srgbClr val="FFFFFF"/>
                </a:solidFill>
                <a:latin typeface="Bookman Old Style" panose="02050604050505020204" pitchFamily="18" charset="0"/>
              </a:rPr>
              <a:t>ЖАН МОНЕ</a:t>
            </a:r>
          </a:p>
        </p:txBody>
      </p:sp>
      <p:sp>
        <p:nvSpPr>
          <p:cNvPr id="10" name="TextBox 9">
            <a:extLst>
              <a:ext uri="{FF2B5EF4-FFF2-40B4-BE49-F238E27FC236}">
                <a16:creationId xmlns:a16="http://schemas.microsoft.com/office/drawing/2014/main" id="{0B40802F-D729-48CF-9FCA-E34085D192B3}"/>
              </a:ext>
            </a:extLst>
          </p:cNvPr>
          <p:cNvSpPr txBox="1"/>
          <p:nvPr/>
        </p:nvSpPr>
        <p:spPr>
          <a:xfrm>
            <a:off x="3825512" y="2309630"/>
            <a:ext cx="7563848" cy="1292090"/>
          </a:xfrm>
          <a:prstGeom prst="rect">
            <a:avLst/>
          </a:prstGeom>
        </p:spPr>
        <p:txBody>
          <a:bodyPr vert="horz" lIns="91440" tIns="45720" rIns="91440" bIns="45720" rtlCol="0">
            <a:noAutofit/>
          </a:bodyPr>
          <a:lstStyle/>
          <a:p>
            <a:pPr>
              <a:lnSpc>
                <a:spcPct val="90000"/>
              </a:lnSpc>
              <a:spcAft>
                <a:spcPts val="600"/>
              </a:spcAft>
            </a:pPr>
            <a:r>
              <a:rPr lang="ru-RU" sz="2000" dirty="0" err="1">
                <a:solidFill>
                  <a:srgbClr val="002060"/>
                </a:solidFill>
                <a:latin typeface="Bookman Old Style" panose="02050604050505020204" pitchFamily="18" charset="0"/>
              </a:rPr>
              <a:t>Основні</a:t>
            </a:r>
            <a:r>
              <a:rPr lang="ru-RU" sz="2000" dirty="0">
                <a:solidFill>
                  <a:srgbClr val="002060"/>
                </a:solidFill>
                <a:latin typeface="Bookman Old Style" panose="02050604050505020204" pitchFamily="18" charset="0"/>
              </a:rPr>
              <a:t> </a:t>
            </a:r>
            <a:r>
              <a:rPr lang="ru-RU" sz="2000" dirty="0" err="1">
                <a:solidFill>
                  <a:srgbClr val="002060"/>
                </a:solidFill>
                <a:latin typeface="Bookman Old Style" panose="02050604050505020204" pitchFamily="18" charset="0"/>
              </a:rPr>
              <a:t>види</a:t>
            </a:r>
            <a:r>
              <a:rPr lang="ru-RU" sz="2000" dirty="0">
                <a:solidFill>
                  <a:srgbClr val="002060"/>
                </a:solidFill>
                <a:latin typeface="Bookman Old Style" panose="02050604050505020204" pitchFamily="18" charset="0"/>
              </a:rPr>
              <a:t> </a:t>
            </a:r>
            <a:r>
              <a:rPr lang="ru-RU" sz="2000" dirty="0" err="1">
                <a:solidFill>
                  <a:srgbClr val="002060"/>
                </a:solidFill>
                <a:latin typeface="Bookman Old Style" panose="02050604050505020204" pitchFamily="18" charset="0"/>
              </a:rPr>
              <a:t>діяльності</a:t>
            </a:r>
            <a:r>
              <a:rPr lang="ru-RU" sz="2000" dirty="0">
                <a:solidFill>
                  <a:srgbClr val="002060"/>
                </a:solidFill>
                <a:latin typeface="Bookman Old Style" panose="02050604050505020204" pitchFamily="18" charset="0"/>
              </a:rPr>
              <a:t> та </a:t>
            </a:r>
            <a:r>
              <a:rPr lang="ru-RU" sz="2000" dirty="0" err="1">
                <a:solidFill>
                  <a:srgbClr val="002060"/>
                </a:solidFill>
                <a:latin typeface="Bookman Old Style" panose="02050604050505020204" pitchFamily="18" charset="0"/>
              </a:rPr>
              <a:t>конкурси</a:t>
            </a:r>
            <a:r>
              <a:rPr lang="ru-RU" sz="2000">
                <a:solidFill>
                  <a:srgbClr val="002060"/>
                </a:solidFill>
                <a:latin typeface="Bookman Old Style" panose="02050604050505020204" pitchFamily="18" charset="0"/>
              </a:rPr>
              <a:t>, </a:t>
            </a:r>
            <a:r>
              <a:rPr lang="ru-RU" sz="2000" dirty="0">
                <a:solidFill>
                  <a:srgbClr val="002060"/>
                </a:solidFill>
                <a:latin typeface="Bookman Old Style" panose="02050604050505020204" pitchFamily="18" charset="0"/>
              </a:rPr>
              <a:t>в </a:t>
            </a:r>
            <a:r>
              <a:rPr lang="ru-RU" sz="2000" dirty="0" err="1">
                <a:solidFill>
                  <a:srgbClr val="002060"/>
                </a:solidFill>
                <a:latin typeface="Bookman Old Style" panose="02050604050505020204" pitchFamily="18" charset="0"/>
              </a:rPr>
              <a:t>яких</a:t>
            </a:r>
            <a:r>
              <a:rPr lang="ru-RU" sz="2000" dirty="0">
                <a:solidFill>
                  <a:srgbClr val="002060"/>
                </a:solidFill>
                <a:latin typeface="Bookman Old Style" panose="02050604050505020204" pitchFamily="18" charset="0"/>
              </a:rPr>
              <a:t> </a:t>
            </a:r>
            <a:r>
              <a:rPr lang="ru-RU" sz="2000" dirty="0" err="1">
                <a:solidFill>
                  <a:srgbClr val="002060"/>
                </a:solidFill>
                <a:latin typeface="Bookman Old Style" panose="02050604050505020204" pitchFamily="18" charset="0"/>
              </a:rPr>
              <a:t>можуть</a:t>
            </a:r>
            <a:r>
              <a:rPr lang="ru-RU" sz="2000" dirty="0">
                <a:solidFill>
                  <a:srgbClr val="002060"/>
                </a:solidFill>
                <a:latin typeface="Bookman Old Style" panose="02050604050505020204" pitchFamily="18" charset="0"/>
              </a:rPr>
              <a:t> </a:t>
            </a:r>
            <a:r>
              <a:rPr lang="ru-RU" sz="2000" dirty="0" err="1">
                <a:solidFill>
                  <a:srgbClr val="002060"/>
                </a:solidFill>
                <a:latin typeface="Bookman Old Style" panose="02050604050505020204" pitchFamily="18" charset="0"/>
              </a:rPr>
              <a:t>виступати</a:t>
            </a:r>
            <a:r>
              <a:rPr lang="ru-RU" sz="2000" dirty="0">
                <a:solidFill>
                  <a:srgbClr val="002060"/>
                </a:solidFill>
                <a:latin typeface="Bookman Old Style" panose="02050604050505020204" pitchFamily="18" charset="0"/>
              </a:rPr>
              <a:t> </a:t>
            </a:r>
            <a:r>
              <a:rPr lang="ru-RU" sz="2000" dirty="0" err="1">
                <a:solidFill>
                  <a:srgbClr val="002060"/>
                </a:solidFill>
                <a:latin typeface="Bookman Old Style" panose="02050604050505020204" pitchFamily="18" charset="0"/>
              </a:rPr>
              <a:t>заявниками</a:t>
            </a:r>
            <a:r>
              <a:rPr lang="ru-RU" sz="2000" dirty="0">
                <a:solidFill>
                  <a:srgbClr val="002060"/>
                </a:solidFill>
                <a:latin typeface="Bookman Old Style" panose="02050604050505020204" pitchFamily="18" charset="0"/>
              </a:rPr>
              <a:t> і партнерами </a:t>
            </a:r>
            <a:r>
              <a:rPr lang="ru-RU" sz="2000" dirty="0" err="1">
                <a:solidFill>
                  <a:srgbClr val="002060"/>
                </a:solidFill>
                <a:latin typeface="Bookman Old Style" panose="02050604050505020204" pitchFamily="18" charset="0"/>
              </a:rPr>
              <a:t>заклади</a:t>
            </a:r>
            <a:r>
              <a:rPr lang="ru-RU" sz="2000" dirty="0">
                <a:solidFill>
                  <a:srgbClr val="002060"/>
                </a:solidFill>
                <a:latin typeface="Bookman Old Style" panose="02050604050505020204" pitchFamily="18" charset="0"/>
              </a:rPr>
              <a:t> </a:t>
            </a:r>
            <a:r>
              <a:rPr lang="ru-RU" sz="2000" dirty="0" err="1">
                <a:solidFill>
                  <a:srgbClr val="002060"/>
                </a:solidFill>
                <a:latin typeface="Bookman Old Style" panose="02050604050505020204" pitchFamily="18" charset="0"/>
              </a:rPr>
              <a:t>вищої</a:t>
            </a:r>
            <a:r>
              <a:rPr lang="ru-RU" sz="2000" dirty="0">
                <a:solidFill>
                  <a:srgbClr val="002060"/>
                </a:solidFill>
                <a:latin typeface="Bookman Old Style" panose="02050604050505020204" pitchFamily="18" charset="0"/>
              </a:rPr>
              <a:t> </a:t>
            </a:r>
            <a:r>
              <a:rPr lang="ru-RU" sz="2000" dirty="0" err="1">
                <a:solidFill>
                  <a:srgbClr val="002060"/>
                </a:solidFill>
                <a:latin typeface="Bookman Old Style" panose="02050604050505020204" pitchFamily="18" charset="0"/>
              </a:rPr>
              <a:t>освіти</a:t>
            </a:r>
            <a:r>
              <a:rPr lang="ru-RU" sz="2000" dirty="0">
                <a:solidFill>
                  <a:srgbClr val="002060"/>
                </a:solidFill>
                <a:latin typeface="Bookman Old Style" panose="02050604050505020204" pitchFamily="18" charset="0"/>
              </a:rPr>
              <a:t> </a:t>
            </a:r>
            <a:r>
              <a:rPr lang="ru-RU" sz="2000" dirty="0" err="1">
                <a:solidFill>
                  <a:srgbClr val="002060"/>
                </a:solidFill>
                <a:latin typeface="Bookman Old Style" panose="02050604050505020204" pitchFamily="18" charset="0"/>
              </a:rPr>
              <a:t>України</a:t>
            </a:r>
            <a:r>
              <a:rPr lang="ru-RU" sz="2000" dirty="0">
                <a:solidFill>
                  <a:srgbClr val="002060"/>
                </a:solidFill>
                <a:latin typeface="Bookman Old Style" panose="02050604050505020204" pitchFamily="18" charset="0"/>
              </a:rPr>
              <a:t> та </a:t>
            </a:r>
            <a:r>
              <a:rPr lang="ru-RU" sz="2000" dirty="0" err="1">
                <a:solidFill>
                  <a:srgbClr val="002060"/>
                </a:solidFill>
                <a:latin typeface="Bookman Old Style" panose="02050604050505020204" pitchFamily="18" charset="0"/>
              </a:rPr>
              <a:t>співпрацювати</a:t>
            </a:r>
            <a:r>
              <a:rPr lang="ru-RU" sz="2000" dirty="0">
                <a:solidFill>
                  <a:srgbClr val="002060"/>
                </a:solidFill>
                <a:latin typeface="Bookman Old Style" panose="02050604050505020204" pitchFamily="18" charset="0"/>
              </a:rPr>
              <a:t> з </a:t>
            </a:r>
            <a:r>
              <a:rPr lang="ru-RU" sz="2000" dirty="0" err="1">
                <a:solidFill>
                  <a:srgbClr val="002060"/>
                </a:solidFill>
                <a:latin typeface="Bookman Old Style" panose="02050604050505020204" pitchFamily="18" charset="0"/>
              </a:rPr>
              <a:t>усіма</a:t>
            </a:r>
            <a:r>
              <a:rPr lang="ru-RU" sz="2000" dirty="0">
                <a:solidFill>
                  <a:srgbClr val="002060"/>
                </a:solidFill>
                <a:latin typeface="Bookman Old Style" panose="02050604050505020204" pitchFamily="18" charset="0"/>
              </a:rPr>
              <a:t> </a:t>
            </a:r>
            <a:r>
              <a:rPr lang="ru-RU" sz="2000" dirty="0" err="1">
                <a:solidFill>
                  <a:srgbClr val="002060"/>
                </a:solidFill>
                <a:latin typeface="Bookman Old Style" panose="02050604050505020204" pitchFamily="18" charset="0"/>
              </a:rPr>
              <a:t>країнами</a:t>
            </a:r>
            <a:r>
              <a:rPr lang="ru-RU" sz="2000" dirty="0">
                <a:solidFill>
                  <a:srgbClr val="002060"/>
                </a:solidFill>
                <a:latin typeface="Bookman Old Style" panose="02050604050505020204" pitchFamily="18" charset="0"/>
              </a:rPr>
              <a:t> </a:t>
            </a:r>
            <a:r>
              <a:rPr lang="ru-RU" sz="2000" dirty="0" err="1">
                <a:solidFill>
                  <a:srgbClr val="002060"/>
                </a:solidFill>
                <a:latin typeface="Bookman Old Style" panose="02050604050505020204" pitchFamily="18" charset="0"/>
              </a:rPr>
              <a:t>світу</a:t>
            </a:r>
            <a:r>
              <a:rPr lang="ru-RU" sz="2000" dirty="0">
                <a:solidFill>
                  <a:srgbClr val="002060"/>
                </a:solidFill>
                <a:latin typeface="Bookman Old Style" panose="02050604050505020204" pitchFamily="18" charset="0"/>
              </a:rPr>
              <a:t>:</a:t>
            </a:r>
          </a:p>
          <a:p>
            <a:pPr marL="342900" indent="-342900">
              <a:lnSpc>
                <a:spcPct val="90000"/>
              </a:lnSpc>
              <a:spcAft>
                <a:spcPts val="600"/>
              </a:spcAft>
              <a:buFont typeface="Wingdings" panose="05000000000000000000" pitchFamily="2" charset="2"/>
              <a:buChar char="q"/>
            </a:pPr>
            <a:r>
              <a:rPr lang="ru-RU" sz="2000" dirty="0" err="1">
                <a:solidFill>
                  <a:srgbClr val="002060"/>
                </a:solidFill>
                <a:latin typeface="Bookman Old Style" panose="02050604050505020204" pitchFamily="18" charset="0"/>
              </a:rPr>
              <a:t>Модулі</a:t>
            </a:r>
            <a:endParaRPr lang="ru-RU" sz="2000" dirty="0">
              <a:solidFill>
                <a:srgbClr val="002060"/>
              </a:solidFill>
              <a:latin typeface="Bookman Old Style" panose="02050604050505020204" pitchFamily="18" charset="0"/>
            </a:endParaRPr>
          </a:p>
          <a:p>
            <a:pPr marL="342900" indent="-342900">
              <a:lnSpc>
                <a:spcPct val="90000"/>
              </a:lnSpc>
              <a:spcAft>
                <a:spcPts val="600"/>
              </a:spcAft>
              <a:buFont typeface="Wingdings" panose="05000000000000000000" pitchFamily="2" charset="2"/>
              <a:buChar char="q"/>
            </a:pPr>
            <a:r>
              <a:rPr lang="ru-RU" sz="2000" dirty="0" err="1">
                <a:solidFill>
                  <a:srgbClr val="002060"/>
                </a:solidFill>
                <a:latin typeface="Bookman Old Style" panose="02050604050505020204" pitchFamily="18" charset="0"/>
              </a:rPr>
              <a:t>Кафедри</a:t>
            </a:r>
            <a:endParaRPr lang="ru-RU" sz="2000" dirty="0">
              <a:solidFill>
                <a:srgbClr val="002060"/>
              </a:solidFill>
              <a:latin typeface="Bookman Old Style" panose="02050604050505020204" pitchFamily="18" charset="0"/>
            </a:endParaRPr>
          </a:p>
          <a:p>
            <a:pPr marL="342900" indent="-342900">
              <a:lnSpc>
                <a:spcPct val="90000"/>
              </a:lnSpc>
              <a:spcAft>
                <a:spcPts val="600"/>
              </a:spcAft>
              <a:buFont typeface="Wingdings" panose="05000000000000000000" pitchFamily="2" charset="2"/>
              <a:buChar char="q"/>
            </a:pPr>
            <a:r>
              <a:rPr lang="ru-RU" sz="2000" dirty="0">
                <a:solidFill>
                  <a:srgbClr val="002060"/>
                </a:solidFill>
                <a:latin typeface="Bookman Old Style" panose="02050604050505020204" pitchFamily="18" charset="0"/>
              </a:rPr>
              <a:t>Центри </a:t>
            </a:r>
            <a:r>
              <a:rPr lang="ru-RU" sz="2000" dirty="0" err="1">
                <a:solidFill>
                  <a:srgbClr val="002060"/>
                </a:solidFill>
                <a:latin typeface="Bookman Old Style" panose="02050604050505020204" pitchFamily="18" charset="0"/>
              </a:rPr>
              <a:t>досконалості</a:t>
            </a:r>
            <a:endParaRPr lang="ru-RU" sz="2000" dirty="0">
              <a:solidFill>
                <a:srgbClr val="002060"/>
              </a:solidFill>
              <a:latin typeface="Bookman Old Style" panose="02050604050505020204" pitchFamily="18" charset="0"/>
            </a:endParaRPr>
          </a:p>
          <a:p>
            <a:pPr marL="342900" indent="-342900">
              <a:lnSpc>
                <a:spcPct val="90000"/>
              </a:lnSpc>
              <a:spcAft>
                <a:spcPts val="600"/>
              </a:spcAft>
              <a:buFont typeface="Wingdings" panose="05000000000000000000" pitchFamily="2" charset="2"/>
              <a:buChar char="q"/>
            </a:pPr>
            <a:r>
              <a:rPr lang="ru-RU" sz="2000" dirty="0" err="1">
                <a:solidFill>
                  <a:srgbClr val="002060"/>
                </a:solidFill>
                <a:latin typeface="Bookman Old Style" panose="02050604050505020204" pitchFamily="18" charset="0"/>
              </a:rPr>
              <a:t>Мережі</a:t>
            </a:r>
            <a:endParaRPr lang="en-US" sz="2000" dirty="0">
              <a:solidFill>
                <a:srgbClr val="002060"/>
              </a:solidFill>
              <a:latin typeface="Bookman Old Style" panose="02050604050505020204" pitchFamily="18" charset="0"/>
            </a:endParaRPr>
          </a:p>
        </p:txBody>
      </p:sp>
      <p:sp>
        <p:nvSpPr>
          <p:cNvPr id="12" name="TextBox 11">
            <a:extLst>
              <a:ext uri="{FF2B5EF4-FFF2-40B4-BE49-F238E27FC236}">
                <a16:creationId xmlns:a16="http://schemas.microsoft.com/office/drawing/2014/main" id="{A05E2042-90CE-4C71-8705-C7FA1A5B98E7}"/>
              </a:ext>
            </a:extLst>
          </p:cNvPr>
          <p:cNvSpPr txBox="1"/>
          <p:nvPr/>
        </p:nvSpPr>
        <p:spPr>
          <a:xfrm>
            <a:off x="2013558" y="5934670"/>
            <a:ext cx="10178442" cy="923330"/>
          </a:xfrm>
          <a:prstGeom prst="rect">
            <a:avLst/>
          </a:prstGeom>
          <a:noFill/>
        </p:spPr>
        <p:txBody>
          <a:bodyPr wrap="square">
            <a:spAutoFit/>
          </a:bodyPr>
          <a:lstStyle/>
          <a:p>
            <a:pPr algn="ctr">
              <a:spcAft>
                <a:spcPts val="600"/>
              </a:spcAft>
            </a:pPr>
            <a:r>
              <a:rPr lang="uk-UA" dirty="0">
                <a:solidFill>
                  <a:srgbClr val="002060"/>
                </a:solidFill>
                <a:latin typeface="Bookman Old Style" panose="02050604050505020204" pitchFamily="18" charset="0"/>
              </a:rPr>
              <a:t>Детальну інформацію щодо напряму можна дізнатись тут: </a:t>
            </a:r>
            <a:r>
              <a:rPr lang="tr-TR" dirty="0">
                <a:solidFill>
                  <a:srgbClr val="002060"/>
                </a:solidFill>
                <a:latin typeface="Bookman Old Style" panose="02050604050505020204" pitchFamily="18" charset="0"/>
                <a:hlinkClick r:id="rId3"/>
              </a:rPr>
              <a:t>https://erasmusplus.org.ua/opportunities/mozhlyvosti-dlya-organizaczij/napryam-zhan-mone/</a:t>
            </a:r>
            <a:r>
              <a:rPr lang="uk-UA" dirty="0">
                <a:solidFill>
                  <a:srgbClr val="002060"/>
                </a:solidFill>
                <a:latin typeface="Bookman Old Style" panose="02050604050505020204" pitchFamily="18" charset="0"/>
              </a:rPr>
              <a:t> </a:t>
            </a:r>
            <a:endParaRPr lang="en-US" dirty="0">
              <a:latin typeface="Bookman Old Style" panose="02050604050505020204" pitchFamily="18" charset="0"/>
            </a:endParaRPr>
          </a:p>
        </p:txBody>
      </p:sp>
      <p:pic>
        <p:nvPicPr>
          <p:cNvPr id="13" name="Рисунок 12">
            <a:extLst>
              <a:ext uri="{FF2B5EF4-FFF2-40B4-BE49-F238E27FC236}">
                <a16:creationId xmlns:a16="http://schemas.microsoft.com/office/drawing/2014/main" id="{7669A21D-7970-4B6E-89BC-292F6A1B66D7}"/>
              </a:ext>
            </a:extLst>
          </p:cNvPr>
          <p:cNvPicPr>
            <a:picLocks noChangeAspect="1"/>
          </p:cNvPicPr>
          <p:nvPr/>
        </p:nvPicPr>
        <p:blipFill rotWithShape="1">
          <a:blip r:embed="rId4"/>
          <a:srcRect t="9150"/>
          <a:stretch/>
        </p:blipFill>
        <p:spPr>
          <a:xfrm>
            <a:off x="3825512" y="0"/>
            <a:ext cx="7188199" cy="2187710"/>
          </a:xfrm>
          <a:prstGeom prst="rect">
            <a:avLst/>
          </a:prstGeom>
        </p:spPr>
      </p:pic>
      <p:pic>
        <p:nvPicPr>
          <p:cNvPr id="1026" name="Picture 2">
            <a:extLst>
              <a:ext uri="{FF2B5EF4-FFF2-40B4-BE49-F238E27FC236}">
                <a16:creationId xmlns:a16="http://schemas.microsoft.com/office/drawing/2014/main" id="{B7448BC2-F173-E356-E54E-0D18268597F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328" y="4895850"/>
            <a:ext cx="1866900" cy="1866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3525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8" name="Rectangle 134">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236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Заголовок 1">
            <a:extLst>
              <a:ext uri="{FF2B5EF4-FFF2-40B4-BE49-F238E27FC236}">
                <a16:creationId xmlns:a16="http://schemas.microsoft.com/office/drawing/2014/main" id="{DD30ED4A-29B7-4EBE-AD07-ABE2563B8714}"/>
              </a:ext>
            </a:extLst>
          </p:cNvPr>
          <p:cNvSpPr>
            <a:spLocks noGrp="1"/>
          </p:cNvSpPr>
          <p:nvPr>
            <p:ph type="title"/>
          </p:nvPr>
        </p:nvSpPr>
        <p:spPr>
          <a:xfrm>
            <a:off x="537827" y="1977271"/>
            <a:ext cx="2951459" cy="2903455"/>
          </a:xfrm>
          <a:prstGeom prst="ellipse">
            <a:avLst/>
          </a:prstGeom>
          <a:solidFill>
            <a:srgbClr val="262626"/>
          </a:solidFill>
          <a:ln w="174625" cmpd="thinThick">
            <a:solidFill>
              <a:srgbClr val="262626"/>
            </a:solidFill>
          </a:ln>
        </p:spPr>
        <p:txBody>
          <a:bodyPr vert="horz" lIns="91440" tIns="45720" rIns="91440" bIns="45720" rtlCol="0" anchor="ctr">
            <a:noAutofit/>
          </a:bodyPr>
          <a:lstStyle/>
          <a:p>
            <a:pPr algn="ctr"/>
            <a:r>
              <a:rPr lang="en-US" sz="2500" b="1" dirty="0">
                <a:solidFill>
                  <a:srgbClr val="FFFFFF"/>
                </a:solidFill>
                <a:latin typeface="Bookman Old Style" panose="02050604050505020204" pitchFamily="18" charset="0"/>
              </a:rPr>
              <a:t>ЖАН МОНЕ – </a:t>
            </a:r>
            <a:br>
              <a:rPr lang="en-US" sz="2500" b="1" dirty="0">
                <a:solidFill>
                  <a:srgbClr val="FFFFFF"/>
                </a:solidFill>
                <a:latin typeface="Bookman Old Style" panose="02050604050505020204" pitchFamily="18" charset="0"/>
              </a:rPr>
            </a:br>
            <a:r>
              <a:rPr lang="en-US" sz="2500" b="1" dirty="0">
                <a:solidFill>
                  <a:srgbClr val="FFFFFF"/>
                </a:solidFill>
                <a:latin typeface="Bookman Old Style" panose="02050604050505020204" pitchFamily="18" charset="0"/>
              </a:rPr>
              <a:t>«</a:t>
            </a:r>
            <a:r>
              <a:rPr lang="en-US" sz="2500" b="1" dirty="0" err="1">
                <a:solidFill>
                  <a:srgbClr val="FFFFFF"/>
                </a:solidFill>
                <a:latin typeface="Bookman Old Style" panose="02050604050505020204" pitchFamily="18" charset="0"/>
              </a:rPr>
              <a:t>Кафедри</a:t>
            </a:r>
            <a:r>
              <a:rPr lang="en-US" sz="2500" b="1" dirty="0">
                <a:solidFill>
                  <a:srgbClr val="FFFFFF"/>
                </a:solidFill>
                <a:latin typeface="Bookman Old Style" panose="02050604050505020204" pitchFamily="18" charset="0"/>
              </a:rPr>
              <a:t>»</a:t>
            </a:r>
          </a:p>
        </p:txBody>
      </p:sp>
      <p:pic>
        <p:nvPicPr>
          <p:cNvPr id="5" name="Рисунок 4">
            <a:extLst>
              <a:ext uri="{FF2B5EF4-FFF2-40B4-BE49-F238E27FC236}">
                <a16:creationId xmlns:a16="http://schemas.microsoft.com/office/drawing/2014/main" id="{3876D0BD-B394-43C4-973E-D83BDCAB0386}"/>
              </a:ext>
            </a:extLst>
          </p:cNvPr>
          <p:cNvPicPr>
            <a:picLocks noChangeAspect="1"/>
          </p:cNvPicPr>
          <p:nvPr/>
        </p:nvPicPr>
        <p:blipFill>
          <a:blip r:embed="rId3"/>
          <a:stretch>
            <a:fillRect/>
          </a:stretch>
        </p:blipFill>
        <p:spPr>
          <a:xfrm>
            <a:off x="7611248" y="0"/>
            <a:ext cx="4580752" cy="1534551"/>
          </a:xfrm>
          <a:prstGeom prst="rect">
            <a:avLst/>
          </a:prstGeom>
        </p:spPr>
      </p:pic>
      <p:sp>
        <p:nvSpPr>
          <p:cNvPr id="10" name="TextBox 9">
            <a:extLst>
              <a:ext uri="{FF2B5EF4-FFF2-40B4-BE49-F238E27FC236}">
                <a16:creationId xmlns:a16="http://schemas.microsoft.com/office/drawing/2014/main" id="{0B40802F-D729-48CF-9FCA-E34085D192B3}"/>
              </a:ext>
            </a:extLst>
          </p:cNvPr>
          <p:cNvSpPr txBox="1"/>
          <p:nvPr/>
        </p:nvSpPr>
        <p:spPr>
          <a:xfrm>
            <a:off x="3706761" y="1384079"/>
            <a:ext cx="8485238" cy="4089841"/>
          </a:xfrm>
          <a:prstGeom prst="rect">
            <a:avLst/>
          </a:prstGeom>
        </p:spPr>
        <p:txBody>
          <a:bodyPr vert="horz" lIns="91440" tIns="45720" rIns="91440" bIns="45720" rtlCol="0">
            <a:noAutofit/>
          </a:bodyPr>
          <a:lstStyle/>
          <a:p>
            <a:pPr>
              <a:lnSpc>
                <a:spcPct val="90000"/>
              </a:lnSpc>
              <a:spcAft>
                <a:spcPts val="600"/>
              </a:spcAft>
            </a:pPr>
            <a:r>
              <a:rPr lang="en-US" sz="2000" b="1" dirty="0">
                <a:solidFill>
                  <a:srgbClr val="002060"/>
                </a:solidFill>
                <a:latin typeface="Bookman Old Style" panose="02050604050505020204" pitchFamily="18" charset="0"/>
              </a:rPr>
              <a:t>КАФЕДРА </a:t>
            </a:r>
            <a:r>
              <a:rPr lang="en-US" sz="2000" b="1" dirty="0" err="1">
                <a:solidFill>
                  <a:srgbClr val="002060"/>
                </a:solidFill>
                <a:latin typeface="Bookman Old Style" panose="02050604050505020204" pitchFamily="18" charset="0"/>
              </a:rPr>
              <a:t>Жан</a:t>
            </a:r>
            <a:r>
              <a:rPr lang="en-US" sz="2000" b="1" dirty="0">
                <a:solidFill>
                  <a:srgbClr val="002060"/>
                </a:solidFill>
                <a:latin typeface="Bookman Old Style" panose="02050604050505020204" pitchFamily="18" charset="0"/>
              </a:rPr>
              <a:t> </a:t>
            </a:r>
            <a:r>
              <a:rPr lang="en-US" sz="2000" b="1" dirty="0" err="1">
                <a:solidFill>
                  <a:srgbClr val="002060"/>
                </a:solidFill>
                <a:latin typeface="Bookman Old Style" panose="02050604050505020204" pitchFamily="18" charset="0"/>
              </a:rPr>
              <a:t>Моне</a:t>
            </a:r>
            <a:r>
              <a:rPr lang="en-US" sz="2000" b="1" dirty="0">
                <a:solidFill>
                  <a:srgbClr val="002060"/>
                </a:solidFill>
                <a:latin typeface="Bookman Old Style" panose="02050604050505020204" pitchFamily="18" charset="0"/>
              </a:rPr>
              <a:t> </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це</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викладацька</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посада</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ставка</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із</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спеціалізацією</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на</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європейських</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студіях</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для</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професорів</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викладачів</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університетів</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яка</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діє</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протягом</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трьох</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років</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Кафедру</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Жан</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Моне</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може</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обіймати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лише</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один</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професор</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який</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повинен</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забезпечити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викладання</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обсягом</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мінімум</a:t>
            </a:r>
            <a:r>
              <a:rPr lang="en-US" sz="2000" dirty="0">
                <a:solidFill>
                  <a:srgbClr val="002060"/>
                </a:solidFill>
                <a:latin typeface="Bookman Old Style" panose="02050604050505020204" pitchFamily="18" charset="0"/>
              </a:rPr>
              <a:t> 90 </a:t>
            </a:r>
            <a:r>
              <a:rPr lang="en-US" sz="2000" dirty="0" err="1">
                <a:solidFill>
                  <a:srgbClr val="002060"/>
                </a:solidFill>
                <a:latin typeface="Bookman Old Style" panose="02050604050505020204" pitchFamily="18" charset="0"/>
              </a:rPr>
              <a:t>навчальних</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годин</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за</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один</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академічний</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рік</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Під</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академічними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годинами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розуміють</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години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безпосереднього</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контакту</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із</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аудиторією</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що</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може</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відбуватися</a:t>
            </a:r>
            <a:r>
              <a:rPr lang="en-US" sz="2000" dirty="0">
                <a:solidFill>
                  <a:srgbClr val="002060"/>
                </a:solidFill>
                <a:latin typeface="Bookman Old Style" panose="02050604050505020204" pitchFamily="18" charset="0"/>
              </a:rPr>
              <a:t> у </a:t>
            </a:r>
            <a:r>
              <a:rPr lang="en-US" sz="2000" dirty="0" err="1">
                <a:solidFill>
                  <a:srgbClr val="002060"/>
                </a:solidFill>
                <a:latin typeface="Bookman Old Style" panose="02050604050505020204" pitchFamily="18" charset="0"/>
              </a:rPr>
              <a:t>формі</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лекцій</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семінарів</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консультацій</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включаючи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також</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дистанційний</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формат</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але</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не</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може</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проходити</a:t>
            </a:r>
            <a:r>
              <a:rPr lang="en-US" sz="2000" dirty="0">
                <a:solidFill>
                  <a:srgbClr val="002060"/>
                </a:solidFill>
                <a:latin typeface="Bookman Old Style" panose="02050604050505020204" pitchFamily="18" charset="0"/>
              </a:rPr>
              <a:t> у </a:t>
            </a:r>
            <a:r>
              <a:rPr lang="en-US" sz="2000" dirty="0" err="1">
                <a:solidFill>
                  <a:srgbClr val="002060"/>
                </a:solidFill>
                <a:latin typeface="Bookman Old Style" panose="02050604050505020204" pitchFamily="18" charset="0"/>
              </a:rPr>
              <a:t>формі</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індивідуального</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навчання</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або</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керівництва</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науковими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дослідженнями</a:t>
            </a:r>
            <a:r>
              <a:rPr lang="en-US" sz="2000" dirty="0">
                <a:solidFill>
                  <a:srgbClr val="002060"/>
                </a:solidFill>
                <a:latin typeface="Bookman Old Style" panose="02050604050505020204" pitchFamily="18" charset="0"/>
              </a:rPr>
              <a:t>.</a:t>
            </a:r>
            <a:endParaRPr lang="uk-UA" sz="2000" dirty="0">
              <a:solidFill>
                <a:srgbClr val="002060"/>
              </a:solidFill>
              <a:latin typeface="Bookman Old Style" panose="02050604050505020204" pitchFamily="18" charset="0"/>
            </a:endParaRPr>
          </a:p>
          <a:p>
            <a:pPr>
              <a:lnSpc>
                <a:spcPct val="90000"/>
              </a:lnSpc>
              <a:spcAft>
                <a:spcPts val="600"/>
              </a:spcAft>
            </a:pPr>
            <a:r>
              <a:rPr lang="uk-UA" sz="2000" dirty="0">
                <a:solidFill>
                  <a:srgbClr val="002060"/>
                </a:solidFill>
                <a:latin typeface="Bookman Old Style" panose="02050604050505020204" pitchFamily="18" charset="0"/>
              </a:rPr>
              <a:t>Посаду займає лише один викладач, який забезпечує мінімум 90 годин викладання на навчальний рік. Координатор проєкту також може мати команду для підтримки та покращення діяльності кафедри, включаючи забезпечення додаткових годин викладання.</a:t>
            </a:r>
            <a:endParaRPr lang="en-US" sz="2000" dirty="0">
              <a:solidFill>
                <a:srgbClr val="002060"/>
              </a:solidFill>
              <a:latin typeface="Bookman Old Style" panose="02050604050505020204" pitchFamily="18" charset="0"/>
            </a:endParaRPr>
          </a:p>
        </p:txBody>
      </p:sp>
      <p:sp>
        <p:nvSpPr>
          <p:cNvPr id="12" name="TextBox 11">
            <a:extLst>
              <a:ext uri="{FF2B5EF4-FFF2-40B4-BE49-F238E27FC236}">
                <a16:creationId xmlns:a16="http://schemas.microsoft.com/office/drawing/2014/main" id="{A05E2042-90CE-4C71-8705-C7FA1A5B98E7}"/>
              </a:ext>
            </a:extLst>
          </p:cNvPr>
          <p:cNvSpPr txBox="1"/>
          <p:nvPr/>
        </p:nvSpPr>
        <p:spPr>
          <a:xfrm>
            <a:off x="2117252" y="6211669"/>
            <a:ext cx="10074748" cy="646331"/>
          </a:xfrm>
          <a:prstGeom prst="rect">
            <a:avLst/>
          </a:prstGeom>
          <a:noFill/>
        </p:spPr>
        <p:txBody>
          <a:bodyPr wrap="square">
            <a:spAutoFit/>
          </a:bodyPr>
          <a:lstStyle/>
          <a:p>
            <a:pPr algn="ctr">
              <a:spcAft>
                <a:spcPts val="600"/>
              </a:spcAft>
            </a:pPr>
            <a:r>
              <a:rPr lang="uk-UA" dirty="0">
                <a:solidFill>
                  <a:srgbClr val="002060"/>
                </a:solidFill>
                <a:latin typeface="Bookman Old Style" panose="02050604050505020204" pitchFamily="18" charset="0"/>
              </a:rPr>
              <a:t>Детальну інформацію щодо напряму можна дізнатись тут: </a:t>
            </a:r>
            <a:r>
              <a:rPr lang="tr-TR" dirty="0">
                <a:solidFill>
                  <a:srgbClr val="002060"/>
                </a:solidFill>
                <a:latin typeface="Bookman Old Style" panose="02050604050505020204" pitchFamily="18" charset="0"/>
                <a:hlinkClick r:id="rId4"/>
              </a:rPr>
              <a:t>https://erasmusplus.org.ua/opportunities/mozhlyvosti-dlya-organizaczij/kafedry/</a:t>
            </a:r>
            <a:r>
              <a:rPr lang="uk-UA" dirty="0">
                <a:solidFill>
                  <a:srgbClr val="002060"/>
                </a:solidFill>
                <a:latin typeface="Bookman Old Style" panose="02050604050505020204" pitchFamily="18" charset="0"/>
              </a:rPr>
              <a:t> </a:t>
            </a:r>
            <a:endParaRPr lang="en-US" dirty="0">
              <a:latin typeface="Bookman Old Style" panose="02050604050505020204" pitchFamily="18" charset="0"/>
            </a:endParaRPr>
          </a:p>
        </p:txBody>
      </p:sp>
      <p:pic>
        <p:nvPicPr>
          <p:cNvPr id="2052" name="Picture 4">
            <a:extLst>
              <a:ext uri="{FF2B5EF4-FFF2-40B4-BE49-F238E27FC236}">
                <a16:creationId xmlns:a16="http://schemas.microsoft.com/office/drawing/2014/main" id="{D9CE8B88-D389-0E35-9723-7D84739579C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9528" y="5012113"/>
            <a:ext cx="17145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35779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236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Заголовок 1">
            <a:extLst>
              <a:ext uri="{FF2B5EF4-FFF2-40B4-BE49-F238E27FC236}">
                <a16:creationId xmlns:a16="http://schemas.microsoft.com/office/drawing/2014/main" id="{DD30ED4A-29B7-4EBE-AD07-ABE2563B8714}"/>
              </a:ext>
            </a:extLst>
          </p:cNvPr>
          <p:cNvSpPr>
            <a:spLocks noGrp="1"/>
          </p:cNvSpPr>
          <p:nvPr>
            <p:ph type="title"/>
          </p:nvPr>
        </p:nvSpPr>
        <p:spPr>
          <a:xfrm>
            <a:off x="641957" y="2057400"/>
            <a:ext cx="2743200" cy="2743200"/>
          </a:xfrm>
          <a:prstGeom prst="ellipse">
            <a:avLst/>
          </a:prstGeom>
          <a:solidFill>
            <a:srgbClr val="262626"/>
          </a:solidFill>
          <a:ln w="174625" cmpd="thinThick">
            <a:solidFill>
              <a:srgbClr val="262626"/>
            </a:solidFill>
          </a:ln>
        </p:spPr>
        <p:txBody>
          <a:bodyPr vert="horz" lIns="91440" tIns="45720" rIns="91440" bIns="45720" rtlCol="0" anchor="ctr">
            <a:noAutofit/>
          </a:bodyPr>
          <a:lstStyle/>
          <a:p>
            <a:pPr algn="ctr"/>
            <a:r>
              <a:rPr lang="en-US" sz="2500" b="1" dirty="0">
                <a:solidFill>
                  <a:srgbClr val="FFFFFF"/>
                </a:solidFill>
                <a:latin typeface="Bookman Old Style" panose="02050604050505020204" pitchFamily="18" charset="0"/>
              </a:rPr>
              <a:t>ЖАН МОНЕ -</a:t>
            </a:r>
            <a:br>
              <a:rPr lang="en-US" sz="2500" b="1" dirty="0">
                <a:solidFill>
                  <a:srgbClr val="FFFFFF"/>
                </a:solidFill>
                <a:latin typeface="Bookman Old Style" panose="02050604050505020204" pitchFamily="18" charset="0"/>
              </a:rPr>
            </a:br>
            <a:r>
              <a:rPr lang="en-US" sz="2500" b="1" dirty="0">
                <a:solidFill>
                  <a:srgbClr val="FFFFFF"/>
                </a:solidFill>
                <a:latin typeface="Bookman Old Style" panose="02050604050505020204" pitchFamily="18" charset="0"/>
              </a:rPr>
              <a:t>«</a:t>
            </a:r>
            <a:r>
              <a:rPr lang="en-US" sz="2500" b="1" dirty="0" err="1">
                <a:solidFill>
                  <a:srgbClr val="FFFFFF"/>
                </a:solidFill>
                <a:latin typeface="Bookman Old Style" panose="02050604050505020204" pitchFamily="18" charset="0"/>
              </a:rPr>
              <a:t>Модулі</a:t>
            </a:r>
            <a:r>
              <a:rPr lang="en-US" sz="2500" b="1" dirty="0">
                <a:solidFill>
                  <a:srgbClr val="FFFFFF"/>
                </a:solidFill>
                <a:latin typeface="Bookman Old Style" panose="02050604050505020204" pitchFamily="18" charset="0"/>
              </a:rPr>
              <a:t>»</a:t>
            </a:r>
          </a:p>
        </p:txBody>
      </p:sp>
      <p:sp>
        <p:nvSpPr>
          <p:cNvPr id="10" name="TextBox 9">
            <a:extLst>
              <a:ext uri="{FF2B5EF4-FFF2-40B4-BE49-F238E27FC236}">
                <a16:creationId xmlns:a16="http://schemas.microsoft.com/office/drawing/2014/main" id="{0B40802F-D729-48CF-9FCA-E34085D192B3}"/>
              </a:ext>
            </a:extLst>
          </p:cNvPr>
          <p:cNvSpPr txBox="1"/>
          <p:nvPr/>
        </p:nvSpPr>
        <p:spPr>
          <a:xfrm>
            <a:off x="3505786" y="1645357"/>
            <a:ext cx="8483014" cy="3915994"/>
          </a:xfrm>
          <a:prstGeom prst="rect">
            <a:avLst/>
          </a:prstGeom>
        </p:spPr>
        <p:txBody>
          <a:bodyPr vert="horz" lIns="91440" tIns="45720" rIns="91440" bIns="45720" rtlCol="0">
            <a:normAutofit/>
          </a:bodyPr>
          <a:lstStyle/>
          <a:p>
            <a:pPr>
              <a:lnSpc>
                <a:spcPct val="90000"/>
              </a:lnSpc>
              <a:spcAft>
                <a:spcPts val="600"/>
              </a:spcAft>
            </a:pPr>
            <a:r>
              <a:rPr lang="en-US" sz="2000" b="1" dirty="0">
                <a:solidFill>
                  <a:srgbClr val="002060"/>
                </a:solidFill>
                <a:latin typeface="Bookman Old Style" panose="02050604050505020204" pitchFamily="18" charset="0"/>
              </a:rPr>
              <a:t>МОДУЛЬ </a:t>
            </a:r>
            <a:r>
              <a:rPr lang="en-US" sz="2000" b="1" dirty="0" err="1">
                <a:solidFill>
                  <a:srgbClr val="002060"/>
                </a:solidFill>
                <a:latin typeface="Bookman Old Style" panose="02050604050505020204" pitchFamily="18" charset="0"/>
              </a:rPr>
              <a:t>Жан</a:t>
            </a:r>
            <a:r>
              <a:rPr lang="en-US" sz="2000" b="1" dirty="0">
                <a:solidFill>
                  <a:srgbClr val="002060"/>
                </a:solidFill>
                <a:latin typeface="Bookman Old Style" panose="02050604050505020204" pitchFamily="18" charset="0"/>
              </a:rPr>
              <a:t> </a:t>
            </a:r>
            <a:r>
              <a:rPr lang="en-US" sz="2000" b="1" dirty="0" err="1">
                <a:solidFill>
                  <a:srgbClr val="002060"/>
                </a:solidFill>
                <a:latin typeface="Bookman Old Style" panose="02050604050505020204" pitchFamily="18" charset="0"/>
              </a:rPr>
              <a:t>Моне</a:t>
            </a:r>
            <a:r>
              <a:rPr lang="en-US" sz="2000" b="1" dirty="0">
                <a:solidFill>
                  <a:srgbClr val="002060"/>
                </a:solidFill>
                <a:latin typeface="Bookman Old Style" panose="02050604050505020204" pitchFamily="18" charset="0"/>
              </a:rPr>
              <a:t> – </a:t>
            </a:r>
            <a:r>
              <a:rPr lang="en-US" sz="2000" dirty="0" err="1">
                <a:solidFill>
                  <a:srgbClr val="002060"/>
                </a:solidFill>
                <a:latin typeface="Bookman Old Style" panose="02050604050505020204" pitchFamily="18" charset="0"/>
              </a:rPr>
              <a:t>це</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коротка</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програма</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викладання</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або</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курс</a:t>
            </a:r>
            <a:r>
              <a:rPr lang="en-US" sz="2000" dirty="0">
                <a:solidFill>
                  <a:srgbClr val="002060"/>
                </a:solidFill>
                <a:latin typeface="Bookman Old Style" panose="02050604050505020204" pitchFamily="18" charset="0"/>
              </a:rPr>
              <a:t>) в </a:t>
            </a:r>
            <a:r>
              <a:rPr lang="en-US" sz="2000" dirty="0" err="1">
                <a:solidFill>
                  <a:srgbClr val="002060"/>
                </a:solidFill>
                <a:latin typeface="Bookman Old Style" panose="02050604050505020204" pitchFamily="18" charset="0"/>
              </a:rPr>
              <a:t>галузі</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європейських</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студій</a:t>
            </a:r>
            <a:r>
              <a:rPr lang="en-US" sz="2000" dirty="0">
                <a:solidFill>
                  <a:srgbClr val="002060"/>
                </a:solidFill>
                <a:latin typeface="Bookman Old Style" panose="02050604050505020204" pitchFamily="18" charset="0"/>
              </a:rPr>
              <a:t> у </a:t>
            </a:r>
            <a:r>
              <a:rPr lang="en-US" sz="2000" dirty="0" err="1">
                <a:solidFill>
                  <a:srgbClr val="002060"/>
                </a:solidFill>
                <a:latin typeface="Bookman Old Style" panose="02050604050505020204" pitchFamily="18" charset="0"/>
              </a:rPr>
              <a:t>закладі</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вищої</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освіти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Мінімальна</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тривалість</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модулю</a:t>
            </a:r>
            <a:r>
              <a:rPr lang="en-US" sz="2000" dirty="0">
                <a:solidFill>
                  <a:srgbClr val="002060"/>
                </a:solidFill>
                <a:latin typeface="Bookman Old Style" panose="02050604050505020204" pitchFamily="18" charset="0"/>
              </a:rPr>
              <a:t> – 40 </a:t>
            </a:r>
            <a:r>
              <a:rPr lang="en-US" sz="2000" dirty="0" err="1">
                <a:solidFill>
                  <a:srgbClr val="002060"/>
                </a:solidFill>
                <a:latin typeface="Bookman Old Style" panose="02050604050505020204" pitchFamily="18" charset="0"/>
              </a:rPr>
              <a:t>академічних</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годин</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на</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один</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навчальний</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рік</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Під</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академічними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годинами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розуміють</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години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безпосереднього</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контакту</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із</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аудиторією</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що</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може</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відбуватися</a:t>
            </a:r>
            <a:r>
              <a:rPr lang="en-US" sz="2000" dirty="0">
                <a:solidFill>
                  <a:srgbClr val="002060"/>
                </a:solidFill>
                <a:latin typeface="Bookman Old Style" panose="02050604050505020204" pitchFamily="18" charset="0"/>
              </a:rPr>
              <a:t> у </a:t>
            </a:r>
            <a:r>
              <a:rPr lang="en-US" sz="2000" dirty="0" err="1">
                <a:solidFill>
                  <a:srgbClr val="002060"/>
                </a:solidFill>
                <a:latin typeface="Bookman Old Style" panose="02050604050505020204" pitchFamily="18" charset="0"/>
              </a:rPr>
              <a:t>формі</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лекцій</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семінарів</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консультацій</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включаючи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також</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дистанційний</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формат</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але</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не</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може</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проходити</a:t>
            </a:r>
            <a:r>
              <a:rPr lang="en-US" sz="2000" dirty="0">
                <a:solidFill>
                  <a:srgbClr val="002060"/>
                </a:solidFill>
                <a:latin typeface="Bookman Old Style" panose="02050604050505020204" pitchFamily="18" charset="0"/>
              </a:rPr>
              <a:t> у </a:t>
            </a:r>
            <a:r>
              <a:rPr lang="en-US" sz="2000" dirty="0" err="1">
                <a:solidFill>
                  <a:srgbClr val="002060"/>
                </a:solidFill>
                <a:latin typeface="Bookman Old Style" panose="02050604050505020204" pitchFamily="18" charset="0"/>
              </a:rPr>
              <a:t>формі</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індивідуального</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навчання</a:t>
            </a:r>
            <a:r>
              <a:rPr lang="en-US" sz="2000" dirty="0">
                <a:solidFill>
                  <a:srgbClr val="002060"/>
                </a:solidFill>
                <a:latin typeface="Bookman Old Style" panose="02050604050505020204" pitchFamily="18" charset="0"/>
              </a:rPr>
              <a:t>. </a:t>
            </a:r>
            <a:endParaRPr lang="uk-UA" sz="2000" dirty="0">
              <a:solidFill>
                <a:srgbClr val="002060"/>
              </a:solidFill>
              <a:latin typeface="Bookman Old Style" panose="02050604050505020204" pitchFamily="18" charset="0"/>
            </a:endParaRPr>
          </a:p>
          <a:p>
            <a:pPr>
              <a:lnSpc>
                <a:spcPct val="90000"/>
              </a:lnSpc>
              <a:spcAft>
                <a:spcPts val="600"/>
              </a:spcAft>
            </a:pPr>
            <a:r>
              <a:rPr lang="en-US" sz="2000" dirty="0" err="1">
                <a:solidFill>
                  <a:srgbClr val="002060"/>
                </a:solidFill>
                <a:latin typeface="Bookman Old Style" panose="02050604050505020204" pitchFamily="18" charset="0"/>
              </a:rPr>
              <a:t>Модулі</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можуть</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зосереджуватися</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на</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одній</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конкретній</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дисципліні</a:t>
            </a:r>
            <a:r>
              <a:rPr lang="en-US" sz="2000" dirty="0">
                <a:solidFill>
                  <a:srgbClr val="002060"/>
                </a:solidFill>
                <a:latin typeface="Bookman Old Style" panose="02050604050505020204" pitchFamily="18" charset="0"/>
              </a:rPr>
              <a:t> в </a:t>
            </a:r>
            <a:r>
              <a:rPr lang="en-US" sz="2000" dirty="0" err="1">
                <a:solidFill>
                  <a:srgbClr val="002060"/>
                </a:solidFill>
                <a:latin typeface="Bookman Old Style" panose="02050604050505020204" pitchFamily="18" charset="0"/>
              </a:rPr>
              <a:t>галузі</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європейських</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студій</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або</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ґрунтуватися</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на</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мультидисциплінарному</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підході</a:t>
            </a:r>
            <a:r>
              <a:rPr lang="en-US" sz="2000" dirty="0">
                <a:solidFill>
                  <a:srgbClr val="002060"/>
                </a:solidFill>
                <a:latin typeface="Bookman Old Style" panose="02050604050505020204" pitchFamily="18" charset="0"/>
              </a:rPr>
              <a:t>, а </a:t>
            </a:r>
            <a:r>
              <a:rPr lang="en-US" sz="2000" dirty="0" err="1">
                <a:solidFill>
                  <a:srgbClr val="002060"/>
                </a:solidFill>
                <a:latin typeface="Bookman Old Style" panose="02050604050505020204" pitchFamily="18" charset="0"/>
              </a:rPr>
              <a:t>отже</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передбачати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науково-експертний</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внесок</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кількох</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професорів</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та</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експертів</a:t>
            </a:r>
            <a:r>
              <a:rPr lang="en-US" sz="2000" dirty="0">
                <a:solidFill>
                  <a:srgbClr val="002060"/>
                </a:solidFill>
                <a:latin typeface="Bookman Old Style" panose="02050604050505020204" pitchFamily="18" charset="0"/>
              </a:rPr>
              <a:t>.</a:t>
            </a:r>
          </a:p>
        </p:txBody>
      </p:sp>
      <p:sp>
        <p:nvSpPr>
          <p:cNvPr id="12" name="TextBox 11">
            <a:extLst>
              <a:ext uri="{FF2B5EF4-FFF2-40B4-BE49-F238E27FC236}">
                <a16:creationId xmlns:a16="http://schemas.microsoft.com/office/drawing/2014/main" id="{A05E2042-90CE-4C71-8705-C7FA1A5B98E7}"/>
              </a:ext>
            </a:extLst>
          </p:cNvPr>
          <p:cNvSpPr txBox="1"/>
          <p:nvPr/>
        </p:nvSpPr>
        <p:spPr>
          <a:xfrm>
            <a:off x="2013557" y="6211669"/>
            <a:ext cx="10178443" cy="646331"/>
          </a:xfrm>
          <a:prstGeom prst="rect">
            <a:avLst/>
          </a:prstGeom>
          <a:noFill/>
        </p:spPr>
        <p:txBody>
          <a:bodyPr wrap="square">
            <a:spAutoFit/>
          </a:bodyPr>
          <a:lstStyle/>
          <a:p>
            <a:pPr algn="ctr">
              <a:spcAft>
                <a:spcPts val="600"/>
              </a:spcAft>
            </a:pPr>
            <a:r>
              <a:rPr lang="uk-UA" dirty="0">
                <a:solidFill>
                  <a:srgbClr val="002060"/>
                </a:solidFill>
                <a:latin typeface="Bookman Old Style" panose="02050604050505020204" pitchFamily="18" charset="0"/>
              </a:rPr>
              <a:t>Детальну інформацію щодо напряму можна дізнатись тут: </a:t>
            </a:r>
            <a:r>
              <a:rPr lang="tr-TR" dirty="0">
                <a:solidFill>
                  <a:srgbClr val="002060"/>
                </a:solidFill>
                <a:latin typeface="Bookman Old Style" panose="02050604050505020204" pitchFamily="18" charset="0"/>
                <a:hlinkClick r:id="rId3"/>
              </a:rPr>
              <a:t>https://erasmusplus.org.ua/opportunities/mozhlyvosti-dlya-organizaczij/moduli/</a:t>
            </a:r>
            <a:r>
              <a:rPr lang="uk-UA" dirty="0">
                <a:solidFill>
                  <a:srgbClr val="002060"/>
                </a:solidFill>
                <a:latin typeface="Bookman Old Style" panose="02050604050505020204" pitchFamily="18" charset="0"/>
              </a:rPr>
              <a:t> </a:t>
            </a:r>
            <a:endParaRPr lang="en-US" dirty="0">
              <a:solidFill>
                <a:srgbClr val="002060"/>
              </a:solidFill>
              <a:latin typeface="Bookman Old Style" panose="02050604050505020204" pitchFamily="18" charset="0"/>
            </a:endParaRPr>
          </a:p>
        </p:txBody>
      </p:sp>
      <p:pic>
        <p:nvPicPr>
          <p:cNvPr id="13" name="Рисунок 12">
            <a:extLst>
              <a:ext uri="{FF2B5EF4-FFF2-40B4-BE49-F238E27FC236}">
                <a16:creationId xmlns:a16="http://schemas.microsoft.com/office/drawing/2014/main" id="{8E0C6AC5-19E2-4625-9CCC-5812FBD3254A}"/>
              </a:ext>
            </a:extLst>
          </p:cNvPr>
          <p:cNvPicPr>
            <a:picLocks noChangeAspect="1"/>
          </p:cNvPicPr>
          <p:nvPr/>
        </p:nvPicPr>
        <p:blipFill>
          <a:blip r:embed="rId4"/>
          <a:stretch>
            <a:fillRect/>
          </a:stretch>
        </p:blipFill>
        <p:spPr>
          <a:xfrm>
            <a:off x="7611248" y="36809"/>
            <a:ext cx="4580752" cy="1534551"/>
          </a:xfrm>
          <a:prstGeom prst="rect">
            <a:avLst/>
          </a:prstGeom>
        </p:spPr>
      </p:pic>
      <p:pic>
        <p:nvPicPr>
          <p:cNvPr id="3074" name="Picture 2">
            <a:extLst>
              <a:ext uri="{FF2B5EF4-FFF2-40B4-BE49-F238E27FC236}">
                <a16:creationId xmlns:a16="http://schemas.microsoft.com/office/drawing/2014/main" id="{23A8EAF6-4FFD-BC75-BBA4-164C68CE204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607" y="4991785"/>
            <a:ext cx="17145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0867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 name="Rectangle 134">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236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Заголовок 1">
            <a:extLst>
              <a:ext uri="{FF2B5EF4-FFF2-40B4-BE49-F238E27FC236}">
                <a16:creationId xmlns:a16="http://schemas.microsoft.com/office/drawing/2014/main" id="{DD30ED4A-29B7-4EBE-AD07-ABE2563B8714}"/>
              </a:ext>
            </a:extLst>
          </p:cNvPr>
          <p:cNvSpPr>
            <a:spLocks noGrp="1"/>
          </p:cNvSpPr>
          <p:nvPr>
            <p:ph type="title"/>
          </p:nvPr>
        </p:nvSpPr>
        <p:spPr>
          <a:xfrm>
            <a:off x="641957" y="2045459"/>
            <a:ext cx="2743200" cy="2743200"/>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500" b="1" dirty="0">
                <a:solidFill>
                  <a:srgbClr val="FFFFFF"/>
                </a:solidFill>
                <a:latin typeface="Bookman Old Style" panose="02050604050505020204" pitchFamily="18" charset="0"/>
              </a:rPr>
              <a:t>ЖАН МОНЕ -</a:t>
            </a:r>
            <a:br>
              <a:rPr lang="en-US" sz="2500" b="1" dirty="0">
                <a:solidFill>
                  <a:srgbClr val="FFFFFF"/>
                </a:solidFill>
                <a:latin typeface="Bookman Old Style" panose="02050604050505020204" pitchFamily="18" charset="0"/>
              </a:rPr>
            </a:br>
            <a:r>
              <a:rPr lang="en-US" sz="2500" b="1" dirty="0">
                <a:solidFill>
                  <a:srgbClr val="FFFFFF"/>
                </a:solidFill>
                <a:latin typeface="Bookman Old Style" panose="02050604050505020204" pitchFamily="18" charset="0"/>
              </a:rPr>
              <a:t> «</a:t>
            </a:r>
            <a:r>
              <a:rPr lang="en-US" sz="2500" b="1" dirty="0" err="1">
                <a:solidFill>
                  <a:srgbClr val="FFFFFF"/>
                </a:solidFill>
                <a:latin typeface="Bookman Old Style" panose="02050604050505020204" pitchFamily="18" charset="0"/>
              </a:rPr>
              <a:t>Центри</a:t>
            </a:r>
            <a:r>
              <a:rPr lang="en-US" sz="2500" b="1" dirty="0">
                <a:solidFill>
                  <a:srgbClr val="FFFFFF"/>
                </a:solidFill>
                <a:latin typeface="Bookman Old Style" panose="02050604050505020204" pitchFamily="18" charset="0"/>
              </a:rPr>
              <a:t> </a:t>
            </a:r>
            <a:r>
              <a:rPr lang="en-US" sz="2500" b="1" dirty="0" err="1">
                <a:solidFill>
                  <a:srgbClr val="FFFFFF"/>
                </a:solidFill>
                <a:latin typeface="Bookman Old Style" panose="02050604050505020204" pitchFamily="18" charset="0"/>
              </a:rPr>
              <a:t>досконалості</a:t>
            </a:r>
            <a:r>
              <a:rPr lang="en-US" sz="2500" b="1" dirty="0">
                <a:solidFill>
                  <a:srgbClr val="FFFFFF"/>
                </a:solidFill>
                <a:latin typeface="Bookman Old Style" panose="02050604050505020204" pitchFamily="18" charset="0"/>
              </a:rPr>
              <a:t>»</a:t>
            </a:r>
          </a:p>
        </p:txBody>
      </p:sp>
      <p:sp>
        <p:nvSpPr>
          <p:cNvPr id="10" name="TextBox 9">
            <a:extLst>
              <a:ext uri="{FF2B5EF4-FFF2-40B4-BE49-F238E27FC236}">
                <a16:creationId xmlns:a16="http://schemas.microsoft.com/office/drawing/2014/main" id="{0B40802F-D729-48CF-9FCA-E34085D192B3}"/>
              </a:ext>
            </a:extLst>
          </p:cNvPr>
          <p:cNvSpPr txBox="1"/>
          <p:nvPr/>
        </p:nvSpPr>
        <p:spPr>
          <a:xfrm>
            <a:off x="3619893" y="1743958"/>
            <a:ext cx="8257148" cy="3346202"/>
          </a:xfrm>
          <a:prstGeom prst="rect">
            <a:avLst/>
          </a:prstGeom>
        </p:spPr>
        <p:txBody>
          <a:bodyPr vert="horz" lIns="91440" tIns="45720" rIns="91440" bIns="45720" rtlCol="0">
            <a:normAutofit/>
          </a:bodyPr>
          <a:lstStyle/>
          <a:p>
            <a:pPr>
              <a:lnSpc>
                <a:spcPct val="90000"/>
              </a:lnSpc>
              <a:spcAft>
                <a:spcPts val="600"/>
              </a:spcAft>
            </a:pPr>
            <a:r>
              <a:rPr lang="en-US" sz="2000" b="1" dirty="0">
                <a:solidFill>
                  <a:srgbClr val="002060"/>
                </a:solidFill>
                <a:latin typeface="Bookman Old Style" panose="02050604050505020204" pitchFamily="18" charset="0"/>
              </a:rPr>
              <a:t>ЦЕНТР ДОСКОНАЛОСТІ </a:t>
            </a:r>
            <a:r>
              <a:rPr lang="en-US" sz="2000" b="1" dirty="0" err="1">
                <a:solidFill>
                  <a:srgbClr val="002060"/>
                </a:solidFill>
                <a:latin typeface="Bookman Old Style" panose="02050604050505020204" pitchFamily="18" charset="0"/>
              </a:rPr>
              <a:t>Жан</a:t>
            </a:r>
            <a:r>
              <a:rPr lang="en-US" sz="2000" b="1" dirty="0">
                <a:solidFill>
                  <a:srgbClr val="002060"/>
                </a:solidFill>
                <a:latin typeface="Bookman Old Style" panose="02050604050505020204" pitchFamily="18" charset="0"/>
              </a:rPr>
              <a:t> </a:t>
            </a:r>
            <a:r>
              <a:rPr lang="en-US" sz="2000" b="1" dirty="0" err="1">
                <a:solidFill>
                  <a:srgbClr val="002060"/>
                </a:solidFill>
                <a:latin typeface="Bookman Old Style" panose="02050604050505020204" pitchFamily="18" charset="0"/>
              </a:rPr>
              <a:t>Моне</a:t>
            </a:r>
            <a:r>
              <a:rPr lang="en-US" sz="2000" b="1" dirty="0">
                <a:solidFill>
                  <a:srgbClr val="002060"/>
                </a:solidFill>
                <a:latin typeface="Bookman Old Style" panose="02050604050505020204" pitchFamily="18" charset="0"/>
              </a:rPr>
              <a:t> </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це</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осередок</a:t>
            </a:r>
            <a:r>
              <a:rPr lang="en-US" sz="2000" dirty="0">
                <a:solidFill>
                  <a:srgbClr val="002060"/>
                </a:solidFill>
                <a:latin typeface="Bookman Old Style" panose="02050604050505020204" pitchFamily="18" charset="0"/>
              </a:rPr>
              <a:t> компетентностей </a:t>
            </a:r>
            <a:r>
              <a:rPr lang="en-US" sz="2000" dirty="0" err="1">
                <a:solidFill>
                  <a:srgbClr val="002060"/>
                </a:solidFill>
                <a:latin typeface="Bookman Old Style" panose="02050604050505020204" pitchFamily="18" charset="0"/>
              </a:rPr>
              <a:t>та</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знань</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пов’язаних</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із</a:t>
            </a:r>
            <a:r>
              <a:rPr lang="en-US" sz="2000" dirty="0">
                <a:solidFill>
                  <a:srgbClr val="002060"/>
                </a:solidFill>
                <a:latin typeface="Bookman Old Style" panose="02050604050505020204" pitchFamily="18" charset="0"/>
              </a:rPr>
              <a:t> ЄС, </a:t>
            </a:r>
            <a:r>
              <a:rPr lang="en-US" sz="2000" dirty="0" err="1">
                <a:solidFill>
                  <a:srgbClr val="002060"/>
                </a:solidFill>
                <a:latin typeface="Bookman Old Style" panose="02050604050505020204" pitchFamily="18" charset="0"/>
              </a:rPr>
              <a:t>який</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акумулює</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досвід</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та</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компетентності</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висококваліфікованих</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експертів</a:t>
            </a:r>
            <a:r>
              <a:rPr lang="en-US" sz="2000" dirty="0">
                <a:solidFill>
                  <a:srgbClr val="002060"/>
                </a:solidFill>
                <a:latin typeface="Bookman Old Style" panose="02050604050505020204" pitchFamily="18" charset="0"/>
              </a:rPr>
              <a:t> і </a:t>
            </a:r>
            <a:r>
              <a:rPr lang="en-US" sz="2000" dirty="0" err="1">
                <a:solidFill>
                  <a:srgbClr val="002060"/>
                </a:solidFill>
                <a:latin typeface="Bookman Old Style" panose="02050604050505020204" pitchFamily="18" charset="0"/>
              </a:rPr>
              <a:t>має</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на</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меті</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сприяння</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взаємодії</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та</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творення</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синергії</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між</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різними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навчальними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дисциплінами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та</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ресурсами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що</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стосуються</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європейських</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студій</a:t>
            </a:r>
            <a:r>
              <a:rPr lang="en-US" sz="2000" dirty="0">
                <a:solidFill>
                  <a:srgbClr val="002060"/>
                </a:solidFill>
                <a:latin typeface="Bookman Old Style" panose="02050604050505020204" pitchFamily="18" charset="0"/>
              </a:rPr>
              <a:t>, а </a:t>
            </a:r>
            <a:r>
              <a:rPr lang="en-US" sz="2000" dirty="0" err="1">
                <a:solidFill>
                  <a:srgbClr val="002060"/>
                </a:solidFill>
                <a:latin typeface="Bookman Old Style" panose="02050604050505020204" pitchFamily="18" charset="0"/>
              </a:rPr>
              <a:t>також</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започаткування</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міжнародного</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транснаціонального</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співробітництва</a:t>
            </a:r>
            <a:r>
              <a:rPr lang="en-US" sz="2000" dirty="0">
                <a:solidFill>
                  <a:srgbClr val="002060"/>
                </a:solidFill>
                <a:latin typeface="Bookman Old Style" panose="02050604050505020204" pitchFamily="18" charset="0"/>
              </a:rPr>
              <a:t> і </a:t>
            </a:r>
            <a:r>
              <a:rPr lang="en-US" sz="2000" dirty="0" err="1">
                <a:solidFill>
                  <a:srgbClr val="002060"/>
                </a:solidFill>
                <a:latin typeface="Bookman Old Style" panose="02050604050505020204" pitchFamily="18" charset="0"/>
              </a:rPr>
              <a:t>зміцнення</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структурних</a:t>
            </a:r>
            <a:r>
              <a:rPr lang="en-US" sz="2000" dirty="0">
                <a:solidFill>
                  <a:srgbClr val="002060"/>
                </a:solidFill>
                <a:latin typeface="Bookman Old Style" panose="02050604050505020204" pitchFamily="18" charset="0"/>
              </a:rPr>
              <a:t> зв’язків з </a:t>
            </a:r>
            <a:r>
              <a:rPr lang="en-US" sz="2000" dirty="0" err="1">
                <a:solidFill>
                  <a:srgbClr val="002060"/>
                </a:solidFill>
                <a:latin typeface="Bookman Old Style" panose="02050604050505020204" pitchFamily="18" charset="0"/>
              </a:rPr>
              <a:t>академічними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закладами</a:t>
            </a:r>
            <a:r>
              <a:rPr lang="en-US" sz="2000" dirty="0">
                <a:solidFill>
                  <a:srgbClr val="002060"/>
                </a:solidFill>
                <a:latin typeface="Bookman Old Style" panose="02050604050505020204" pitchFamily="18" charset="0"/>
              </a:rPr>
              <a:t> в </a:t>
            </a:r>
            <a:r>
              <a:rPr lang="en-US" sz="2000" dirty="0" err="1">
                <a:solidFill>
                  <a:srgbClr val="002060"/>
                </a:solidFill>
                <a:latin typeface="Bookman Old Style" panose="02050604050505020204" pitchFamily="18" charset="0"/>
              </a:rPr>
              <a:t>інших</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країнах</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Центр</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також</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має</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бути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відкритим</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для</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громадянського</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суспільства</a:t>
            </a:r>
            <a:r>
              <a:rPr lang="en-US" sz="2000" dirty="0">
                <a:solidFill>
                  <a:srgbClr val="002060"/>
                </a:solidFill>
                <a:latin typeface="Bookman Old Style" panose="02050604050505020204" pitchFamily="18" charset="0"/>
              </a:rPr>
              <a:t>.</a:t>
            </a:r>
          </a:p>
        </p:txBody>
      </p:sp>
      <p:sp>
        <p:nvSpPr>
          <p:cNvPr id="12" name="TextBox 11">
            <a:extLst>
              <a:ext uri="{FF2B5EF4-FFF2-40B4-BE49-F238E27FC236}">
                <a16:creationId xmlns:a16="http://schemas.microsoft.com/office/drawing/2014/main" id="{A05E2042-90CE-4C71-8705-C7FA1A5B98E7}"/>
              </a:ext>
            </a:extLst>
          </p:cNvPr>
          <p:cNvSpPr txBox="1"/>
          <p:nvPr/>
        </p:nvSpPr>
        <p:spPr>
          <a:xfrm>
            <a:off x="2013557" y="5934670"/>
            <a:ext cx="10178443" cy="923330"/>
          </a:xfrm>
          <a:prstGeom prst="rect">
            <a:avLst/>
          </a:prstGeom>
          <a:noFill/>
        </p:spPr>
        <p:txBody>
          <a:bodyPr wrap="square">
            <a:spAutoFit/>
          </a:bodyPr>
          <a:lstStyle/>
          <a:p>
            <a:pPr algn="ctr">
              <a:spcAft>
                <a:spcPts val="600"/>
              </a:spcAft>
            </a:pPr>
            <a:r>
              <a:rPr lang="uk-UA" dirty="0">
                <a:solidFill>
                  <a:srgbClr val="002060"/>
                </a:solidFill>
                <a:latin typeface="Bookman Old Style" panose="02050604050505020204" pitchFamily="18" charset="0"/>
              </a:rPr>
              <a:t>Детальну інформацію щодо напряму можна дізнатись тут: </a:t>
            </a:r>
            <a:r>
              <a:rPr lang="tr-TR" dirty="0">
                <a:solidFill>
                  <a:srgbClr val="002060"/>
                </a:solidFill>
                <a:latin typeface="Bookman Old Style" panose="02050604050505020204" pitchFamily="18" charset="0"/>
                <a:hlinkClick r:id="rId3"/>
              </a:rPr>
              <a:t>https://erasmusplus.org.ua/opportunities/mozhlyvosti-dlya-organizaczij/czentry-doskonalosti/</a:t>
            </a:r>
            <a:r>
              <a:rPr lang="uk-UA" dirty="0">
                <a:solidFill>
                  <a:srgbClr val="002060"/>
                </a:solidFill>
                <a:latin typeface="Bookman Old Style" panose="02050604050505020204" pitchFamily="18" charset="0"/>
              </a:rPr>
              <a:t> </a:t>
            </a:r>
            <a:endParaRPr lang="en-US" dirty="0">
              <a:latin typeface="Bookman Old Style" panose="02050604050505020204" pitchFamily="18" charset="0"/>
            </a:endParaRPr>
          </a:p>
        </p:txBody>
      </p:sp>
      <p:pic>
        <p:nvPicPr>
          <p:cNvPr id="13" name="Рисунок 12">
            <a:extLst>
              <a:ext uri="{FF2B5EF4-FFF2-40B4-BE49-F238E27FC236}">
                <a16:creationId xmlns:a16="http://schemas.microsoft.com/office/drawing/2014/main" id="{3F39F264-2D53-49AB-A532-8B20396518AB}"/>
              </a:ext>
            </a:extLst>
          </p:cNvPr>
          <p:cNvPicPr>
            <a:picLocks noChangeAspect="1"/>
          </p:cNvPicPr>
          <p:nvPr/>
        </p:nvPicPr>
        <p:blipFill>
          <a:blip r:embed="rId4"/>
          <a:stretch>
            <a:fillRect/>
          </a:stretch>
        </p:blipFill>
        <p:spPr>
          <a:xfrm>
            <a:off x="7611248" y="0"/>
            <a:ext cx="4580752" cy="1534551"/>
          </a:xfrm>
          <a:prstGeom prst="rect">
            <a:avLst/>
          </a:prstGeom>
        </p:spPr>
      </p:pic>
      <p:pic>
        <p:nvPicPr>
          <p:cNvPr id="4098" name="Picture 2">
            <a:extLst>
              <a:ext uri="{FF2B5EF4-FFF2-40B4-BE49-F238E27FC236}">
                <a16:creationId xmlns:a16="http://schemas.microsoft.com/office/drawing/2014/main" id="{4F2B53C4-D5FC-E33D-8BD6-1A5CEA9FF06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328" y="4889879"/>
            <a:ext cx="1866900" cy="1866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8187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236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Заголовок 1">
            <a:extLst>
              <a:ext uri="{FF2B5EF4-FFF2-40B4-BE49-F238E27FC236}">
                <a16:creationId xmlns:a16="http://schemas.microsoft.com/office/drawing/2014/main" id="{B1BDF32E-8E91-4228-AFD6-B03184623A61}"/>
              </a:ext>
            </a:extLst>
          </p:cNvPr>
          <p:cNvSpPr>
            <a:spLocks noGrp="1"/>
          </p:cNvSpPr>
          <p:nvPr>
            <p:ph type="title"/>
          </p:nvPr>
        </p:nvSpPr>
        <p:spPr>
          <a:xfrm>
            <a:off x="588573" y="2057400"/>
            <a:ext cx="2849968" cy="2743200"/>
          </a:xfrm>
          <a:prstGeom prst="ellipse">
            <a:avLst/>
          </a:prstGeom>
          <a:solidFill>
            <a:srgbClr val="262626"/>
          </a:solidFill>
          <a:ln w="174625" cmpd="thinThick">
            <a:solidFill>
              <a:srgbClr val="262626"/>
            </a:solidFill>
          </a:ln>
        </p:spPr>
        <p:txBody>
          <a:bodyPr>
            <a:normAutofit fontScale="90000"/>
          </a:bodyPr>
          <a:lstStyle/>
          <a:p>
            <a:pPr algn="ctr"/>
            <a:r>
              <a:rPr lang="uk-UA" sz="2400" b="1" dirty="0">
                <a:solidFill>
                  <a:srgbClr val="FFFFFF"/>
                </a:solidFill>
                <a:latin typeface="Bookman Old Style" panose="02050604050505020204" pitchFamily="18" charset="0"/>
              </a:rPr>
              <a:t>Жан Моне - викладання і дослідження: види діяльності </a:t>
            </a:r>
          </a:p>
        </p:txBody>
      </p:sp>
      <p:sp>
        <p:nvSpPr>
          <p:cNvPr id="3" name="Місце для вмісту 2">
            <a:extLst>
              <a:ext uri="{FF2B5EF4-FFF2-40B4-BE49-F238E27FC236}">
                <a16:creationId xmlns:a16="http://schemas.microsoft.com/office/drawing/2014/main" id="{26DFA003-69B9-4698-9531-08E22CCA5263}"/>
              </a:ext>
            </a:extLst>
          </p:cNvPr>
          <p:cNvSpPr>
            <a:spLocks noGrp="1"/>
          </p:cNvSpPr>
          <p:nvPr>
            <p:ph idx="1"/>
          </p:nvPr>
        </p:nvSpPr>
        <p:spPr>
          <a:xfrm>
            <a:off x="3610466" y="1534551"/>
            <a:ext cx="8257880" cy="4331327"/>
          </a:xfrm>
        </p:spPr>
        <p:txBody>
          <a:bodyPr>
            <a:noAutofit/>
          </a:bodyPr>
          <a:lstStyle/>
          <a:p>
            <a:r>
              <a:rPr lang="uk-UA" sz="2000" dirty="0">
                <a:solidFill>
                  <a:srgbClr val="002060"/>
                </a:solidFill>
                <a:latin typeface="Bookman Old Style" panose="02050604050505020204" pitchFamily="18" charset="0"/>
              </a:rPr>
              <a:t>Загальні або вступні курси з питань Європейського Союзу, спеціалізовані курси про події, основні тенденції та стан розвитку Європейського Союзу, літні/зимові школи, інтенсивні курси, що супроводжуються визнанням здобутих знань. </a:t>
            </a:r>
          </a:p>
          <a:p>
            <a:r>
              <a:rPr lang="uk-UA" sz="2000" dirty="0">
                <a:solidFill>
                  <a:srgbClr val="002060"/>
                </a:solidFill>
                <a:latin typeface="Bookman Old Style" panose="02050604050505020204" pitchFamily="18" charset="0"/>
              </a:rPr>
              <a:t>Вдосконалення, поглиблення курсів з євроінтеграційної тематики, включених до офіційних освітніх програм закладу вищої освіти; поглиблене вивчення питань, пов'язаних з ЄС. </a:t>
            </a:r>
          </a:p>
          <a:p>
            <a:r>
              <a:rPr lang="uk-UA" sz="2000" dirty="0">
                <a:solidFill>
                  <a:srgbClr val="002060"/>
                </a:solidFill>
                <a:latin typeface="Bookman Old Style" panose="02050604050505020204" pitchFamily="18" charset="0"/>
              </a:rPr>
              <a:t>Організація та координація людських ресурсів, а також накопичення документальних ресурсів з європейських студій; проведення досліджень з євроінтеграційної проблематики (дослідницька функція); розробка змісту і інструментів, пов'язаних із європейськими студіями (викладацька функція); дебати та обмін досвідом щодо ЄС, де це можливо, у партнерстві з місцевими </a:t>
            </a:r>
            <a:r>
              <a:rPr lang="uk-UA" sz="2000" dirty="0" err="1">
                <a:solidFill>
                  <a:srgbClr val="002060"/>
                </a:solidFill>
                <a:latin typeface="Bookman Old Style" panose="02050604050505020204" pitchFamily="18" charset="0"/>
              </a:rPr>
              <a:t>стейкхолдерами</a:t>
            </a:r>
            <a:r>
              <a:rPr lang="uk-UA" sz="2000" dirty="0">
                <a:solidFill>
                  <a:srgbClr val="002060"/>
                </a:solidFill>
                <a:latin typeface="Bookman Old Style" panose="02050604050505020204" pitchFamily="18" charset="0"/>
              </a:rPr>
              <a:t> (функція «мозкового центру»).</a:t>
            </a:r>
          </a:p>
        </p:txBody>
      </p:sp>
      <p:pic>
        <p:nvPicPr>
          <p:cNvPr id="6" name="Рисунок 5">
            <a:extLst>
              <a:ext uri="{FF2B5EF4-FFF2-40B4-BE49-F238E27FC236}">
                <a16:creationId xmlns:a16="http://schemas.microsoft.com/office/drawing/2014/main" id="{60504DDA-17A8-4326-BF77-B1C4348960B9}"/>
              </a:ext>
            </a:extLst>
          </p:cNvPr>
          <p:cNvPicPr>
            <a:picLocks noChangeAspect="1"/>
          </p:cNvPicPr>
          <p:nvPr/>
        </p:nvPicPr>
        <p:blipFill>
          <a:blip r:embed="rId2"/>
          <a:stretch>
            <a:fillRect/>
          </a:stretch>
        </p:blipFill>
        <p:spPr>
          <a:xfrm>
            <a:off x="7611248" y="0"/>
            <a:ext cx="4580752" cy="1534551"/>
          </a:xfrm>
          <a:prstGeom prst="rect">
            <a:avLst/>
          </a:prstGeom>
        </p:spPr>
      </p:pic>
    </p:spTree>
    <p:extLst>
      <p:ext uri="{BB962C8B-B14F-4D97-AF65-F5344CB8AC3E}">
        <p14:creationId xmlns:p14="http://schemas.microsoft.com/office/powerpoint/2010/main" val="2468637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 name="Rectangle 134">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236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Заголовок 1">
            <a:extLst>
              <a:ext uri="{FF2B5EF4-FFF2-40B4-BE49-F238E27FC236}">
                <a16:creationId xmlns:a16="http://schemas.microsoft.com/office/drawing/2014/main" id="{DD30ED4A-29B7-4EBE-AD07-ABE2563B8714}"/>
              </a:ext>
            </a:extLst>
          </p:cNvPr>
          <p:cNvSpPr>
            <a:spLocks noGrp="1"/>
          </p:cNvSpPr>
          <p:nvPr>
            <p:ph type="title"/>
          </p:nvPr>
        </p:nvSpPr>
        <p:spPr>
          <a:xfrm>
            <a:off x="641957" y="2057400"/>
            <a:ext cx="2743200" cy="2743200"/>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500" b="1" dirty="0">
                <a:solidFill>
                  <a:srgbClr val="FFFFFF"/>
                </a:solidFill>
                <a:latin typeface="Bookman Old Style" panose="02050604050505020204" pitchFamily="18" charset="0"/>
              </a:rPr>
              <a:t>ЖАН МОНЕ -</a:t>
            </a:r>
            <a:br>
              <a:rPr lang="en-US" sz="2500" b="1" dirty="0">
                <a:solidFill>
                  <a:srgbClr val="FFFFFF"/>
                </a:solidFill>
                <a:latin typeface="Bookman Old Style" panose="02050604050505020204" pitchFamily="18" charset="0"/>
              </a:rPr>
            </a:br>
            <a:r>
              <a:rPr lang="en-US" sz="2500" b="1" dirty="0">
                <a:solidFill>
                  <a:srgbClr val="FFFFFF"/>
                </a:solidFill>
                <a:latin typeface="Bookman Old Style" panose="02050604050505020204" pitchFamily="18" charset="0"/>
              </a:rPr>
              <a:t>«</a:t>
            </a:r>
            <a:r>
              <a:rPr lang="en-US" sz="2500" b="1" dirty="0" err="1">
                <a:solidFill>
                  <a:srgbClr val="FFFFFF"/>
                </a:solidFill>
                <a:latin typeface="Bookman Old Style" panose="02050604050505020204" pitchFamily="18" charset="0"/>
              </a:rPr>
              <a:t>Мережі</a:t>
            </a:r>
            <a:r>
              <a:rPr lang="en-US" sz="2500" b="1" dirty="0">
                <a:solidFill>
                  <a:srgbClr val="FFFFFF"/>
                </a:solidFill>
                <a:latin typeface="Bookman Old Style" panose="02050604050505020204" pitchFamily="18" charset="0"/>
              </a:rPr>
              <a:t>» </a:t>
            </a:r>
          </a:p>
        </p:txBody>
      </p:sp>
      <p:sp>
        <p:nvSpPr>
          <p:cNvPr id="10" name="TextBox 9">
            <a:extLst>
              <a:ext uri="{FF2B5EF4-FFF2-40B4-BE49-F238E27FC236}">
                <a16:creationId xmlns:a16="http://schemas.microsoft.com/office/drawing/2014/main" id="{0B40802F-D729-48CF-9FCA-E34085D192B3}"/>
              </a:ext>
            </a:extLst>
          </p:cNvPr>
          <p:cNvSpPr txBox="1"/>
          <p:nvPr/>
        </p:nvSpPr>
        <p:spPr>
          <a:xfrm>
            <a:off x="3642675" y="1743958"/>
            <a:ext cx="8184564" cy="3577550"/>
          </a:xfrm>
          <a:prstGeom prst="rect">
            <a:avLst/>
          </a:prstGeom>
        </p:spPr>
        <p:txBody>
          <a:bodyPr vert="horz" lIns="91440" tIns="45720" rIns="91440" bIns="45720" rtlCol="0">
            <a:noAutofit/>
          </a:bodyPr>
          <a:lstStyle/>
          <a:p>
            <a:pPr>
              <a:lnSpc>
                <a:spcPct val="90000"/>
              </a:lnSpc>
              <a:spcAft>
                <a:spcPts val="600"/>
              </a:spcAft>
            </a:pPr>
            <a:r>
              <a:rPr lang="en-US" sz="2000" b="1" dirty="0">
                <a:solidFill>
                  <a:srgbClr val="002060"/>
                </a:solidFill>
                <a:latin typeface="Bookman Old Style" panose="02050604050505020204" pitchFamily="18" charset="0"/>
              </a:rPr>
              <a:t>МЕРЕЖІ </a:t>
            </a:r>
            <a:r>
              <a:rPr lang="en-US" sz="2000" b="1" dirty="0" err="1">
                <a:solidFill>
                  <a:srgbClr val="002060"/>
                </a:solidFill>
                <a:latin typeface="Bookman Old Style" panose="02050604050505020204" pitchFamily="18" charset="0"/>
              </a:rPr>
              <a:t>Жан</a:t>
            </a:r>
            <a:r>
              <a:rPr lang="en-US" sz="2000" b="1" dirty="0">
                <a:solidFill>
                  <a:srgbClr val="002060"/>
                </a:solidFill>
                <a:latin typeface="Bookman Old Style" panose="02050604050505020204" pitchFamily="18" charset="0"/>
              </a:rPr>
              <a:t> </a:t>
            </a:r>
            <a:r>
              <a:rPr lang="en-US" sz="2000" b="1" dirty="0" err="1">
                <a:solidFill>
                  <a:srgbClr val="002060"/>
                </a:solidFill>
                <a:latin typeface="Bookman Old Style" panose="02050604050505020204" pitchFamily="18" charset="0"/>
              </a:rPr>
              <a:t>Моне</a:t>
            </a:r>
            <a:r>
              <a:rPr lang="en-US" sz="2000" b="1"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сприяють</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створенню</a:t>
            </a:r>
            <a:r>
              <a:rPr lang="en-US" sz="2000" dirty="0">
                <a:solidFill>
                  <a:srgbClr val="002060"/>
                </a:solidFill>
                <a:latin typeface="Bookman Old Style" panose="02050604050505020204" pitchFamily="18" charset="0"/>
              </a:rPr>
              <a:t> і </a:t>
            </a:r>
            <a:r>
              <a:rPr lang="en-US" sz="2000" dirty="0" err="1">
                <a:solidFill>
                  <a:srgbClr val="002060"/>
                </a:solidFill>
                <a:latin typeface="Bookman Old Style" panose="02050604050505020204" pitchFamily="18" charset="0"/>
              </a:rPr>
              <a:t>розвитку</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консорціуму</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міжнародних</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гравців</a:t>
            </a:r>
            <a:r>
              <a:rPr lang="en-US" sz="2000" dirty="0">
                <a:solidFill>
                  <a:srgbClr val="002060"/>
                </a:solidFill>
                <a:latin typeface="Bookman Old Style" panose="02050604050505020204" pitchFamily="18" charset="0"/>
              </a:rPr>
              <a:t> (ЗВО, </a:t>
            </a:r>
            <a:r>
              <a:rPr lang="en-US" sz="2000" dirty="0" err="1">
                <a:solidFill>
                  <a:srgbClr val="002060"/>
                </a:solidFill>
                <a:latin typeface="Bookman Old Style" panose="02050604050505020204" pitchFamily="18" charset="0"/>
              </a:rPr>
              <a:t>Центри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досконалості</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кафедри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дослідницькі</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команди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колективи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окремі</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експерти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тощо</a:t>
            </a:r>
            <a:r>
              <a:rPr lang="en-US" sz="2000" dirty="0">
                <a:solidFill>
                  <a:srgbClr val="002060"/>
                </a:solidFill>
                <a:latin typeface="Bookman Old Style" panose="02050604050505020204" pitchFamily="18" charset="0"/>
              </a:rPr>
              <a:t>) у </a:t>
            </a:r>
            <a:r>
              <a:rPr lang="en-US" sz="2000" dirty="0" err="1">
                <a:solidFill>
                  <a:srgbClr val="002060"/>
                </a:solidFill>
                <a:latin typeface="Bookman Old Style" panose="02050604050505020204" pitchFamily="18" charset="0"/>
              </a:rPr>
              <a:t>галузі</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європейських</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студій</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Вони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збирають</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інформацію</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обмінюються</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практиками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накопичують</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знання</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та</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пропагують</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євроінтеграційні</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процесі</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по</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всьому</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світові</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Заходи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цього</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напряму</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також</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можуть</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бути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спрямовані</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на</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підтримку</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чи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посилення</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вже</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існуючих</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мереж</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що</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підтримують</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певні</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види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діяльності</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приміром</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сприяють</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залученню</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молодих</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дослідників</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до</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вивчення</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тем</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пов’язаних</a:t>
            </a:r>
            <a:r>
              <a:rPr lang="en-US" sz="2000" dirty="0">
                <a:solidFill>
                  <a:srgbClr val="002060"/>
                </a:solidFill>
                <a:latin typeface="Bookman Old Style" panose="02050604050505020204" pitchFamily="18" charset="0"/>
              </a:rPr>
              <a:t> з ЄС.</a:t>
            </a:r>
          </a:p>
        </p:txBody>
      </p:sp>
      <p:sp>
        <p:nvSpPr>
          <p:cNvPr id="12" name="TextBox 11">
            <a:extLst>
              <a:ext uri="{FF2B5EF4-FFF2-40B4-BE49-F238E27FC236}">
                <a16:creationId xmlns:a16="http://schemas.microsoft.com/office/drawing/2014/main" id="{A05E2042-90CE-4C71-8705-C7FA1A5B98E7}"/>
              </a:ext>
            </a:extLst>
          </p:cNvPr>
          <p:cNvSpPr txBox="1"/>
          <p:nvPr/>
        </p:nvSpPr>
        <p:spPr>
          <a:xfrm>
            <a:off x="2013557" y="6211669"/>
            <a:ext cx="10178443" cy="646331"/>
          </a:xfrm>
          <a:prstGeom prst="rect">
            <a:avLst/>
          </a:prstGeom>
          <a:noFill/>
        </p:spPr>
        <p:txBody>
          <a:bodyPr wrap="square">
            <a:spAutoFit/>
          </a:bodyPr>
          <a:lstStyle/>
          <a:p>
            <a:pPr algn="ctr">
              <a:spcAft>
                <a:spcPts val="600"/>
              </a:spcAft>
            </a:pPr>
            <a:r>
              <a:rPr lang="uk-UA" dirty="0">
                <a:solidFill>
                  <a:srgbClr val="002060"/>
                </a:solidFill>
                <a:latin typeface="Bookman Old Style" panose="02050604050505020204" pitchFamily="18" charset="0"/>
              </a:rPr>
              <a:t>Детальну інформацію щодо напряму можна дізнатись тут: </a:t>
            </a:r>
            <a:r>
              <a:rPr lang="tr-TR" dirty="0">
                <a:solidFill>
                  <a:srgbClr val="002060"/>
                </a:solidFill>
                <a:latin typeface="Bookman Old Style" panose="02050604050505020204" pitchFamily="18" charset="0"/>
                <a:hlinkClick r:id="rId3"/>
              </a:rPr>
              <a:t>https://erasmusplus.org.ua/opportunities/mozhlyvosti-dlya-organizaczij/merezhi/</a:t>
            </a:r>
            <a:r>
              <a:rPr lang="uk-UA" dirty="0">
                <a:solidFill>
                  <a:srgbClr val="002060"/>
                </a:solidFill>
                <a:latin typeface="Bookman Old Style" panose="02050604050505020204" pitchFamily="18" charset="0"/>
              </a:rPr>
              <a:t> </a:t>
            </a:r>
            <a:endParaRPr lang="en-US" dirty="0">
              <a:latin typeface="Bookman Old Style" panose="02050604050505020204" pitchFamily="18" charset="0"/>
            </a:endParaRPr>
          </a:p>
        </p:txBody>
      </p:sp>
      <p:pic>
        <p:nvPicPr>
          <p:cNvPr id="13" name="Рисунок 12">
            <a:extLst>
              <a:ext uri="{FF2B5EF4-FFF2-40B4-BE49-F238E27FC236}">
                <a16:creationId xmlns:a16="http://schemas.microsoft.com/office/drawing/2014/main" id="{39151F28-8925-4E8E-A921-3426C3489CF3}"/>
              </a:ext>
            </a:extLst>
          </p:cNvPr>
          <p:cNvPicPr>
            <a:picLocks noChangeAspect="1"/>
          </p:cNvPicPr>
          <p:nvPr/>
        </p:nvPicPr>
        <p:blipFill>
          <a:blip r:embed="rId4"/>
          <a:stretch>
            <a:fillRect/>
          </a:stretch>
        </p:blipFill>
        <p:spPr>
          <a:xfrm>
            <a:off x="7611248" y="0"/>
            <a:ext cx="4580752" cy="1534551"/>
          </a:xfrm>
          <a:prstGeom prst="rect">
            <a:avLst/>
          </a:prstGeom>
        </p:spPr>
      </p:pic>
      <p:pic>
        <p:nvPicPr>
          <p:cNvPr id="5122" name="Picture 2">
            <a:extLst>
              <a:ext uri="{FF2B5EF4-FFF2-40B4-BE49-F238E27FC236}">
                <a16:creationId xmlns:a16="http://schemas.microsoft.com/office/drawing/2014/main" id="{7AF1E69D-0C6D-B1AC-EDF0-8EFB4EEA018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9528" y="4991785"/>
            <a:ext cx="17145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4106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 name="Rectangle 134">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236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Заголовок 1">
            <a:extLst>
              <a:ext uri="{FF2B5EF4-FFF2-40B4-BE49-F238E27FC236}">
                <a16:creationId xmlns:a16="http://schemas.microsoft.com/office/drawing/2014/main" id="{DD30ED4A-29B7-4EBE-AD07-ABE2563B8714}"/>
              </a:ext>
            </a:extLst>
          </p:cNvPr>
          <p:cNvSpPr>
            <a:spLocks noGrp="1"/>
          </p:cNvSpPr>
          <p:nvPr>
            <p:ph type="title"/>
          </p:nvPr>
        </p:nvSpPr>
        <p:spPr>
          <a:xfrm>
            <a:off x="694510" y="1487272"/>
            <a:ext cx="2743200" cy="2743200"/>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500" b="1" dirty="0">
                <a:solidFill>
                  <a:srgbClr val="FFFFFF"/>
                </a:solidFill>
                <a:latin typeface="Bookman Old Style" panose="02050604050505020204" pitchFamily="18" charset="0"/>
              </a:rPr>
              <a:t>ЖАН МОНЕ -</a:t>
            </a:r>
            <a:br>
              <a:rPr lang="en-US" sz="2500" b="1" dirty="0">
                <a:solidFill>
                  <a:srgbClr val="FFFFFF"/>
                </a:solidFill>
                <a:latin typeface="Bookman Old Style" panose="02050604050505020204" pitchFamily="18" charset="0"/>
              </a:rPr>
            </a:br>
            <a:r>
              <a:rPr lang="en-US" sz="2500" b="1" dirty="0">
                <a:solidFill>
                  <a:srgbClr val="FFFFFF"/>
                </a:solidFill>
                <a:latin typeface="Bookman Old Style" panose="02050604050505020204" pitchFamily="18" charset="0"/>
              </a:rPr>
              <a:t>«</a:t>
            </a:r>
            <a:r>
              <a:rPr lang="en-US" sz="2500" b="1" dirty="0" err="1">
                <a:solidFill>
                  <a:srgbClr val="FFFFFF"/>
                </a:solidFill>
                <a:latin typeface="Bookman Old Style" panose="02050604050505020204" pitchFamily="18" charset="0"/>
              </a:rPr>
              <a:t>Мережі</a:t>
            </a:r>
            <a:r>
              <a:rPr lang="en-US" sz="2500" b="1" dirty="0">
                <a:solidFill>
                  <a:srgbClr val="FFFFFF"/>
                </a:solidFill>
                <a:latin typeface="Bookman Old Style" panose="02050604050505020204" pitchFamily="18" charset="0"/>
              </a:rPr>
              <a:t>» </a:t>
            </a:r>
          </a:p>
        </p:txBody>
      </p:sp>
      <p:sp>
        <p:nvSpPr>
          <p:cNvPr id="10" name="TextBox 9">
            <a:extLst>
              <a:ext uri="{FF2B5EF4-FFF2-40B4-BE49-F238E27FC236}">
                <a16:creationId xmlns:a16="http://schemas.microsoft.com/office/drawing/2014/main" id="{0B40802F-D729-48CF-9FCA-E34085D192B3}"/>
              </a:ext>
            </a:extLst>
          </p:cNvPr>
          <p:cNvSpPr txBox="1"/>
          <p:nvPr/>
        </p:nvSpPr>
        <p:spPr>
          <a:xfrm>
            <a:off x="3437710" y="1683694"/>
            <a:ext cx="8643726" cy="2695921"/>
          </a:xfrm>
          <a:prstGeom prst="rect">
            <a:avLst/>
          </a:prstGeom>
        </p:spPr>
        <p:txBody>
          <a:bodyPr vert="horz" lIns="91440" tIns="45720" rIns="91440" bIns="45720" rtlCol="0">
            <a:noAutofit/>
          </a:bodyPr>
          <a:lstStyle/>
          <a:p>
            <a:pPr>
              <a:lnSpc>
                <a:spcPct val="90000"/>
              </a:lnSpc>
              <a:spcAft>
                <a:spcPts val="600"/>
              </a:spcAft>
            </a:pPr>
            <a:r>
              <a:rPr lang="uk-UA" sz="2000" b="1" dirty="0">
                <a:solidFill>
                  <a:srgbClr val="002060"/>
                </a:solidFill>
                <a:latin typeface="Bookman Old Style" panose="02050604050505020204" pitchFamily="18" charset="0"/>
              </a:rPr>
              <a:t>Кількість та типи організацій, вимоги щодо партнерства:</a:t>
            </a:r>
          </a:p>
          <a:p>
            <a:pPr marL="342900" indent="-342900">
              <a:lnSpc>
                <a:spcPct val="90000"/>
              </a:lnSpc>
              <a:spcAft>
                <a:spcPts val="600"/>
              </a:spcAft>
              <a:buFont typeface="Arial" panose="020B0604020202020204" pitchFamily="34" charset="0"/>
              <a:buChar char="•"/>
            </a:pPr>
            <a:r>
              <a:rPr lang="uk-UA" sz="2000" dirty="0">
                <a:solidFill>
                  <a:srgbClr val="002060"/>
                </a:solidFill>
                <a:latin typeface="Bookman Old Style" panose="02050604050505020204" pitchFamily="18" charset="0"/>
              </a:rPr>
              <a:t>для мережі з внутрішніх питань ЄС: мінімум 12 ЗВО із 7 різних держав-членів ЄС та третіх країн, асоційованих до Програми;</a:t>
            </a:r>
          </a:p>
          <a:p>
            <a:pPr marL="342900" indent="-342900">
              <a:lnSpc>
                <a:spcPct val="90000"/>
              </a:lnSpc>
              <a:spcAft>
                <a:spcPts val="600"/>
              </a:spcAft>
              <a:buFont typeface="Arial" panose="020B0604020202020204" pitchFamily="34" charset="0"/>
              <a:buChar char="•"/>
            </a:pPr>
            <a:r>
              <a:rPr lang="uk-UA" sz="2000" dirty="0">
                <a:solidFill>
                  <a:srgbClr val="002060"/>
                </a:solidFill>
                <a:latin typeface="Bookman Old Style" panose="02050604050505020204" pitchFamily="18" charset="0"/>
              </a:rPr>
              <a:t>для мережі з питань зовнішньої політики ЄС: мінімум 12 ЗВО, серед яких щонайменше 6 учасників з третіх країн, не асоційованих до Програми, і які фінансуються інструментами зовнішніх напрямів ЄС.</a:t>
            </a:r>
          </a:p>
        </p:txBody>
      </p:sp>
      <p:pic>
        <p:nvPicPr>
          <p:cNvPr id="13" name="Рисунок 12">
            <a:extLst>
              <a:ext uri="{FF2B5EF4-FFF2-40B4-BE49-F238E27FC236}">
                <a16:creationId xmlns:a16="http://schemas.microsoft.com/office/drawing/2014/main" id="{39151F28-8925-4E8E-A921-3426C3489CF3}"/>
              </a:ext>
            </a:extLst>
          </p:cNvPr>
          <p:cNvPicPr>
            <a:picLocks noChangeAspect="1"/>
          </p:cNvPicPr>
          <p:nvPr/>
        </p:nvPicPr>
        <p:blipFill>
          <a:blip r:embed="rId3"/>
          <a:stretch>
            <a:fillRect/>
          </a:stretch>
        </p:blipFill>
        <p:spPr>
          <a:xfrm>
            <a:off x="7611248" y="0"/>
            <a:ext cx="4580752" cy="1534551"/>
          </a:xfrm>
          <a:prstGeom prst="rect">
            <a:avLst/>
          </a:prstGeom>
        </p:spPr>
      </p:pic>
      <p:sp>
        <p:nvSpPr>
          <p:cNvPr id="3" name="TextBox 2">
            <a:extLst>
              <a:ext uri="{FF2B5EF4-FFF2-40B4-BE49-F238E27FC236}">
                <a16:creationId xmlns:a16="http://schemas.microsoft.com/office/drawing/2014/main" id="{9CB38209-7596-86E8-5D18-5D212A6E5EA2}"/>
              </a:ext>
            </a:extLst>
          </p:cNvPr>
          <p:cNvSpPr txBox="1"/>
          <p:nvPr/>
        </p:nvSpPr>
        <p:spPr>
          <a:xfrm>
            <a:off x="2209964" y="4379615"/>
            <a:ext cx="9842090" cy="2308324"/>
          </a:xfrm>
          <a:prstGeom prst="rect">
            <a:avLst/>
          </a:prstGeom>
          <a:noFill/>
        </p:spPr>
        <p:txBody>
          <a:bodyPr wrap="square" rtlCol="0">
            <a:spAutoFit/>
          </a:bodyPr>
          <a:lstStyle/>
          <a:p>
            <a:pPr algn="l"/>
            <a:r>
              <a:rPr lang="uk-UA" b="1" i="0" dirty="0">
                <a:solidFill>
                  <a:srgbClr val="002060"/>
                </a:solidFill>
                <a:effectLst/>
                <a:latin typeface="Bookman Old Style" panose="02050604050505020204" pitchFamily="18" charset="0"/>
              </a:rPr>
              <a:t>Додаткова важлива інформація: </a:t>
            </a:r>
            <a:r>
              <a:rPr lang="uk-UA" b="0" i="0" dirty="0">
                <a:solidFill>
                  <a:srgbClr val="002060"/>
                </a:solidFill>
                <a:effectLst/>
                <a:latin typeface="Bookman Old Style" panose="02050604050505020204" pitchFamily="18" charset="0"/>
              </a:rPr>
              <a:t>великі тематичні мережі у сфері вищої освіти (щороку підтримуватимуться одна мережа з внутрішніх питань ЄС та одна мережа з питань зовнішньої політики, яка буде спрямована на один конкретний пріоритет) матимуть основну мету зібрати, поділитися та обговорити між партнерами результати досліджень, зміст курсів і досвід, напрацювання (дослідження, статті тощо). Кожна мережа створить інструмент, який дозволить партнерам ділитися своїми академічними роботами та здійснювати експертну оцінку партнерами, а також коментувати опубліковані документи.</a:t>
            </a:r>
          </a:p>
        </p:txBody>
      </p:sp>
    </p:spTree>
    <p:extLst>
      <p:ext uri="{BB962C8B-B14F-4D97-AF65-F5344CB8AC3E}">
        <p14:creationId xmlns:p14="http://schemas.microsoft.com/office/powerpoint/2010/main" val="424623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236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Заголовок 1">
            <a:extLst>
              <a:ext uri="{FF2B5EF4-FFF2-40B4-BE49-F238E27FC236}">
                <a16:creationId xmlns:a16="http://schemas.microsoft.com/office/drawing/2014/main" id="{EDD51C33-D707-4420-A265-C7EA8276369E}"/>
              </a:ext>
            </a:extLst>
          </p:cNvPr>
          <p:cNvSpPr>
            <a:spLocks noGrp="1"/>
          </p:cNvSpPr>
          <p:nvPr>
            <p:ph type="title"/>
          </p:nvPr>
        </p:nvSpPr>
        <p:spPr>
          <a:xfrm>
            <a:off x="641957" y="2057400"/>
            <a:ext cx="2743200" cy="2743200"/>
          </a:xfrm>
          <a:prstGeom prst="ellipse">
            <a:avLst/>
          </a:prstGeom>
          <a:solidFill>
            <a:srgbClr val="262626"/>
          </a:solidFill>
          <a:ln w="174625" cmpd="thinThick">
            <a:solidFill>
              <a:srgbClr val="262626"/>
            </a:solidFill>
          </a:ln>
        </p:spPr>
        <p:txBody>
          <a:bodyPr>
            <a:normAutofit/>
          </a:bodyPr>
          <a:lstStyle/>
          <a:p>
            <a:pPr algn="ctr"/>
            <a:r>
              <a:rPr lang="uk-UA" sz="2600" b="1" dirty="0">
                <a:solidFill>
                  <a:srgbClr val="FFFFFF"/>
                </a:solidFill>
                <a:latin typeface="Bookman Old Style" panose="02050604050505020204" pitchFamily="18" charset="0"/>
              </a:rPr>
              <a:t>Тематика українських проєктів</a:t>
            </a:r>
          </a:p>
        </p:txBody>
      </p:sp>
      <p:sp>
        <p:nvSpPr>
          <p:cNvPr id="3" name="Місце для вмісту 2">
            <a:extLst>
              <a:ext uri="{FF2B5EF4-FFF2-40B4-BE49-F238E27FC236}">
                <a16:creationId xmlns:a16="http://schemas.microsoft.com/office/drawing/2014/main" id="{CB8C40D1-3C23-4114-874D-2C88F6467DFB}"/>
              </a:ext>
            </a:extLst>
          </p:cNvPr>
          <p:cNvSpPr>
            <a:spLocks noGrp="1"/>
          </p:cNvSpPr>
          <p:nvPr>
            <p:ph idx="1"/>
          </p:nvPr>
        </p:nvSpPr>
        <p:spPr>
          <a:xfrm>
            <a:off x="3665925" y="1852725"/>
            <a:ext cx="7811610" cy="4860392"/>
          </a:xfrm>
        </p:spPr>
        <p:txBody>
          <a:bodyPr>
            <a:noAutofit/>
          </a:bodyPr>
          <a:lstStyle/>
          <a:p>
            <a:pPr>
              <a:spcBef>
                <a:spcPts val="0"/>
              </a:spcBef>
            </a:pPr>
            <a:r>
              <a:rPr lang="uk-UA" sz="2000" dirty="0">
                <a:solidFill>
                  <a:srgbClr val="002060"/>
                </a:solidFill>
                <a:latin typeface="Bookman Old Style" panose="02050604050505020204" pitchFamily="18" charset="0"/>
              </a:rPr>
              <a:t>фінансові аспекти європейської інтеграції</a:t>
            </a:r>
          </a:p>
          <a:p>
            <a:pPr>
              <a:spcBef>
                <a:spcPts val="0"/>
              </a:spcBef>
            </a:pPr>
            <a:r>
              <a:rPr lang="uk-UA" sz="2000" dirty="0">
                <a:solidFill>
                  <a:srgbClr val="002060"/>
                </a:solidFill>
                <a:latin typeface="Bookman Old Style" panose="02050604050505020204" pitchFamily="18" charset="0"/>
              </a:rPr>
              <a:t>міждисциплінарні студії з європеїзації</a:t>
            </a:r>
          </a:p>
          <a:p>
            <a:pPr>
              <a:spcBef>
                <a:spcPts val="0"/>
              </a:spcBef>
            </a:pPr>
            <a:r>
              <a:rPr lang="uk-UA" sz="2000" dirty="0">
                <a:solidFill>
                  <a:srgbClr val="002060"/>
                </a:solidFill>
                <a:latin typeface="Bookman Old Style" panose="02050604050505020204" pitchFamily="18" charset="0"/>
              </a:rPr>
              <a:t>європейське право і політика</a:t>
            </a:r>
          </a:p>
          <a:p>
            <a:pPr>
              <a:spcBef>
                <a:spcPts val="0"/>
              </a:spcBef>
            </a:pPr>
            <a:r>
              <a:rPr lang="uk-UA" sz="2000" dirty="0">
                <a:solidFill>
                  <a:srgbClr val="002060"/>
                </a:solidFill>
                <a:latin typeface="Bookman Old Style" panose="02050604050505020204" pitchFamily="18" charset="0"/>
              </a:rPr>
              <a:t>успішні практики ЄС зі стійкої економіки</a:t>
            </a:r>
          </a:p>
          <a:p>
            <a:pPr>
              <a:spcBef>
                <a:spcPts val="0"/>
              </a:spcBef>
            </a:pPr>
            <a:r>
              <a:rPr lang="uk-UA" sz="2000" dirty="0">
                <a:solidFill>
                  <a:srgbClr val="002060"/>
                </a:solidFill>
                <a:latin typeface="Bookman Old Style" panose="02050604050505020204" pitchFamily="18" charset="0"/>
              </a:rPr>
              <a:t>корпоративна соціальна відповідальність</a:t>
            </a:r>
          </a:p>
          <a:p>
            <a:pPr>
              <a:spcBef>
                <a:spcPts val="0"/>
              </a:spcBef>
            </a:pPr>
            <a:r>
              <a:rPr lang="uk-UA" sz="2000" dirty="0">
                <a:solidFill>
                  <a:srgbClr val="002060"/>
                </a:solidFill>
                <a:latin typeface="Bookman Old Style" panose="02050604050505020204" pitchFamily="18" charset="0"/>
              </a:rPr>
              <a:t>європейський досвід у сфері демократії та врядування</a:t>
            </a:r>
          </a:p>
          <a:p>
            <a:pPr>
              <a:spcBef>
                <a:spcPts val="0"/>
              </a:spcBef>
            </a:pPr>
            <a:r>
              <a:rPr lang="uk-UA" sz="2000" dirty="0">
                <a:solidFill>
                  <a:srgbClr val="002060"/>
                </a:solidFill>
                <a:latin typeface="Bookman Old Style" panose="02050604050505020204" pitchFamily="18" charset="0"/>
              </a:rPr>
              <a:t>екологічна відповідальність бізнесу, угода про торгівлю з ЄС – можливості, виклики та перспективи,</a:t>
            </a:r>
          </a:p>
          <a:p>
            <a:pPr>
              <a:spcBef>
                <a:spcPts val="0"/>
              </a:spcBef>
            </a:pPr>
            <a:r>
              <a:rPr lang="uk-UA" sz="2000" dirty="0">
                <a:solidFill>
                  <a:srgbClr val="002060"/>
                </a:solidFill>
                <a:latin typeface="Bookman Old Style" panose="02050604050505020204" pitchFamily="18" charset="0"/>
              </a:rPr>
              <a:t>концепція Європи</a:t>
            </a:r>
          </a:p>
          <a:p>
            <a:pPr>
              <a:spcBef>
                <a:spcPts val="0"/>
              </a:spcBef>
            </a:pPr>
            <a:r>
              <a:rPr lang="uk-UA" sz="2000" dirty="0">
                <a:solidFill>
                  <a:srgbClr val="002060"/>
                </a:solidFill>
                <a:latin typeface="Bookman Old Style" panose="02050604050505020204" pitchFamily="18" charset="0"/>
              </a:rPr>
              <a:t>аграрна політика ЄС</a:t>
            </a:r>
          </a:p>
          <a:p>
            <a:pPr>
              <a:spcBef>
                <a:spcPts val="0"/>
              </a:spcBef>
            </a:pPr>
            <a:r>
              <a:rPr lang="uk-UA" sz="2000" dirty="0">
                <a:solidFill>
                  <a:srgbClr val="002060"/>
                </a:solidFill>
                <a:latin typeface="Bookman Old Style" panose="02050604050505020204" pitchFamily="18" charset="0"/>
              </a:rPr>
              <a:t>крос-культурні порівняння України та ЄС в освітніх дослідженнях</a:t>
            </a:r>
          </a:p>
          <a:p>
            <a:pPr>
              <a:spcBef>
                <a:spcPts val="0"/>
              </a:spcBef>
            </a:pPr>
            <a:r>
              <a:rPr lang="uk-UA" sz="2000" dirty="0">
                <a:solidFill>
                  <a:srgbClr val="002060"/>
                </a:solidFill>
                <a:latin typeface="Bookman Old Style" panose="02050604050505020204" pitchFamily="18" charset="0"/>
              </a:rPr>
              <a:t>захист довкілля</a:t>
            </a:r>
          </a:p>
          <a:p>
            <a:pPr>
              <a:spcBef>
                <a:spcPts val="0"/>
              </a:spcBef>
            </a:pPr>
            <a:r>
              <a:rPr lang="uk-UA" sz="2000" dirty="0">
                <a:solidFill>
                  <a:srgbClr val="002060"/>
                </a:solidFill>
                <a:latin typeface="Bookman Old Style" panose="02050604050505020204" pitchFamily="18" charset="0"/>
              </a:rPr>
              <a:t>стійкий розвиток</a:t>
            </a:r>
          </a:p>
          <a:p>
            <a:pPr>
              <a:spcBef>
                <a:spcPts val="0"/>
              </a:spcBef>
            </a:pPr>
            <a:r>
              <a:rPr lang="uk-UA" sz="2000" dirty="0">
                <a:solidFill>
                  <a:srgbClr val="002060"/>
                </a:solidFill>
                <a:latin typeface="Bookman Old Style" panose="02050604050505020204" pitchFamily="18" charset="0"/>
              </a:rPr>
              <a:t>мережева економіка</a:t>
            </a:r>
          </a:p>
        </p:txBody>
      </p:sp>
      <p:pic>
        <p:nvPicPr>
          <p:cNvPr id="13" name="Рисунок 12">
            <a:extLst>
              <a:ext uri="{FF2B5EF4-FFF2-40B4-BE49-F238E27FC236}">
                <a16:creationId xmlns:a16="http://schemas.microsoft.com/office/drawing/2014/main" id="{242D07D7-34B8-4ED5-87A9-5139799A1A51}"/>
              </a:ext>
            </a:extLst>
          </p:cNvPr>
          <p:cNvPicPr>
            <a:picLocks noChangeAspect="1"/>
          </p:cNvPicPr>
          <p:nvPr/>
        </p:nvPicPr>
        <p:blipFill>
          <a:blip r:embed="rId2"/>
          <a:stretch>
            <a:fillRect/>
          </a:stretch>
        </p:blipFill>
        <p:spPr>
          <a:xfrm>
            <a:off x="7571730" y="0"/>
            <a:ext cx="4580752" cy="1534551"/>
          </a:xfrm>
          <a:prstGeom prst="rect">
            <a:avLst/>
          </a:prstGeom>
        </p:spPr>
      </p:pic>
    </p:spTree>
    <p:extLst>
      <p:ext uri="{BB962C8B-B14F-4D97-AF65-F5344CB8AC3E}">
        <p14:creationId xmlns:p14="http://schemas.microsoft.com/office/powerpoint/2010/main" val="1039813958"/>
      </p:ext>
    </p:extLst>
  </p:cSld>
  <p:clrMapOvr>
    <a:masterClrMapping/>
  </p:clrMapOvr>
</p:sld>
</file>

<file path=ppt/theme/theme1.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1720</TotalTime>
  <Words>1682</Words>
  <Application>Microsoft Office PowerPoint</Application>
  <PresentationFormat>Широкий екран</PresentationFormat>
  <Paragraphs>141</Paragraphs>
  <Slides>19</Slides>
  <Notes>8</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19</vt:i4>
      </vt:variant>
    </vt:vector>
  </HeadingPairs>
  <TitlesOfParts>
    <vt:vector size="25" baseType="lpstr">
      <vt:lpstr>Arial</vt:lpstr>
      <vt:lpstr>Bookman Old Style</vt:lpstr>
      <vt:lpstr>Calibri</vt:lpstr>
      <vt:lpstr>Calibri Light</vt:lpstr>
      <vt:lpstr>Wingdings</vt:lpstr>
      <vt:lpstr>Тема Office</vt:lpstr>
      <vt:lpstr>ЖАН МОНЕ</vt:lpstr>
      <vt:lpstr>ЖАН МОНЕ</vt:lpstr>
      <vt:lpstr>ЖАН МОНЕ –  «Кафедри»</vt:lpstr>
      <vt:lpstr>ЖАН МОНЕ - «Модулі»</vt:lpstr>
      <vt:lpstr>ЖАН МОНЕ -  «Центри досконалості»</vt:lpstr>
      <vt:lpstr>Жан Моне - викладання і дослідження: види діяльності </vt:lpstr>
      <vt:lpstr>ЖАН МОНЕ - «Мережі» </vt:lpstr>
      <vt:lpstr>ЖАН МОНЕ - «Мережі» </vt:lpstr>
      <vt:lpstr>Тематика українських проєктів</vt:lpstr>
      <vt:lpstr>Тематика українських проєктів</vt:lpstr>
      <vt:lpstr>Тематика українських проєктів</vt:lpstr>
      <vt:lpstr>Кроки до якісної проєктної заявки</vt:lpstr>
      <vt:lpstr>Актуальність, значущість проєкту</vt:lpstr>
      <vt:lpstr>Якість дизайну та виконання проєкту</vt:lpstr>
      <vt:lpstr>Якість проєктної команди</vt:lpstr>
      <vt:lpstr>Вплив та поширення результатів</vt:lpstr>
      <vt:lpstr>Довідкові матеріали</vt:lpstr>
      <vt:lpstr>Корисні посилання</vt:lpstr>
      <vt:lpstr>Відділ міжнародних зв’язків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Можливості для професорсько-викладацького складу у галузі міжнародної діяльності</dc:title>
  <dc:creator>Валентина Крикун</dc:creator>
  <cp:lastModifiedBy>Валентина Лялька</cp:lastModifiedBy>
  <cp:revision>58</cp:revision>
  <dcterms:created xsi:type="dcterms:W3CDTF">2021-02-24T10:45:38Z</dcterms:created>
  <dcterms:modified xsi:type="dcterms:W3CDTF">2022-09-16T07:53:40Z</dcterms:modified>
</cp:coreProperties>
</file>