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  <p:sldMasterId id="2147483659" r:id="rId2"/>
  </p:sldMasterIdLst>
  <p:notesMasterIdLst>
    <p:notesMasterId r:id="rId10"/>
  </p:notesMasterIdLst>
  <p:handoutMasterIdLst>
    <p:handoutMasterId r:id="rId11"/>
  </p:handoutMasterIdLst>
  <p:sldIdLst>
    <p:sldId id="256" r:id="rId3"/>
    <p:sldId id="523" r:id="rId4"/>
    <p:sldId id="535" r:id="rId5"/>
    <p:sldId id="536" r:id="rId6"/>
    <p:sldId id="537" r:id="rId7"/>
    <p:sldId id="538" r:id="rId8"/>
    <p:sldId id="539" r:id="rId9"/>
  </p:sldIdLst>
  <p:sldSz cx="9144000" cy="6858000" type="screen4x3"/>
  <p:notesSz cx="6669088" cy="99282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000" kern="1200">
        <a:solidFill>
          <a:schemeClr val="folHlink"/>
        </a:solidFill>
        <a:latin typeface="Tahoma" panose="020B060403050404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folHlink"/>
        </a:solidFill>
        <a:latin typeface="Tahoma" panose="020B060403050404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folHlink"/>
        </a:solidFill>
        <a:latin typeface="Tahoma" panose="020B060403050404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folHlink"/>
        </a:solidFill>
        <a:latin typeface="Tahoma" panose="020B060403050404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folHlink"/>
        </a:solidFill>
        <a:latin typeface="Tahom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folHlink"/>
        </a:solidFill>
        <a:latin typeface="Tahom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folHlink"/>
        </a:solidFill>
        <a:latin typeface="Tahom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folHlink"/>
        </a:solidFill>
        <a:latin typeface="Tahom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folHlink"/>
        </a:solidFill>
        <a:latin typeface="Tahom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Rg st="1" end="48"/>
    <p:penClr>
      <a:srgbClr val="FF0000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0"/>
      </p:ext>
    </p:extLst>
  </p:showPr>
  <p:clrMru>
    <a:srgbClr val="663300"/>
    <a:srgbClr val="FF9900"/>
    <a:srgbClr val="379FCD"/>
    <a:srgbClr val="336699"/>
    <a:srgbClr val="3366CC"/>
    <a:srgbClr val="0066CC"/>
    <a:srgbClr val="339933"/>
    <a:srgbClr val="FF006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767" autoAdjust="0"/>
    <p:restoredTop sz="94531" autoAdjust="0"/>
  </p:normalViewPr>
  <p:slideViewPr>
    <p:cSldViewPr snapToGrid="0" snapToObjects="1">
      <p:cViewPr>
        <p:scale>
          <a:sx n="100" d="100"/>
          <a:sy n="100" d="100"/>
        </p:scale>
        <p:origin x="-792" y="6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 snapToGrid="0"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\\pongo-d.rect.muni.cz\petrova\_Petrova\Rozvojov&#233;%20projekty\RP%202012\Konsorcium\Grafy%20zpr&#225;va%20konsorcium.xlsx" TargetMode="External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lrMapOvr bg1="lt1" tx1="dk1" bg2="lt2" tx2="dk2" accent1="accent1" accent2="accent2" accent3="accent3" accent4="accent4" accent5="accent5" accent6="accent6" hlink="hlink" folHlink="folHlink"/>
  <c:chart>
    <c:autoTitleDeleted val="1"/>
    <c:view3D>
      <c:rAngAx val="1"/>
    </c:view3D>
    <c:plotArea>
      <c:layout/>
      <c:bar3DChart>
        <c:barDir val="bar"/>
        <c:grouping val="clustered"/>
        <c:dLbls/>
        <c:shape val="box"/>
        <c:axId val="149355904"/>
        <c:axId val="148911232"/>
        <c:axId val="0"/>
      </c:bar3DChart>
      <c:catAx>
        <c:axId val="149355904"/>
        <c:scaling>
          <c:orientation val="minMax"/>
        </c:scaling>
        <c:axPos val="l"/>
        <c:numFmt formatCode="General" sourceLinked="1"/>
        <c:tickLblPos val="nextTo"/>
        <c:txPr>
          <a:bodyPr/>
          <a:lstStyle/>
          <a:p>
            <a:pPr>
              <a:defRPr lang="cs-CZ"/>
            </a:pPr>
            <a:endParaRPr lang="ru-RU"/>
          </a:p>
        </c:txPr>
        <c:crossAx val="148911232"/>
        <c:crosses val="autoZero"/>
        <c:auto val="1"/>
        <c:lblAlgn val="ctr"/>
        <c:lblOffset val="100"/>
      </c:catAx>
      <c:valAx>
        <c:axId val="148911232"/>
        <c:scaling>
          <c:orientation val="minMax"/>
        </c:scaling>
        <c:axPos val="b"/>
        <c:majorGridlines/>
        <c:numFmt formatCode="General" sourceLinked="1"/>
        <c:tickLblPos val="nextTo"/>
        <c:txPr>
          <a:bodyPr/>
          <a:lstStyle/>
          <a:p>
            <a:pPr>
              <a:defRPr lang="cs-CZ"/>
            </a:pPr>
            <a:endParaRPr lang="ru-RU"/>
          </a:p>
        </c:txPr>
        <c:crossAx val="149355904"/>
        <c:crosses val="autoZero"/>
        <c:crossBetween val="between"/>
      </c:valAx>
    </c:plotArea>
    <c:plotVisOnly val="1"/>
    <c:dispBlanksAs val="gap"/>
  </c:chart>
  <c:externalData r:id="rId2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6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28" tIns="45714" rIns="91428" bIns="45714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8250" y="0"/>
            <a:ext cx="2890838" cy="496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28" tIns="45714" rIns="91428" bIns="45714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890838" cy="49688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28" tIns="45714" rIns="91428" bIns="45714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8250" y="9431338"/>
            <a:ext cx="2890838" cy="49688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28" tIns="45714" rIns="91428" bIns="45714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chemeClr val="tx1"/>
                </a:solidFill>
              </a:defRPr>
            </a:lvl1pPr>
          </a:lstStyle>
          <a:p>
            <a:fld id="{48765233-0326-4524-8C5D-73D548F25E3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xmlns="" val="33154154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6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28" tIns="45714" rIns="91428" bIns="45714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6663" y="0"/>
            <a:ext cx="2890837" cy="496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28" tIns="45714" rIns="91428" bIns="45714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5663" y="746125"/>
            <a:ext cx="4959350" cy="37211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6750" y="4714875"/>
            <a:ext cx="5335588" cy="44672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28" tIns="45714" rIns="91428" bIns="4571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890838" cy="496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28" tIns="45714" rIns="91428" bIns="45714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6663" y="9429750"/>
            <a:ext cx="2890837" cy="496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28" tIns="45714" rIns="91428" bIns="45714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fld id="{69C334E1-2A16-47D0-9FDE-1EEB760AFC43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xmlns="" val="199911888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9pPr>
          </a:lstStyle>
          <a:p>
            <a:fld id="{6072A6EA-9F07-43B3-8FC4-D8CF17A75450}" type="slidenum">
              <a:rPr lang="cs-CZ" altLang="cs-CZ" sz="1200">
                <a:solidFill>
                  <a:schemeClr val="tx1"/>
                </a:solidFill>
                <a:latin typeface="Arial" panose="020B0604020202020204" pitchFamily="34" charset="0"/>
              </a:rPr>
              <a:pPr/>
              <a:t>1</a:t>
            </a:fld>
            <a:endParaRPr lang="cs-CZ" altLang="cs-CZ" sz="12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130111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9pPr>
          </a:lstStyle>
          <a:p>
            <a:fld id="{21AB3F64-996B-4A48-AFEA-DFF4298B1305}" type="slidenum">
              <a:rPr lang="cs-CZ" altLang="cs-CZ" sz="1200">
                <a:solidFill>
                  <a:schemeClr val="tx1"/>
                </a:solidFill>
                <a:latin typeface="Arial" panose="020B0604020202020204" pitchFamily="34" charset="0"/>
              </a:rPr>
              <a:pPr/>
              <a:t>2</a:t>
            </a:fld>
            <a:endParaRPr lang="cs-CZ" altLang="cs-CZ" sz="12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191769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9pPr>
          </a:lstStyle>
          <a:p>
            <a:fld id="{641840FB-6DD7-41F7-8567-B6F61B79978F}" type="slidenum">
              <a:rPr lang="cs-CZ" altLang="cs-CZ" sz="1200">
                <a:solidFill>
                  <a:schemeClr val="tx1"/>
                </a:solidFill>
                <a:latin typeface="Arial" panose="020B0604020202020204" pitchFamily="34" charset="0"/>
              </a:rPr>
              <a:pPr/>
              <a:t>3</a:t>
            </a:fld>
            <a:endParaRPr lang="cs-CZ" altLang="cs-CZ" sz="12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028125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291" name="Zástupný symbol pro poznámky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cs-CZ" smtClean="0">
              <a:latin typeface="Arial" panose="020B0604020202020204" pitchFamily="34" charset="0"/>
            </a:endParaRPr>
          </a:p>
        </p:txBody>
      </p:sp>
      <p:sp>
        <p:nvSpPr>
          <p:cNvPr id="12292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9pPr>
          </a:lstStyle>
          <a:p>
            <a:fld id="{1446BE41-CD99-43BC-8986-417CA592BB03}" type="slidenum">
              <a:rPr lang="cs-CZ" altLang="cs-CZ" sz="1200">
                <a:solidFill>
                  <a:schemeClr val="tx1"/>
                </a:solidFill>
                <a:latin typeface="Arial" panose="020B0604020202020204" pitchFamily="34" charset="0"/>
              </a:rPr>
              <a:pPr/>
              <a:t>4</a:t>
            </a:fld>
            <a:endParaRPr lang="cs-CZ" altLang="cs-CZ" sz="12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484027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9" descr="hlavni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Obrázek 8" descr="logo_color.jp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76513" y="6054725"/>
            <a:ext cx="2060575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55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2244725" y="2565400"/>
            <a:ext cx="5688013" cy="2663825"/>
          </a:xfrm>
        </p:spPr>
        <p:txBody>
          <a:bodyPr tIns="0" bIns="0" anchor="ctr"/>
          <a:lstStyle>
            <a:lvl1pPr>
              <a:defRPr sz="2800"/>
            </a:lvl1pPr>
          </a:lstStyle>
          <a:p>
            <a:pPr lvl="0"/>
            <a:r>
              <a:rPr lang="cs-CZ" noProof="0" smtClean="0"/>
              <a:t>Klepnutím lze upravit styl předlohy nadpisů.</a:t>
            </a:r>
          </a:p>
        </p:txBody>
      </p:sp>
    </p:spTree>
    <p:extLst>
      <p:ext uri="{BB962C8B-B14F-4D97-AF65-F5344CB8AC3E}">
        <p14:creationId xmlns:p14="http://schemas.microsoft.com/office/powerpoint/2010/main" xmlns="" val="41502743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6504976-20B4-4BA4-A263-65F3148C1B6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xmlns="" val="25866691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97688" y="1125538"/>
            <a:ext cx="2057400" cy="500697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720725" y="1125538"/>
            <a:ext cx="6024563" cy="500697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E8B1832-2292-4853-A06E-5D90C40211DA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xmlns="" val="41711889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0725" y="1125538"/>
            <a:ext cx="7827963" cy="6477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720725" y="2017713"/>
            <a:ext cx="4040188" cy="41148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913313" y="2017713"/>
            <a:ext cx="4041775" cy="41148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F5963F-3CF0-476F-BD86-06114729BB82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xmlns="" val="20642287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6CC93EC-851D-4182-A963-EFEFB296592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xmlns="" val="7778559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E1A5AEA-277D-43BD-829A-9A04AC0DC9B1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xmlns="" val="8462586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9D0C6FB-5763-427F-8940-A3F06FE98573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xmlns="" val="58208000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720725" y="1125538"/>
            <a:ext cx="4040188" cy="5006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913313" y="1125538"/>
            <a:ext cx="4041775" cy="5006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0AB3F18-BD73-4383-AB97-00423A39276A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xmlns="" val="47525708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C90C3BB-31F8-4004-AACD-59251C1BB5A0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xmlns="" val="86365682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7FDE042-C127-4E56-A4EC-C37D1019DDC4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xmlns="" val="403356583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046B618-4D73-45A2-B058-25D93F4924A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xmlns="" val="7709969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149FA0D-C976-4F2C-9B36-6093716FD6E0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xmlns="" val="147314664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64B3A71-9814-4930-8595-5625F8812DC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xmlns="" val="81509477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DD28E8C-1245-4DCB-B0B0-57F017A8715A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xmlns="" val="232487475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7108778-5D0F-485A-B11F-BC04BD88BA2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xmlns="" val="80230211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31013" y="274638"/>
            <a:ext cx="2124075" cy="5857875"/>
          </a:xfrm>
          <a:prstGeom prst="rect">
            <a:avLst/>
          </a:prstGeo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221413" cy="585787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1894563-99BA-465F-9403-FA972A411275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xmlns="" val="39175406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64738C2-8030-47EA-8721-AB158957FB4F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xmlns="" val="637536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720725" y="2017713"/>
            <a:ext cx="4040188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913313" y="2017713"/>
            <a:ext cx="404177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728BA79-B324-479D-9973-ECD1208CEBA0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xmlns="" val="27532920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8DBF246-E86A-44A5-8E8D-59BB017B543F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xmlns="" val="8837742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E9A1A8D-9AF3-4C10-A069-83FB0F1981C3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xmlns="" val="37311382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3C035E0-9460-4F73-BD53-C9E5652CD7C6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xmlns="" val="21666448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34B44C4-B43B-430C-8883-04CE2423043F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xmlns="" val="42436430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DAAD5C0-FA43-47B2-A3CE-831C1CEA7335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xmlns="" val="18973775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image" Target="../media/image3.emf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45" descr="sekundarni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3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720725" y="1125538"/>
            <a:ext cx="7827963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102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720725" y="2017713"/>
            <a:ext cx="8234363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969696"/>
                </a:solidFill>
              </a:defRPr>
            </a:lvl1pPr>
          </a:lstStyle>
          <a:p>
            <a:fld id="{6D212F84-CF8D-463D-AB0E-8E8B6948F566}" type="slidenum">
              <a:rPr lang="cs-CZ" altLang="cs-CZ"/>
              <a:pPr/>
              <a:t>‹#›</a:t>
            </a:fld>
            <a:endParaRPr lang="cs-CZ" altLang="cs-CZ"/>
          </a:p>
        </p:txBody>
      </p:sp>
      <p:pic>
        <p:nvPicPr>
          <p:cNvPr id="1030" name="Obrázek 6" descr="logo_color.jpg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633663" y="6324600"/>
            <a:ext cx="1633537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73" r:id="rId1"/>
    <p:sldLayoutId id="2147484051" r:id="rId2"/>
    <p:sldLayoutId id="2147484052" r:id="rId3"/>
    <p:sldLayoutId id="2147484053" r:id="rId4"/>
    <p:sldLayoutId id="2147484054" r:id="rId5"/>
    <p:sldLayoutId id="2147484055" r:id="rId6"/>
    <p:sldLayoutId id="2147484056" r:id="rId7"/>
    <p:sldLayoutId id="2147484057" r:id="rId8"/>
    <p:sldLayoutId id="2147484058" r:id="rId9"/>
    <p:sldLayoutId id="2147484059" r:id="rId10"/>
    <p:sldLayoutId id="2147484060" r:id="rId11"/>
    <p:sldLayoutId id="2147484061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969696"/>
        </a:buClr>
        <a:buSzPct val="80000"/>
        <a:buFont typeface="Wingdings" panose="05000000000000000000" pitchFamily="2" charset="2"/>
        <a:buBlip>
          <a:blip r:embed="rId16"/>
        </a:buBlip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anose="05000000000000000000" pitchFamily="2" charset="2"/>
        <a:buBlip>
          <a:blip r:embed="rId16"/>
        </a:buBlip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anose="05000000000000000000" pitchFamily="2" charset="2"/>
        <a:buBlip>
          <a:blip r:embed="rId16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anose="05000000000000000000" pitchFamily="2" charset="2"/>
        <a:buBlip>
          <a:blip r:embed="rId16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Blip>
          <a:blip r:embed="rId16"/>
        </a:buBlip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12" descr="sekundarni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3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720725" y="1125538"/>
            <a:ext cx="8234363" cy="500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10855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969696"/>
                </a:solidFill>
              </a:defRPr>
            </a:lvl1pPr>
          </a:lstStyle>
          <a:p>
            <a:fld id="{9D66CAC1-53FA-4EC2-B5E6-7BAA6A4800FF}" type="slidenum">
              <a:rPr lang="cs-CZ" altLang="cs-CZ"/>
              <a:pPr/>
              <a:t>‹#›</a:t>
            </a:fld>
            <a:endParaRPr lang="cs-CZ" altLang="cs-CZ"/>
          </a:p>
        </p:txBody>
      </p:sp>
      <p:pic>
        <p:nvPicPr>
          <p:cNvPr id="2053" name="Picture 11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27300" y="6303963"/>
            <a:ext cx="1663700" cy="534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62" r:id="rId1"/>
    <p:sldLayoutId id="2147484063" r:id="rId2"/>
    <p:sldLayoutId id="2147484064" r:id="rId3"/>
    <p:sldLayoutId id="2147484065" r:id="rId4"/>
    <p:sldLayoutId id="2147484066" r:id="rId5"/>
    <p:sldLayoutId id="2147484067" r:id="rId6"/>
    <p:sldLayoutId id="2147484068" r:id="rId7"/>
    <p:sldLayoutId id="2147484069" r:id="rId8"/>
    <p:sldLayoutId id="2147484070" r:id="rId9"/>
    <p:sldLayoutId id="2147484071" r:id="rId10"/>
    <p:sldLayoutId id="2147484072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969696"/>
        </a:buClr>
        <a:buSzPct val="80000"/>
        <a:buFont typeface="Wingdings" panose="05000000000000000000" pitchFamily="2" charset="2"/>
        <a:buBlip>
          <a:blip r:embed="rId15"/>
        </a:buBlip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anose="05000000000000000000" pitchFamily="2" charset="2"/>
        <a:buBlip>
          <a:blip r:embed="rId15"/>
        </a:buBlip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anose="05000000000000000000" pitchFamily="2" charset="2"/>
        <a:buBlip>
          <a:blip r:embed="rId15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anose="05000000000000000000" pitchFamily="2" charset="2"/>
        <a:buBlip>
          <a:blip r:embed="rId15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Blip>
          <a:blip r:embed="rId15"/>
        </a:buBlip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emf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392363" y="2457450"/>
            <a:ext cx="5451475" cy="1435100"/>
          </a:xfrm>
        </p:spPr>
        <p:txBody>
          <a:bodyPr/>
          <a:lstStyle/>
          <a:p>
            <a:pPr algn="ctr" eaLnBrk="1" hangingPunct="1"/>
            <a:r>
              <a:rPr lang="cs-CZ" altLang="cs-CZ" sz="3200" dirty="0" smtClean="0"/>
              <a:t/>
            </a:r>
            <a:br>
              <a:rPr lang="cs-CZ" altLang="cs-CZ" sz="3200" dirty="0" smtClean="0"/>
            </a:br>
            <a:r>
              <a:rPr lang="uk-UA" altLang="cs-CZ" sz="3200" dirty="0" smtClean="0"/>
              <a:t>Зарахування</a:t>
            </a:r>
            <a:r>
              <a:rPr lang="cs-CZ" altLang="cs-CZ" sz="3200" dirty="0" smtClean="0"/>
              <a:t> </a:t>
            </a:r>
            <a:r>
              <a:rPr lang="cs-CZ" altLang="cs-CZ" sz="3200" dirty="0" smtClean="0"/>
              <a:t>ECTS </a:t>
            </a:r>
            <a:r>
              <a:rPr lang="uk-UA" altLang="cs-CZ" sz="3200" dirty="0" smtClean="0"/>
              <a:t>кредитів та предметів у УМ</a:t>
            </a:r>
            <a:endParaRPr lang="cs-CZ" altLang="cs-CZ" sz="2400" i="1" dirty="0" smtClean="0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397123" y="5855742"/>
            <a:ext cx="2446715" cy="90000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1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2800" dirty="0" smtClean="0"/>
              <a:t>ECTS </a:t>
            </a:r>
            <a:r>
              <a:rPr lang="uk-UA" altLang="cs-CZ" sz="2800" dirty="0" smtClean="0"/>
              <a:t>кредити в УМ</a:t>
            </a:r>
            <a:endParaRPr lang="en-GB" altLang="cs-CZ" sz="2800" dirty="0" smtClean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uk-UA" sz="2000" dirty="0" smtClean="0"/>
              <a:t>Було введено в </a:t>
            </a:r>
            <a:r>
              <a:rPr lang="cs-CZ" sz="2000" dirty="0" smtClean="0"/>
              <a:t>1999</a:t>
            </a:r>
            <a:r>
              <a:rPr lang="uk-UA" sz="2000" dirty="0" smtClean="0"/>
              <a:t> р.</a:t>
            </a:r>
            <a:endParaRPr lang="cs-CZ" sz="20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uk-UA" sz="2000" dirty="0" smtClean="0"/>
              <a:t>Бакалаврська програма </a:t>
            </a:r>
            <a:r>
              <a:rPr lang="cs-CZ" sz="2000" dirty="0" smtClean="0"/>
              <a:t>(3 </a:t>
            </a:r>
            <a:r>
              <a:rPr lang="uk-UA" sz="2000" dirty="0" smtClean="0"/>
              <a:t>роки</a:t>
            </a:r>
            <a:r>
              <a:rPr lang="cs-CZ" sz="2000" dirty="0" smtClean="0"/>
              <a:t>) </a:t>
            </a:r>
            <a:r>
              <a:rPr lang="cs-CZ" sz="2000" dirty="0" smtClean="0"/>
              <a:t>= 180 ECTS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uk-UA" sz="2000" dirty="0" smtClean="0"/>
              <a:t>Магістерська </a:t>
            </a:r>
            <a:r>
              <a:rPr lang="uk-UA" sz="2000" dirty="0" err="1" smtClean="0"/>
              <a:t>продовжуюча</a:t>
            </a:r>
            <a:r>
              <a:rPr lang="uk-UA" sz="2000" dirty="0" smtClean="0"/>
              <a:t> програма</a:t>
            </a:r>
            <a:r>
              <a:rPr lang="cs-CZ" sz="2000" dirty="0" smtClean="0"/>
              <a:t> </a:t>
            </a:r>
            <a:r>
              <a:rPr lang="cs-CZ" sz="2000" dirty="0" smtClean="0"/>
              <a:t>(2 </a:t>
            </a:r>
            <a:r>
              <a:rPr lang="uk-UA" sz="2000" dirty="0" smtClean="0"/>
              <a:t>роки</a:t>
            </a:r>
            <a:r>
              <a:rPr lang="cs-CZ" sz="2000" dirty="0" smtClean="0"/>
              <a:t>) </a:t>
            </a:r>
            <a:r>
              <a:rPr lang="cs-CZ" sz="2000" dirty="0" smtClean="0"/>
              <a:t>= 120 ECTS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uk-UA" sz="2000" dirty="0" smtClean="0"/>
              <a:t>Магістерська програма </a:t>
            </a:r>
            <a:r>
              <a:rPr lang="cs-CZ" sz="2000" dirty="0" smtClean="0"/>
              <a:t>(5 </a:t>
            </a:r>
            <a:r>
              <a:rPr lang="cs-CZ" sz="2000" dirty="0" smtClean="0"/>
              <a:t>– 6 </a:t>
            </a:r>
            <a:r>
              <a:rPr lang="uk-UA" sz="2000" dirty="0" smtClean="0"/>
              <a:t>років</a:t>
            </a:r>
            <a:r>
              <a:rPr lang="cs-CZ" sz="2000" dirty="0" smtClean="0"/>
              <a:t>) </a:t>
            </a:r>
            <a:r>
              <a:rPr lang="cs-CZ" sz="2000" dirty="0" smtClean="0"/>
              <a:t>= 300 – 360 ECTS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uk-UA" sz="2000" dirty="0" smtClean="0"/>
              <a:t>Аспірантура </a:t>
            </a:r>
            <a:r>
              <a:rPr lang="cs-CZ" sz="2000" dirty="0" smtClean="0"/>
              <a:t>(4 </a:t>
            </a:r>
            <a:r>
              <a:rPr lang="uk-UA" sz="2000" dirty="0" smtClean="0"/>
              <a:t>роки</a:t>
            </a:r>
            <a:r>
              <a:rPr lang="cs-CZ" sz="2000" dirty="0" smtClean="0"/>
              <a:t>) </a:t>
            </a:r>
            <a:r>
              <a:rPr lang="cs-CZ" sz="2000" dirty="0" smtClean="0"/>
              <a:t>= 240 ECTS</a:t>
            </a:r>
          </a:p>
          <a:p>
            <a:pPr marL="0" indent="0">
              <a:buNone/>
            </a:pPr>
            <a:endParaRPr lang="cs-CZ" sz="20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uk-UA" sz="2000" dirty="0" smtClean="0"/>
              <a:t>Додаток до диплому </a:t>
            </a:r>
            <a:r>
              <a:rPr lang="cs-CZ" sz="2000" dirty="0" smtClean="0"/>
              <a:t>(CZ</a:t>
            </a:r>
            <a:r>
              <a:rPr lang="cs-CZ" sz="2000" dirty="0" smtClean="0"/>
              <a:t>, </a:t>
            </a:r>
            <a:r>
              <a:rPr lang="en-US" sz="2000" dirty="0" smtClean="0"/>
              <a:t>EN</a:t>
            </a:r>
            <a:r>
              <a:rPr lang="cs-CZ" sz="2000" dirty="0" smtClean="0"/>
              <a:t>), </a:t>
            </a:r>
            <a:r>
              <a:rPr lang="uk-UA" sz="2000" dirty="0" smtClean="0"/>
              <a:t>Випис оцінок, Диплом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sz="2000" dirty="0"/>
          </a:p>
          <a:p>
            <a:pPr>
              <a:buFont typeface="Wingdings" panose="05000000000000000000" pitchFamily="2" charset="2"/>
              <a:buChar char="Ø"/>
            </a:pPr>
            <a:r>
              <a:rPr lang="uk-UA" sz="2000" dirty="0" smtClean="0"/>
              <a:t>Обов’язок для студентів УМ</a:t>
            </a:r>
            <a:r>
              <a:rPr lang="cs-CZ" sz="2000" dirty="0" smtClean="0"/>
              <a:t> </a:t>
            </a:r>
            <a:r>
              <a:rPr lang="cs-CZ" sz="2000" dirty="0" smtClean="0"/>
              <a:t>– </a:t>
            </a:r>
            <a:r>
              <a:rPr lang="uk-UA" sz="2000" dirty="0" smtClean="0"/>
              <a:t>мінімальна кількість отриманих </a:t>
            </a:r>
            <a:r>
              <a:rPr lang="cs-CZ" sz="2000" dirty="0" smtClean="0"/>
              <a:t>2O </a:t>
            </a:r>
            <a:r>
              <a:rPr lang="cs-CZ" sz="2000" dirty="0" smtClean="0"/>
              <a:t>ECTS </a:t>
            </a:r>
            <a:r>
              <a:rPr lang="uk-UA" sz="2000" dirty="0" smtClean="0"/>
              <a:t>за семестр</a:t>
            </a:r>
            <a:r>
              <a:rPr lang="cs-CZ" sz="2000" dirty="0" smtClean="0"/>
              <a:t>/45 </a:t>
            </a:r>
            <a:r>
              <a:rPr lang="cs-CZ" sz="2000" dirty="0" smtClean="0"/>
              <a:t>ECTS </a:t>
            </a:r>
            <a:r>
              <a:rPr lang="uk-UA" sz="2000" dirty="0" smtClean="0"/>
              <a:t>за два семестри, що йдуть безпосередньо один за іншим</a:t>
            </a:r>
            <a:endParaRPr lang="cs-CZ" sz="2000" dirty="0"/>
          </a:p>
        </p:txBody>
      </p:sp>
      <p:sp>
        <p:nvSpPr>
          <p:cNvPr id="5122" name="Zástupný symbol pro číslo snímku 3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9pPr>
          </a:lstStyle>
          <a:p>
            <a:fld id="{D6C789B0-5D3A-4A4B-9D6A-95BFEA821FCF}" type="slidenum">
              <a:rPr lang="cs-CZ" altLang="cs-CZ" sz="1200">
                <a:solidFill>
                  <a:srgbClr val="969696"/>
                </a:solidFill>
              </a:rPr>
              <a:pPr/>
              <a:t>2</a:t>
            </a:fld>
            <a:endParaRPr lang="cs-CZ" altLang="cs-CZ" sz="1200">
              <a:solidFill>
                <a:srgbClr val="969696"/>
              </a:solidFill>
            </a:endParaRP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853130" y="6117000"/>
            <a:ext cx="1957370" cy="720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uk-UA" altLang="cs-CZ" dirty="0" smtClean="0"/>
              <a:t>Зарахування</a:t>
            </a:r>
            <a:r>
              <a:rPr lang="cs-CZ" altLang="cs-CZ" dirty="0" smtClean="0"/>
              <a:t> </a:t>
            </a:r>
            <a:r>
              <a:rPr lang="cs-CZ" altLang="cs-CZ" dirty="0" smtClean="0"/>
              <a:t>ECTS </a:t>
            </a:r>
            <a:r>
              <a:rPr lang="uk-UA" altLang="cs-CZ" dirty="0" smtClean="0"/>
              <a:t>кредитів</a:t>
            </a:r>
            <a:r>
              <a:rPr lang="cs-CZ" altLang="cs-CZ" dirty="0" smtClean="0"/>
              <a:t>/</a:t>
            </a:r>
            <a:r>
              <a:rPr lang="uk-UA" altLang="cs-CZ" dirty="0" smtClean="0"/>
              <a:t>предметів у </a:t>
            </a:r>
            <a:r>
              <a:rPr lang="uk-UA" altLang="cs-CZ" dirty="0" err="1" smtClean="0"/>
              <a:t>МУ</a:t>
            </a:r>
            <a:endParaRPr lang="cs-CZ" altLang="cs-CZ" dirty="0" smtClean="0"/>
          </a:p>
        </p:txBody>
      </p:sp>
      <p:sp>
        <p:nvSpPr>
          <p:cNvPr id="6147" name="Zástupný symbol pro zápatí 1"/>
          <p:cNvSpPr>
            <a:spLocks noGrp="1"/>
          </p:cNvSpPr>
          <p:nvPr>
            <p:ph type="ftr" sz="quarter" idx="4294967295"/>
          </p:nvPr>
        </p:nvSpPr>
        <p:spPr bwMode="auto">
          <a:xfrm>
            <a:off x="6858000" y="6248400"/>
            <a:ext cx="19050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9pPr>
          </a:lstStyle>
          <a:p>
            <a:pPr algn="r" eaLnBrk="1" hangingPunct="1"/>
            <a:r>
              <a:rPr lang="cs-CZ" altLang="cs-CZ" sz="1200" dirty="0" smtClean="0">
                <a:solidFill>
                  <a:srgbClr val="969696"/>
                </a:solidFill>
              </a:rPr>
              <a:t>3</a:t>
            </a:r>
            <a:endParaRPr lang="cs-CZ" altLang="cs-CZ" sz="1200" dirty="0">
              <a:solidFill>
                <a:srgbClr val="969696"/>
              </a:solidFill>
            </a:endParaRPr>
          </a:p>
        </p:txBody>
      </p:sp>
      <p:sp>
        <p:nvSpPr>
          <p:cNvPr id="6148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uk-UA" altLang="cs-CZ" sz="2000" b="1" dirty="0" smtClean="0">
                <a:solidFill>
                  <a:schemeClr val="tx2">
                    <a:lumMod val="75000"/>
                  </a:schemeClr>
                </a:solidFill>
              </a:rPr>
              <a:t>Директива ректора №</a:t>
            </a:r>
            <a:r>
              <a:rPr lang="cs-CZ" altLang="cs-CZ" sz="20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cs-CZ" altLang="cs-CZ" sz="2000" b="1" dirty="0" smtClean="0">
                <a:solidFill>
                  <a:schemeClr val="tx2">
                    <a:lumMod val="75000"/>
                  </a:schemeClr>
                </a:solidFill>
              </a:rPr>
              <a:t>8/2011 – </a:t>
            </a:r>
            <a:r>
              <a:rPr lang="uk-UA" altLang="cs-CZ" sz="2000" b="1" dirty="0" smtClean="0">
                <a:solidFill>
                  <a:schemeClr val="accent6"/>
                </a:solidFill>
              </a:rPr>
              <a:t>зарахування стажувань</a:t>
            </a:r>
            <a:endParaRPr lang="cs-CZ" altLang="cs-CZ" sz="2000" b="1" dirty="0" smtClean="0">
              <a:solidFill>
                <a:schemeClr val="accent6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uk-UA" altLang="cs-CZ" sz="2000" dirty="0" smtClean="0">
                <a:solidFill>
                  <a:schemeClr val="accent4"/>
                </a:solidFill>
              </a:rPr>
              <a:t>Ідеться про зарахування кредитів/предметів в УМ – лише для студентів, які їдуть на стажування!</a:t>
            </a:r>
          </a:p>
          <a:p>
            <a:pPr marL="0" indent="0">
              <a:buNone/>
            </a:pPr>
            <a:endParaRPr lang="cs-CZ" altLang="cs-CZ" sz="2000" dirty="0" smtClean="0">
              <a:solidFill>
                <a:schemeClr val="accent4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uk-UA" altLang="cs-CZ" sz="2000" dirty="0" smtClean="0">
                <a:solidFill>
                  <a:schemeClr val="accent4"/>
                </a:solidFill>
              </a:rPr>
              <a:t>Розподіл програм мобільності та їх зарахування </a:t>
            </a:r>
            <a:r>
              <a:rPr lang="cs-CZ" altLang="cs-CZ" sz="2000" dirty="0" smtClean="0">
                <a:solidFill>
                  <a:schemeClr val="accent4"/>
                </a:solidFill>
              </a:rPr>
              <a:t>(</a:t>
            </a:r>
            <a:r>
              <a:rPr lang="uk-UA" altLang="cs-CZ" sz="2000" dirty="0" smtClean="0">
                <a:solidFill>
                  <a:schemeClr val="accent4"/>
                </a:solidFill>
              </a:rPr>
              <a:t>відповідно до схем</a:t>
            </a:r>
            <a:r>
              <a:rPr lang="cs-CZ" altLang="cs-CZ" sz="2000" dirty="0" smtClean="0">
                <a:solidFill>
                  <a:schemeClr val="accent4"/>
                </a:solidFill>
              </a:rPr>
              <a:t> </a:t>
            </a:r>
            <a:r>
              <a:rPr lang="cs-CZ" altLang="cs-CZ" sz="2000" dirty="0" smtClean="0">
                <a:solidFill>
                  <a:schemeClr val="accent4"/>
                </a:solidFill>
              </a:rPr>
              <a:t>LPP/Erasmus</a:t>
            </a:r>
            <a:r>
              <a:rPr lang="cs-CZ" altLang="cs-CZ" sz="2000" dirty="0" smtClean="0">
                <a:solidFill>
                  <a:schemeClr val="accent4"/>
                </a:solidFill>
              </a:rPr>
              <a:t>): </a:t>
            </a:r>
            <a:endParaRPr lang="cs-CZ" altLang="cs-CZ" sz="2000" dirty="0" smtClean="0">
              <a:solidFill>
                <a:schemeClr val="accent4"/>
              </a:solidFill>
            </a:endParaRPr>
          </a:p>
          <a:p>
            <a:pPr marL="623888" indent="-260350">
              <a:buFont typeface="Arial" panose="020B0604020202020204" pitchFamily="34" charset="0"/>
              <a:buChar char="•"/>
            </a:pPr>
            <a:r>
              <a:rPr lang="uk-UA" altLang="cs-CZ" sz="2000" dirty="0" smtClean="0">
                <a:solidFill>
                  <a:schemeClr val="accent4"/>
                </a:solidFill>
              </a:rPr>
              <a:t>Навчальна програма</a:t>
            </a:r>
            <a:r>
              <a:rPr lang="cs-CZ" altLang="cs-CZ" sz="2000" dirty="0" smtClean="0">
                <a:solidFill>
                  <a:schemeClr val="accent4"/>
                </a:solidFill>
              </a:rPr>
              <a:t> (</a:t>
            </a:r>
            <a:r>
              <a:rPr lang="uk-UA" altLang="cs-CZ" sz="2000" dirty="0" smtClean="0">
                <a:solidFill>
                  <a:schemeClr val="accent4"/>
                </a:solidFill>
              </a:rPr>
              <a:t>включно з науково-дослідницькими поїздками)</a:t>
            </a:r>
          </a:p>
          <a:p>
            <a:pPr marL="623888" indent="-260350">
              <a:buFont typeface="Arial" panose="020B0604020202020204" pitchFamily="34" charset="0"/>
              <a:buChar char="•"/>
            </a:pPr>
            <a:r>
              <a:rPr lang="uk-UA" altLang="cs-CZ" sz="2000" dirty="0" smtClean="0">
                <a:solidFill>
                  <a:schemeClr val="accent4"/>
                </a:solidFill>
              </a:rPr>
              <a:t>Закордонне робоче стажування</a:t>
            </a:r>
            <a:r>
              <a:rPr lang="cs-CZ" altLang="cs-CZ" sz="2000" dirty="0" smtClean="0">
                <a:solidFill>
                  <a:schemeClr val="accent4"/>
                </a:solidFill>
              </a:rPr>
              <a:t> (</a:t>
            </a:r>
            <a:r>
              <a:rPr lang="uk-UA" altLang="cs-CZ" sz="2000" dirty="0" smtClean="0">
                <a:solidFill>
                  <a:schemeClr val="accent4"/>
                </a:solidFill>
              </a:rPr>
              <a:t>включно з науково-дослідницькими поїздками</a:t>
            </a:r>
            <a:r>
              <a:rPr lang="uk-UA" altLang="cs-CZ" sz="2000" dirty="0" smtClean="0">
                <a:solidFill>
                  <a:schemeClr val="accent4"/>
                </a:solidFill>
              </a:rPr>
              <a:t>)</a:t>
            </a:r>
            <a:endParaRPr lang="cs-CZ" altLang="cs-CZ" sz="2000" dirty="0" smtClean="0">
              <a:solidFill>
                <a:schemeClr val="accent4"/>
              </a:solidFill>
            </a:endParaRPr>
          </a:p>
          <a:p>
            <a:pPr marL="623888" indent="-260350">
              <a:buFont typeface="Arial" panose="020B0604020202020204" pitchFamily="34" charset="0"/>
              <a:buChar char="•"/>
            </a:pPr>
            <a:endParaRPr lang="cs-CZ" altLang="cs-CZ" sz="2000" dirty="0">
              <a:solidFill>
                <a:schemeClr val="accent4"/>
              </a:solidFill>
            </a:endParaRPr>
          </a:p>
          <a:p>
            <a:pPr marL="623888" indent="-260350">
              <a:buFont typeface="Arial" panose="020B0604020202020204" pitchFamily="34" charset="0"/>
              <a:buChar char="•"/>
            </a:pPr>
            <a:r>
              <a:rPr lang="uk-UA" altLang="cs-CZ" sz="1600" dirty="0" smtClean="0">
                <a:solidFill>
                  <a:schemeClr val="accent4"/>
                </a:solidFill>
              </a:rPr>
              <a:t>Усі інші програми мобільності повинні підпадати під один із вище вказаних видів стажувань</a:t>
            </a:r>
            <a:endParaRPr lang="cs-CZ" altLang="cs-CZ" sz="1600" dirty="0">
              <a:solidFill>
                <a:schemeClr val="accent4"/>
              </a:solidFill>
            </a:endParaRP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853130" y="6117000"/>
            <a:ext cx="1957370" cy="720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555641" y="801688"/>
            <a:ext cx="7827963" cy="647700"/>
          </a:xfrm>
        </p:spPr>
        <p:txBody>
          <a:bodyPr/>
          <a:lstStyle/>
          <a:p>
            <a:pPr eaLnBrk="1" hangingPunct="1"/>
            <a:r>
              <a:rPr lang="uk-UA" altLang="cs-CZ" dirty="0" smtClean="0"/>
              <a:t>Зарахування</a:t>
            </a:r>
            <a:r>
              <a:rPr lang="cs-CZ" altLang="cs-CZ" dirty="0" smtClean="0"/>
              <a:t> </a:t>
            </a:r>
            <a:r>
              <a:rPr lang="cs-CZ" altLang="cs-CZ" dirty="0" smtClean="0"/>
              <a:t>ECTS </a:t>
            </a:r>
            <a:r>
              <a:rPr lang="uk-UA" altLang="cs-CZ" dirty="0" smtClean="0"/>
              <a:t>кредитів</a:t>
            </a:r>
            <a:r>
              <a:rPr lang="cs-CZ" altLang="cs-CZ" dirty="0" smtClean="0"/>
              <a:t>/</a:t>
            </a:r>
            <a:r>
              <a:rPr lang="uk-UA" altLang="cs-CZ" dirty="0" smtClean="0"/>
              <a:t>предметів в УМ</a:t>
            </a:r>
            <a:endParaRPr lang="cs-CZ" altLang="cs-CZ" dirty="0" smtClean="0"/>
          </a:p>
        </p:txBody>
      </p:sp>
      <p:sp>
        <p:nvSpPr>
          <p:cNvPr id="7170" name="Zástupný symbol pro číslo snímku 3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9pPr>
          </a:lstStyle>
          <a:p>
            <a:fld id="{0FD75206-C816-4F97-8357-575BFC38C991}" type="slidenum">
              <a:rPr lang="cs-CZ" altLang="cs-CZ" sz="1200">
                <a:solidFill>
                  <a:srgbClr val="969696"/>
                </a:solidFill>
              </a:rPr>
              <a:pPr/>
              <a:t>4</a:t>
            </a:fld>
            <a:endParaRPr lang="cs-CZ" altLang="cs-CZ" sz="1200">
              <a:solidFill>
                <a:srgbClr val="969696"/>
              </a:solidFill>
            </a:endParaRPr>
          </a:p>
        </p:txBody>
      </p:sp>
      <p:graphicFrame>
        <p:nvGraphicFramePr>
          <p:cNvPr id="5" name="Graf 4"/>
          <p:cNvGraphicFramePr/>
          <p:nvPr/>
        </p:nvGraphicFramePr>
        <p:xfrm>
          <a:off x="398207" y="1120877"/>
          <a:ext cx="7264400" cy="41186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6" name="Obrázek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853130" y="6117000"/>
            <a:ext cx="1957370" cy="720000"/>
          </a:xfrm>
          <a:prstGeom prst="rect">
            <a:avLst/>
          </a:prstGeom>
        </p:spPr>
      </p:pic>
      <p:sp>
        <p:nvSpPr>
          <p:cNvPr id="9" name="Zástupný symbol pro obsah 1"/>
          <p:cNvSpPr>
            <a:spLocks noGrp="1"/>
          </p:cNvSpPr>
          <p:nvPr>
            <p:ph idx="1"/>
          </p:nvPr>
        </p:nvSpPr>
        <p:spPr>
          <a:xfrm>
            <a:off x="398207" y="1626921"/>
            <a:ext cx="8556882" cy="4114800"/>
          </a:xfrm>
        </p:spPr>
        <p:txBody>
          <a:bodyPr/>
          <a:lstStyle/>
          <a:p>
            <a:pPr marL="0" indent="0">
              <a:buNone/>
            </a:pPr>
            <a:r>
              <a:rPr lang="uk-UA" altLang="cs-CZ" sz="2000" b="1" dirty="0" smtClean="0">
                <a:solidFill>
                  <a:schemeClr val="tx2">
                    <a:lumMod val="75000"/>
                  </a:schemeClr>
                </a:solidFill>
              </a:rPr>
              <a:t>Директива ректора №</a:t>
            </a:r>
            <a:r>
              <a:rPr lang="cs-CZ" altLang="cs-CZ" sz="20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cs-CZ" altLang="cs-CZ" sz="2000" b="1" dirty="0" smtClean="0">
                <a:solidFill>
                  <a:schemeClr val="tx2">
                    <a:lumMod val="75000"/>
                  </a:schemeClr>
                </a:solidFill>
              </a:rPr>
              <a:t>8/2011 – </a:t>
            </a:r>
            <a:r>
              <a:rPr lang="uk-UA" altLang="cs-CZ" sz="2000" b="1" dirty="0" smtClean="0">
                <a:solidFill>
                  <a:srgbClr val="FF0000"/>
                </a:solidFill>
              </a:rPr>
              <a:t>зарахування курсів/предметів</a:t>
            </a:r>
            <a:endParaRPr lang="cs-CZ" altLang="cs-CZ" sz="2000" b="1" dirty="0" smtClean="0">
              <a:solidFill>
                <a:srgbClr val="FF0000"/>
              </a:solidFill>
            </a:endParaRP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720725" y="2046287"/>
            <a:ext cx="7662879" cy="4202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69696"/>
              </a:buClr>
              <a:buSzPct val="80000"/>
              <a:buFont typeface="Wingdings" panose="05000000000000000000" pitchFamily="2" charset="2"/>
              <a:buBlip>
                <a:blip r:embed="rId5"/>
              </a:buBlip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Blip>
                <a:blip r:embed="rId5"/>
              </a:buBlip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Blip>
                <a:blip r:embed="rId5"/>
              </a:buBlip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5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5"/>
              </a:buBlip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5"/>
              </a:buBlip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5"/>
              </a:buBlip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90000"/>
              </a:lnSpc>
            </a:pPr>
            <a:r>
              <a:rPr lang="uk-UA" sz="1400" kern="0" dirty="0" smtClean="0"/>
              <a:t>Основне розділення курсів/предметів в УМ:</a:t>
            </a:r>
            <a:endParaRPr lang="cs-CZ" sz="1400" kern="0" dirty="0" smtClean="0"/>
          </a:p>
          <a:p>
            <a:pPr lvl="2">
              <a:lnSpc>
                <a:spcPct val="90000"/>
              </a:lnSpc>
            </a:pPr>
            <a:r>
              <a:rPr lang="uk-UA" sz="1400" kern="0" dirty="0" smtClean="0"/>
              <a:t>Обов’язкові курси </a:t>
            </a:r>
            <a:r>
              <a:rPr lang="cs-CZ" sz="1400" kern="0" dirty="0" smtClean="0"/>
              <a:t>– </a:t>
            </a:r>
            <a:r>
              <a:rPr lang="uk-UA" sz="1400" kern="0" dirty="0" smtClean="0"/>
              <a:t>їх обов’язково треба закінчити</a:t>
            </a:r>
            <a:r>
              <a:rPr lang="cs-CZ" sz="1400" kern="0" dirty="0" smtClean="0"/>
              <a:t>; </a:t>
            </a:r>
            <a:r>
              <a:rPr lang="cs-CZ" sz="1400" kern="0" dirty="0" smtClean="0"/>
              <a:t>130 ECTS </a:t>
            </a:r>
            <a:r>
              <a:rPr lang="uk-UA" sz="1400" kern="0" dirty="0" smtClean="0"/>
              <a:t>з</a:t>
            </a:r>
            <a:r>
              <a:rPr lang="cs-CZ" sz="1400" kern="0" dirty="0" smtClean="0"/>
              <a:t> </a:t>
            </a:r>
            <a:r>
              <a:rPr lang="cs-CZ" sz="1400" kern="0" dirty="0" smtClean="0"/>
              <a:t>180 (BA)</a:t>
            </a:r>
          </a:p>
          <a:p>
            <a:pPr lvl="2">
              <a:lnSpc>
                <a:spcPct val="90000"/>
              </a:lnSpc>
            </a:pPr>
            <a:r>
              <a:rPr lang="uk-UA" sz="1400" kern="0" dirty="0" smtClean="0"/>
              <a:t>Обов’язкові курси на вибір</a:t>
            </a:r>
            <a:r>
              <a:rPr lang="cs-CZ" sz="1400" kern="0" dirty="0" smtClean="0"/>
              <a:t> </a:t>
            </a:r>
            <a:r>
              <a:rPr lang="cs-CZ" sz="1400" kern="0" dirty="0" smtClean="0"/>
              <a:t>– </a:t>
            </a:r>
            <a:r>
              <a:rPr lang="uk-UA" sz="1400" kern="0" dirty="0" smtClean="0"/>
              <a:t>потрібно закінчити певну кількість цих курсів </a:t>
            </a:r>
            <a:r>
              <a:rPr lang="cs-CZ" sz="1400" kern="0" dirty="0" smtClean="0"/>
              <a:t>(</a:t>
            </a:r>
            <a:r>
              <a:rPr lang="uk-UA" sz="1400" kern="0" dirty="0" smtClean="0"/>
              <a:t>за параметрами</a:t>
            </a:r>
            <a:r>
              <a:rPr lang="cs-CZ" sz="1400" kern="0" dirty="0" smtClean="0"/>
              <a:t> </a:t>
            </a:r>
            <a:r>
              <a:rPr lang="cs-CZ" sz="1400" kern="0" dirty="0" smtClean="0"/>
              <a:t>ECTS) </a:t>
            </a:r>
            <a:r>
              <a:rPr lang="uk-UA" sz="1400" kern="0" dirty="0" smtClean="0"/>
              <a:t>з пропозиції всіх доступних курсів</a:t>
            </a:r>
            <a:r>
              <a:rPr lang="cs-CZ" sz="1400" kern="0" dirty="0" smtClean="0"/>
              <a:t>; </a:t>
            </a:r>
            <a:r>
              <a:rPr lang="cs-CZ" sz="1400" kern="0" dirty="0" smtClean="0"/>
              <a:t>30 ECTS </a:t>
            </a:r>
            <a:r>
              <a:rPr lang="uk-UA" sz="1400" kern="0" dirty="0" smtClean="0"/>
              <a:t>зі всіх </a:t>
            </a:r>
            <a:r>
              <a:rPr lang="cs-CZ" sz="1400" kern="0" dirty="0" smtClean="0"/>
              <a:t>180 </a:t>
            </a:r>
            <a:r>
              <a:rPr lang="cs-CZ" sz="1400" kern="0" dirty="0" smtClean="0"/>
              <a:t>(BA)</a:t>
            </a:r>
          </a:p>
          <a:p>
            <a:pPr lvl="2">
              <a:lnSpc>
                <a:spcPct val="90000"/>
              </a:lnSpc>
            </a:pPr>
            <a:r>
              <a:rPr lang="uk-UA" sz="1400" kern="0" dirty="0" smtClean="0"/>
              <a:t>Курси на вибір </a:t>
            </a:r>
            <a:r>
              <a:rPr lang="cs-CZ" sz="1400" kern="0" dirty="0" smtClean="0"/>
              <a:t>– </a:t>
            </a:r>
            <a:r>
              <a:rPr lang="uk-UA" sz="1400" kern="0" dirty="0" smtClean="0"/>
              <a:t>можливість закінчити будь-який курс, що пропонується яв УМ</a:t>
            </a:r>
            <a:r>
              <a:rPr lang="cs-CZ" sz="1400" kern="0" dirty="0" smtClean="0"/>
              <a:t>; </a:t>
            </a:r>
            <a:r>
              <a:rPr lang="uk-UA" sz="1400" kern="0" dirty="0" smtClean="0"/>
              <a:t>не обов’язкові</a:t>
            </a:r>
            <a:r>
              <a:rPr lang="cs-CZ" sz="1400" kern="0" dirty="0" smtClean="0"/>
              <a:t>; </a:t>
            </a:r>
            <a:r>
              <a:rPr lang="cs-CZ" sz="1400" kern="0" dirty="0" smtClean="0"/>
              <a:t>20 ECTS </a:t>
            </a:r>
            <a:r>
              <a:rPr lang="uk-UA" sz="1400" kern="0" dirty="0" smtClean="0"/>
              <a:t>зі всіх</a:t>
            </a:r>
            <a:r>
              <a:rPr lang="cs-CZ" sz="1400" kern="0" dirty="0" smtClean="0"/>
              <a:t> </a:t>
            </a:r>
            <a:r>
              <a:rPr lang="cs-CZ" sz="1400" kern="0" dirty="0" smtClean="0"/>
              <a:t>180 (BA)</a:t>
            </a:r>
          </a:p>
          <a:p>
            <a:pPr lvl="2">
              <a:lnSpc>
                <a:spcPct val="90000"/>
              </a:lnSpc>
            </a:pPr>
            <a:endParaRPr lang="cs-CZ" sz="1400" kern="0" dirty="0" smtClean="0"/>
          </a:p>
          <a:p>
            <a:pPr>
              <a:lnSpc>
                <a:spcPct val="90000"/>
              </a:lnSpc>
            </a:pPr>
            <a:r>
              <a:rPr lang="uk-UA" sz="1400" kern="0" dirty="0" smtClean="0"/>
              <a:t>Навчальні предмети </a:t>
            </a:r>
            <a:r>
              <a:rPr lang="cs-CZ" sz="1400" kern="0" dirty="0" smtClean="0"/>
              <a:t>– </a:t>
            </a:r>
            <a:r>
              <a:rPr lang="uk-UA" sz="1400" kern="0" dirty="0" smtClean="0"/>
              <a:t>зарахування відповідно до</a:t>
            </a:r>
            <a:r>
              <a:rPr lang="cs-CZ" sz="1400" kern="0" dirty="0" smtClean="0"/>
              <a:t> </a:t>
            </a:r>
            <a:r>
              <a:rPr lang="cs-CZ" sz="1400" kern="0" dirty="0" smtClean="0"/>
              <a:t>LA:</a:t>
            </a:r>
          </a:p>
          <a:p>
            <a:pPr lvl="1">
              <a:lnSpc>
                <a:spcPct val="90000"/>
              </a:lnSpc>
            </a:pPr>
            <a:r>
              <a:rPr lang="uk-UA" sz="1400" kern="0" dirty="0" smtClean="0"/>
              <a:t>Зарахування предмету, який студент пройшов закордоном, за відповідний обов’язковий чи обов’язковий-вибірковий предмет в УМ</a:t>
            </a:r>
          </a:p>
          <a:p>
            <a:pPr lvl="1">
              <a:lnSpc>
                <a:spcPct val="90000"/>
              </a:lnSpc>
            </a:pPr>
            <a:r>
              <a:rPr lang="uk-UA" sz="1400" kern="0" dirty="0" smtClean="0"/>
              <a:t>Інші форми зарахування предметів </a:t>
            </a:r>
            <a:r>
              <a:rPr lang="cs-CZ" sz="1400" kern="0" dirty="0" smtClean="0"/>
              <a:t>(</a:t>
            </a:r>
            <a:r>
              <a:rPr lang="uk-UA" sz="1400" kern="0" dirty="0" smtClean="0"/>
              <a:t>для обов’язкових-вибіркових/вибіркових предметів</a:t>
            </a:r>
          </a:p>
          <a:p>
            <a:pPr lvl="1">
              <a:lnSpc>
                <a:spcPct val="90000"/>
              </a:lnSpc>
            </a:pPr>
            <a:endParaRPr lang="cs-CZ" sz="1400" kern="0" dirty="0" smtClean="0"/>
          </a:p>
          <a:p>
            <a:pPr>
              <a:lnSpc>
                <a:spcPct val="90000"/>
              </a:lnSpc>
            </a:pPr>
            <a:r>
              <a:rPr lang="uk-UA" sz="1400" kern="0" dirty="0" smtClean="0"/>
              <a:t>Закордонні робочі стажування</a:t>
            </a:r>
            <a:endParaRPr lang="cs-CZ" sz="1400" kern="0" dirty="0" smtClean="0"/>
          </a:p>
          <a:p>
            <a:pPr lvl="1">
              <a:lnSpc>
                <a:spcPct val="90000"/>
              </a:lnSpc>
            </a:pPr>
            <a:r>
              <a:rPr lang="uk-UA" sz="1400" kern="0" dirty="0" smtClean="0"/>
              <a:t>Доступні предмети/курси для студентів, які перебувають на закордонних робочих стажуваннях </a:t>
            </a:r>
          </a:p>
          <a:p>
            <a:pPr lvl="1">
              <a:lnSpc>
                <a:spcPct val="90000"/>
              </a:lnSpc>
            </a:pPr>
            <a:r>
              <a:rPr lang="uk-UA" sz="1400" kern="0" dirty="0" smtClean="0"/>
              <a:t>Додаток до диплому</a:t>
            </a:r>
            <a:endParaRPr lang="cs-CZ" sz="1400" kern="0" dirty="0" smtClean="0"/>
          </a:p>
          <a:p>
            <a:pPr lvl="2">
              <a:lnSpc>
                <a:spcPct val="90000"/>
              </a:lnSpc>
            </a:pPr>
            <a:r>
              <a:rPr lang="uk-UA" sz="1400" kern="0" dirty="0" smtClean="0"/>
              <a:t>Запис предмету</a:t>
            </a:r>
            <a:endParaRPr lang="cs-CZ" sz="1400" kern="0" dirty="0" smtClean="0"/>
          </a:p>
          <a:p>
            <a:pPr lvl="3">
              <a:lnSpc>
                <a:spcPct val="90000"/>
              </a:lnSpc>
            </a:pPr>
            <a:endParaRPr lang="cs-CZ" sz="800" kern="0" dirty="0" smtClean="0"/>
          </a:p>
          <a:p>
            <a:pPr lvl="1">
              <a:lnSpc>
                <a:spcPct val="90000"/>
              </a:lnSpc>
            </a:pPr>
            <a:endParaRPr lang="en-US" sz="1400" kern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49FA0D-C976-4F2C-9B36-6093716FD6E0}" type="slidenum">
              <a:rPr lang="cs-CZ" altLang="cs-CZ" smtClean="0"/>
              <a:pPr/>
              <a:t>5</a:t>
            </a:fld>
            <a:endParaRPr lang="cs-CZ" altLang="cs-CZ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720725" y="1125538"/>
            <a:ext cx="7827963" cy="647700"/>
          </a:xfrm>
        </p:spPr>
        <p:txBody>
          <a:bodyPr/>
          <a:lstStyle/>
          <a:p>
            <a:pPr eaLnBrk="1" hangingPunct="1"/>
            <a:r>
              <a:rPr lang="uk-UA" altLang="cs-CZ" sz="1800" dirty="0" smtClean="0"/>
              <a:t>Зарахування</a:t>
            </a:r>
            <a:r>
              <a:rPr lang="cs-CZ" altLang="cs-CZ" sz="1800" dirty="0" smtClean="0"/>
              <a:t> </a:t>
            </a:r>
            <a:r>
              <a:rPr lang="cs-CZ" altLang="cs-CZ" sz="1800" dirty="0" smtClean="0"/>
              <a:t>ECTS </a:t>
            </a:r>
            <a:r>
              <a:rPr lang="uk-UA" altLang="cs-CZ" sz="1800" dirty="0" smtClean="0"/>
              <a:t>кредитів</a:t>
            </a:r>
            <a:r>
              <a:rPr lang="cs-CZ" altLang="cs-CZ" sz="1800" dirty="0" smtClean="0"/>
              <a:t>/</a:t>
            </a:r>
            <a:r>
              <a:rPr lang="uk-UA" altLang="cs-CZ" sz="1800" dirty="0" smtClean="0"/>
              <a:t>предметів в УМ</a:t>
            </a:r>
            <a:r>
              <a:rPr lang="cs-CZ" altLang="cs-CZ" sz="1800" dirty="0" smtClean="0"/>
              <a:t> </a:t>
            </a:r>
            <a:r>
              <a:rPr lang="cs-CZ" altLang="cs-CZ" sz="1800" dirty="0" smtClean="0"/>
              <a:t>- </a:t>
            </a:r>
            <a:r>
              <a:rPr lang="uk-UA" altLang="cs-CZ" sz="1800" dirty="0" smtClean="0">
                <a:solidFill>
                  <a:srgbClr val="00B050"/>
                </a:solidFill>
              </a:rPr>
              <a:t>документація</a:t>
            </a:r>
            <a:endParaRPr lang="cs-CZ" altLang="cs-CZ" sz="1800" dirty="0" smtClean="0">
              <a:solidFill>
                <a:srgbClr val="00B050"/>
              </a:solidFill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720725" y="1909762"/>
            <a:ext cx="7662879" cy="4202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69696"/>
              </a:buClr>
              <a:buSzPct val="80000"/>
              <a:buFont typeface="Wingdings" panose="05000000000000000000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90000"/>
              </a:lnSpc>
            </a:pPr>
            <a:r>
              <a:rPr lang="uk-UA" sz="1600" kern="0" dirty="0" smtClean="0"/>
              <a:t>Зарахування, що базується на </a:t>
            </a:r>
            <a:r>
              <a:rPr lang="cs-CZ" sz="1600" kern="0" dirty="0" smtClean="0"/>
              <a:t>ECTS/</a:t>
            </a:r>
            <a:r>
              <a:rPr lang="uk-UA" sz="1600" kern="0" dirty="0" smtClean="0"/>
              <a:t>іншій системі</a:t>
            </a:r>
            <a:endParaRPr lang="cs-CZ" sz="1600" kern="0" dirty="0" smtClean="0"/>
          </a:p>
          <a:p>
            <a:pPr lvl="1">
              <a:lnSpc>
                <a:spcPct val="90000"/>
              </a:lnSpc>
            </a:pPr>
            <a:r>
              <a:rPr lang="cs-CZ" sz="1600" kern="0" dirty="0" smtClean="0"/>
              <a:t>ECTS – </a:t>
            </a:r>
            <a:r>
              <a:rPr lang="uk-UA" sz="1600" kern="0" dirty="0" smtClean="0"/>
              <a:t>однакова кількість кредитів, та ж сама оцінка</a:t>
            </a:r>
          </a:p>
          <a:p>
            <a:pPr lvl="1">
              <a:lnSpc>
                <a:spcPct val="90000"/>
              </a:lnSpc>
            </a:pPr>
            <a:r>
              <a:rPr lang="uk-UA" sz="1600" kern="0" dirty="0" smtClean="0"/>
              <a:t>Інші системи</a:t>
            </a:r>
            <a:endParaRPr lang="cs-CZ" sz="1600" kern="0" dirty="0" smtClean="0"/>
          </a:p>
          <a:p>
            <a:pPr>
              <a:lnSpc>
                <a:spcPct val="90000"/>
              </a:lnSpc>
            </a:pPr>
            <a:endParaRPr lang="cs-CZ" sz="1600" kern="0" dirty="0" smtClean="0"/>
          </a:p>
          <a:p>
            <a:pPr>
              <a:lnSpc>
                <a:spcPct val="90000"/>
              </a:lnSpc>
            </a:pPr>
            <a:r>
              <a:rPr lang="uk-UA" sz="1600" kern="0" dirty="0" smtClean="0"/>
              <a:t>Необхідні</a:t>
            </a:r>
            <a:r>
              <a:rPr lang="cs-CZ" sz="1600" kern="0" dirty="0" smtClean="0"/>
              <a:t> </a:t>
            </a:r>
            <a:r>
              <a:rPr lang="uk-UA" sz="1600" b="1" kern="0" dirty="0" smtClean="0"/>
              <a:t>документи</a:t>
            </a:r>
            <a:r>
              <a:rPr lang="cs-CZ" sz="1600" kern="0" dirty="0" smtClean="0"/>
              <a:t> </a:t>
            </a:r>
            <a:r>
              <a:rPr lang="uk-UA" sz="1600" kern="0" dirty="0" smtClean="0"/>
              <a:t>для зарахування предмету</a:t>
            </a:r>
            <a:r>
              <a:rPr lang="cs-CZ" sz="1600" kern="0" dirty="0" smtClean="0"/>
              <a:t>/</a:t>
            </a:r>
            <a:r>
              <a:rPr lang="uk-UA" sz="1600" kern="0" dirty="0" smtClean="0"/>
              <a:t>кредитів</a:t>
            </a:r>
            <a:r>
              <a:rPr lang="cs-CZ" sz="1600" kern="0" dirty="0" smtClean="0"/>
              <a:t> </a:t>
            </a:r>
            <a:r>
              <a:rPr lang="cs-CZ" sz="1600" kern="0" dirty="0" smtClean="0"/>
              <a:t>– </a:t>
            </a:r>
            <a:r>
              <a:rPr lang="uk-UA" sz="1600" b="1" kern="0" dirty="0" smtClean="0"/>
              <a:t>навчальна програма</a:t>
            </a:r>
            <a:endParaRPr lang="cs-CZ" sz="1600" b="1" kern="0" dirty="0" smtClean="0"/>
          </a:p>
          <a:p>
            <a:pPr lvl="1">
              <a:lnSpc>
                <a:spcPct val="90000"/>
              </a:lnSpc>
            </a:pPr>
            <a:r>
              <a:rPr lang="uk-UA" sz="1600" kern="0" dirty="0" smtClean="0"/>
              <a:t>Т.зв.</a:t>
            </a:r>
            <a:r>
              <a:rPr lang="cs-CZ" sz="1600" kern="0" dirty="0" smtClean="0"/>
              <a:t> </a:t>
            </a:r>
            <a:r>
              <a:rPr lang="cs-CZ" sz="1600" i="1" kern="0" dirty="0"/>
              <a:t>l</a:t>
            </a:r>
            <a:r>
              <a:rPr lang="cs-CZ" sz="1600" i="1" kern="0" dirty="0" smtClean="0"/>
              <a:t>earning agreement</a:t>
            </a:r>
            <a:r>
              <a:rPr lang="cs-CZ" sz="1600" kern="0" dirty="0" smtClean="0"/>
              <a:t> </a:t>
            </a:r>
            <a:r>
              <a:rPr lang="uk-UA" sz="1600" kern="0" dirty="0" smtClean="0"/>
              <a:t> та його можливі зміни </a:t>
            </a:r>
            <a:r>
              <a:rPr lang="cs-CZ" sz="1600" kern="0" dirty="0" smtClean="0"/>
              <a:t>(</a:t>
            </a:r>
            <a:r>
              <a:rPr lang="uk-UA" sz="1600" kern="0" dirty="0" smtClean="0"/>
              <a:t>УМ</a:t>
            </a:r>
            <a:r>
              <a:rPr lang="cs-CZ" sz="1600" kern="0" dirty="0" smtClean="0"/>
              <a:t>, </a:t>
            </a:r>
            <a:r>
              <a:rPr lang="uk-UA" sz="1600" kern="0" dirty="0" smtClean="0"/>
              <a:t>студент</a:t>
            </a:r>
            <a:r>
              <a:rPr lang="cs-CZ" sz="1600" kern="0" dirty="0" smtClean="0"/>
              <a:t>, </a:t>
            </a:r>
            <a:r>
              <a:rPr lang="uk-UA" sz="1600" kern="0" dirty="0" err="1" smtClean="0"/>
              <a:t>гост</a:t>
            </a:r>
            <a:r>
              <a:rPr lang="uk-UA" sz="1600" kern="0" dirty="0" err="1" smtClean="0"/>
              <a:t>ююча</a:t>
            </a:r>
            <a:r>
              <a:rPr lang="uk-UA" sz="1600" kern="0" dirty="0" smtClean="0"/>
              <a:t> інституція</a:t>
            </a:r>
            <a:r>
              <a:rPr lang="cs-CZ" sz="1600" kern="0" dirty="0" smtClean="0"/>
              <a:t>)</a:t>
            </a:r>
            <a:endParaRPr lang="cs-CZ" sz="1600" kern="0" dirty="0" smtClean="0"/>
          </a:p>
          <a:p>
            <a:pPr lvl="1">
              <a:lnSpc>
                <a:spcPct val="90000"/>
              </a:lnSpc>
            </a:pPr>
            <a:r>
              <a:rPr lang="uk-UA" sz="1600" kern="0" dirty="0" smtClean="0"/>
              <a:t>Довідка про навчання</a:t>
            </a:r>
            <a:r>
              <a:rPr lang="cs-CZ" sz="1600" kern="0" dirty="0" smtClean="0"/>
              <a:t> (</a:t>
            </a:r>
            <a:r>
              <a:rPr lang="uk-UA" sz="1600" kern="0" dirty="0" err="1" smtClean="0"/>
              <a:t>гостююча</a:t>
            </a:r>
            <a:r>
              <a:rPr lang="uk-UA" sz="1600" kern="0" dirty="0" smtClean="0"/>
              <a:t> інституція</a:t>
            </a:r>
            <a:r>
              <a:rPr lang="cs-CZ" sz="1600" kern="0" dirty="0" smtClean="0"/>
              <a:t>)</a:t>
            </a:r>
            <a:endParaRPr lang="cs-CZ" sz="1600" kern="0" dirty="0" smtClean="0"/>
          </a:p>
          <a:p>
            <a:pPr lvl="1">
              <a:lnSpc>
                <a:spcPct val="90000"/>
              </a:lnSpc>
            </a:pPr>
            <a:r>
              <a:rPr lang="uk-UA" sz="1600" kern="0" dirty="0" smtClean="0"/>
              <a:t>Виписка оцінок </a:t>
            </a:r>
            <a:r>
              <a:rPr lang="cs-CZ" sz="1600" kern="0" dirty="0" smtClean="0"/>
              <a:t>(</a:t>
            </a:r>
            <a:r>
              <a:rPr lang="uk-UA" sz="1600" kern="0" dirty="0" err="1" smtClean="0"/>
              <a:t>гостююча</a:t>
            </a:r>
            <a:r>
              <a:rPr lang="uk-UA" sz="1600" kern="0" dirty="0" smtClean="0"/>
              <a:t> інституція</a:t>
            </a:r>
            <a:r>
              <a:rPr lang="cs-CZ" sz="1600" kern="0" dirty="0" smtClean="0"/>
              <a:t>)</a:t>
            </a:r>
            <a:endParaRPr lang="cs-CZ" sz="1600" kern="0" dirty="0" smtClean="0"/>
          </a:p>
          <a:p>
            <a:pPr>
              <a:lnSpc>
                <a:spcPct val="90000"/>
              </a:lnSpc>
            </a:pPr>
            <a:endParaRPr lang="cs-CZ" sz="1600" kern="0" dirty="0" smtClean="0"/>
          </a:p>
          <a:p>
            <a:pPr>
              <a:lnSpc>
                <a:spcPct val="90000"/>
              </a:lnSpc>
            </a:pPr>
            <a:r>
              <a:rPr lang="uk-UA" sz="1600" kern="0" dirty="0" smtClean="0"/>
              <a:t>Необхідні </a:t>
            </a:r>
            <a:r>
              <a:rPr lang="uk-UA" sz="1600" b="1" kern="0" dirty="0" smtClean="0"/>
              <a:t>документи</a:t>
            </a:r>
            <a:r>
              <a:rPr lang="cs-CZ" sz="1600" kern="0" dirty="0" smtClean="0"/>
              <a:t> </a:t>
            </a:r>
            <a:r>
              <a:rPr lang="uk-UA" sz="1600" kern="0" dirty="0" smtClean="0"/>
              <a:t>для зарахування предмету</a:t>
            </a:r>
            <a:r>
              <a:rPr lang="cs-CZ" sz="1600" kern="0" dirty="0" smtClean="0"/>
              <a:t>/</a:t>
            </a:r>
            <a:r>
              <a:rPr lang="uk-UA" sz="1600" kern="0" dirty="0" smtClean="0"/>
              <a:t>кредитів</a:t>
            </a:r>
            <a:r>
              <a:rPr lang="cs-CZ" sz="1600" kern="0" dirty="0" smtClean="0"/>
              <a:t> </a:t>
            </a:r>
            <a:r>
              <a:rPr lang="cs-CZ" sz="1600" kern="0" dirty="0" smtClean="0"/>
              <a:t>– </a:t>
            </a:r>
            <a:r>
              <a:rPr lang="uk-UA" sz="1600" b="1" kern="0" dirty="0" smtClean="0"/>
              <a:t>робоче стажування</a:t>
            </a:r>
            <a:endParaRPr lang="cs-CZ" sz="1600" b="1" kern="0" dirty="0" smtClean="0"/>
          </a:p>
          <a:p>
            <a:pPr lvl="1">
              <a:lnSpc>
                <a:spcPct val="90000"/>
              </a:lnSpc>
            </a:pPr>
            <a:r>
              <a:rPr lang="uk-UA" sz="1600" kern="0" dirty="0" err="1" smtClean="0"/>
              <a:t>Т.зв</a:t>
            </a:r>
            <a:r>
              <a:rPr lang="cs-CZ" sz="1600" kern="0" dirty="0" smtClean="0"/>
              <a:t>. </a:t>
            </a:r>
            <a:r>
              <a:rPr lang="cs-CZ" sz="1600" i="1" kern="0" dirty="0"/>
              <a:t>t</a:t>
            </a:r>
            <a:r>
              <a:rPr lang="cs-CZ" sz="1600" i="1" kern="0" dirty="0" smtClean="0"/>
              <a:t>raining agreement </a:t>
            </a:r>
            <a:r>
              <a:rPr lang="uk-UA" sz="1600" i="1" kern="0" dirty="0" smtClean="0"/>
              <a:t> </a:t>
            </a:r>
            <a:r>
              <a:rPr lang="uk-UA" sz="1600" kern="0" dirty="0" smtClean="0"/>
              <a:t>та </a:t>
            </a:r>
            <a:r>
              <a:rPr lang="uk-UA" sz="1600" kern="0" dirty="0" smtClean="0"/>
              <a:t>його </a:t>
            </a:r>
            <a:r>
              <a:rPr lang="uk-UA" sz="1600" kern="0" dirty="0" smtClean="0"/>
              <a:t>можливі зміни </a:t>
            </a:r>
            <a:r>
              <a:rPr lang="cs-CZ" sz="1600" kern="0" dirty="0" smtClean="0"/>
              <a:t>(</a:t>
            </a:r>
            <a:r>
              <a:rPr lang="uk-UA" sz="1600" kern="0" dirty="0" smtClean="0"/>
              <a:t>УМ</a:t>
            </a:r>
            <a:r>
              <a:rPr lang="cs-CZ" sz="1600" kern="0" dirty="0" smtClean="0"/>
              <a:t>, </a:t>
            </a:r>
            <a:r>
              <a:rPr lang="uk-UA" sz="1600" kern="0" dirty="0" smtClean="0"/>
              <a:t>студент</a:t>
            </a:r>
            <a:r>
              <a:rPr lang="cs-CZ" sz="1600" kern="0" dirty="0" smtClean="0"/>
              <a:t>, </a:t>
            </a:r>
            <a:r>
              <a:rPr lang="uk-UA" sz="1600" kern="0" dirty="0" err="1" smtClean="0"/>
              <a:t>гостююча</a:t>
            </a:r>
            <a:r>
              <a:rPr lang="uk-UA" sz="1600" kern="0" dirty="0" smtClean="0"/>
              <a:t> інституція</a:t>
            </a:r>
            <a:r>
              <a:rPr lang="cs-CZ" sz="1600" kern="0" dirty="0" smtClean="0"/>
              <a:t>)</a:t>
            </a:r>
            <a:endParaRPr lang="cs-CZ" sz="1600" kern="0" dirty="0" smtClean="0"/>
          </a:p>
          <a:p>
            <a:pPr lvl="1">
              <a:lnSpc>
                <a:spcPct val="90000"/>
              </a:lnSpc>
            </a:pPr>
            <a:r>
              <a:rPr lang="uk-UA" sz="1600" kern="0" dirty="0" smtClean="0"/>
              <a:t>Довідка про робоче стажування/перебування</a:t>
            </a:r>
            <a:r>
              <a:rPr lang="cs-CZ" sz="1600" kern="0" dirty="0" smtClean="0"/>
              <a:t> (</a:t>
            </a:r>
            <a:r>
              <a:rPr lang="uk-UA" sz="1600" kern="0" dirty="0" err="1" smtClean="0"/>
              <a:t>гост</a:t>
            </a:r>
            <a:r>
              <a:rPr lang="uk-UA" sz="1600" kern="0" dirty="0" err="1" smtClean="0"/>
              <a:t>ююча</a:t>
            </a:r>
            <a:r>
              <a:rPr lang="uk-UA" sz="1600" kern="0" dirty="0" smtClean="0"/>
              <a:t> та своя інституції</a:t>
            </a:r>
            <a:r>
              <a:rPr lang="cs-CZ" sz="1600" kern="0" dirty="0" smtClean="0"/>
              <a:t>)</a:t>
            </a:r>
            <a:endParaRPr lang="cs-CZ" sz="1600" kern="0" dirty="0" smtClean="0"/>
          </a:p>
          <a:p>
            <a:pPr marL="457200" lvl="1" indent="0">
              <a:lnSpc>
                <a:spcPct val="90000"/>
              </a:lnSpc>
              <a:buFont typeface="Wingdings" panose="05000000000000000000" pitchFamily="2" charset="2"/>
              <a:buNone/>
            </a:pPr>
            <a:endParaRPr lang="cs-CZ" sz="1400" kern="0" dirty="0" smtClean="0"/>
          </a:p>
          <a:p>
            <a:pPr marL="457200" lvl="1" indent="0">
              <a:lnSpc>
                <a:spcPct val="90000"/>
              </a:lnSpc>
              <a:buFont typeface="Wingdings" panose="05000000000000000000" pitchFamily="2" charset="2"/>
              <a:buNone/>
            </a:pPr>
            <a:endParaRPr lang="cs-CZ" sz="1400" kern="0" dirty="0" smtClean="0"/>
          </a:p>
        </p:txBody>
      </p:sp>
      <p:pic>
        <p:nvPicPr>
          <p:cNvPr id="8" name="Obrázek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853130" y="6117000"/>
            <a:ext cx="1957370" cy="7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0386730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49FA0D-C976-4F2C-9B36-6093716FD6E0}" type="slidenum">
              <a:rPr lang="cs-CZ" altLang="cs-CZ" smtClean="0"/>
              <a:pPr/>
              <a:t>6</a:t>
            </a:fld>
            <a:endParaRPr lang="cs-CZ" altLang="cs-CZ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853130" y="6117000"/>
            <a:ext cx="1957370" cy="720000"/>
          </a:xfrm>
          <a:prstGeom prst="rect">
            <a:avLst/>
          </a:prstGeom>
        </p:spPr>
      </p:pic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uk-UA" altLang="cs-CZ" sz="1600" dirty="0" smtClean="0"/>
              <a:t>Зарахування</a:t>
            </a:r>
            <a:r>
              <a:rPr lang="cs-CZ" altLang="cs-CZ" sz="1600" dirty="0" smtClean="0"/>
              <a:t> ECTS </a:t>
            </a:r>
            <a:r>
              <a:rPr lang="uk-UA" altLang="cs-CZ" sz="1600" dirty="0" smtClean="0"/>
              <a:t>кредитів</a:t>
            </a:r>
            <a:r>
              <a:rPr lang="cs-CZ" altLang="cs-CZ" sz="1600" dirty="0" smtClean="0"/>
              <a:t>/</a:t>
            </a:r>
            <a:r>
              <a:rPr lang="uk-UA" altLang="cs-CZ" sz="1600" dirty="0" smtClean="0"/>
              <a:t>предметів в УМ</a:t>
            </a:r>
            <a:r>
              <a:rPr lang="cs-CZ" altLang="cs-CZ" sz="1600" dirty="0" smtClean="0"/>
              <a:t> </a:t>
            </a:r>
            <a:r>
              <a:rPr lang="cs-CZ" altLang="cs-CZ" sz="1600" dirty="0" smtClean="0"/>
              <a:t>– </a:t>
            </a:r>
            <a:r>
              <a:rPr lang="uk-UA" altLang="cs-CZ" sz="1600" dirty="0" smtClean="0">
                <a:solidFill>
                  <a:srgbClr val="00B0F0"/>
                </a:solidFill>
              </a:rPr>
              <a:t>відповідальні особи</a:t>
            </a:r>
            <a:endParaRPr lang="cs-CZ" altLang="cs-CZ" sz="1600" dirty="0" smtClean="0">
              <a:solidFill>
                <a:srgbClr val="00B0F0"/>
              </a:solidFill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720725" y="1847365"/>
            <a:ext cx="7662879" cy="4202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69696"/>
              </a:buClr>
              <a:buSzPct val="8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3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3"/>
              </a:buBlip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3"/>
              </a:buBlip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3"/>
              </a:buBlip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90000"/>
              </a:lnSpc>
            </a:pPr>
            <a:r>
              <a:rPr lang="uk-UA" sz="1800" kern="0" dirty="0" smtClean="0"/>
              <a:t>Особи, відповідальні за</a:t>
            </a:r>
            <a:r>
              <a:rPr lang="cs-CZ" sz="1800" kern="0" dirty="0" smtClean="0"/>
              <a:t> </a:t>
            </a:r>
            <a:r>
              <a:rPr lang="uk-UA" altLang="cs-CZ" sz="1800" dirty="0" smtClean="0"/>
              <a:t>зарахування</a:t>
            </a:r>
            <a:r>
              <a:rPr lang="cs-CZ" altLang="cs-CZ" sz="1800" dirty="0" smtClean="0"/>
              <a:t> </a:t>
            </a:r>
            <a:r>
              <a:rPr lang="uk-UA" altLang="cs-CZ" sz="1800" dirty="0" smtClean="0"/>
              <a:t>кредитів</a:t>
            </a:r>
            <a:r>
              <a:rPr lang="cs-CZ" altLang="cs-CZ" sz="1800" dirty="0" smtClean="0"/>
              <a:t>/</a:t>
            </a:r>
            <a:r>
              <a:rPr lang="uk-UA" altLang="cs-CZ" sz="1800" dirty="0" smtClean="0"/>
              <a:t>предметів</a:t>
            </a:r>
            <a:endParaRPr lang="cs-CZ" sz="1800" kern="0" dirty="0" smtClean="0"/>
          </a:p>
          <a:p>
            <a:pPr lvl="1">
              <a:lnSpc>
                <a:spcPct val="90000"/>
              </a:lnSpc>
            </a:pPr>
            <a:r>
              <a:rPr lang="uk-UA" sz="1400" kern="0" dirty="0" smtClean="0"/>
              <a:t>Завжди на кожному факультеті</a:t>
            </a:r>
          </a:p>
          <a:p>
            <a:pPr lvl="1">
              <a:lnSpc>
                <a:spcPct val="90000"/>
              </a:lnSpc>
            </a:pPr>
            <a:r>
              <a:rPr lang="uk-UA" sz="1400" kern="0" dirty="0" smtClean="0"/>
              <a:t>Підхід окремих факультетів зазвичай відрізняється</a:t>
            </a:r>
          </a:p>
          <a:p>
            <a:pPr lvl="2">
              <a:lnSpc>
                <a:spcPct val="90000"/>
              </a:lnSpc>
            </a:pPr>
            <a:r>
              <a:rPr lang="uk-UA" sz="1400" kern="0" dirty="0" smtClean="0"/>
              <a:t>Кафедральний координатор </a:t>
            </a:r>
            <a:r>
              <a:rPr lang="cs-CZ" sz="1400" kern="0" dirty="0" smtClean="0"/>
              <a:t>(</a:t>
            </a:r>
            <a:r>
              <a:rPr lang="uk-UA" sz="1400" kern="0" dirty="0" smtClean="0"/>
              <a:t>на рівні кафедри</a:t>
            </a:r>
            <a:r>
              <a:rPr lang="cs-CZ" sz="1400" kern="0" dirty="0" smtClean="0"/>
              <a:t>)</a:t>
            </a:r>
            <a:endParaRPr lang="cs-CZ" sz="1400" kern="0" dirty="0" smtClean="0"/>
          </a:p>
          <a:p>
            <a:pPr lvl="2">
              <a:lnSpc>
                <a:spcPct val="90000"/>
              </a:lnSpc>
            </a:pPr>
            <a:r>
              <a:rPr lang="uk-UA" sz="1400" kern="0" dirty="0" smtClean="0"/>
              <a:t>Факультетський координатор </a:t>
            </a:r>
            <a:r>
              <a:rPr lang="cs-CZ" sz="1400" kern="0" dirty="0" smtClean="0"/>
              <a:t>(</a:t>
            </a:r>
            <a:r>
              <a:rPr lang="uk-UA" sz="1400" kern="0" dirty="0" smtClean="0"/>
              <a:t>на рівні всього факультету</a:t>
            </a:r>
            <a:r>
              <a:rPr lang="cs-CZ" sz="1400" kern="0" dirty="0" smtClean="0"/>
              <a:t>)</a:t>
            </a:r>
            <a:endParaRPr lang="cs-CZ" sz="1400" kern="0" dirty="0" smtClean="0"/>
          </a:p>
          <a:p>
            <a:pPr lvl="2">
              <a:lnSpc>
                <a:spcPct val="90000"/>
              </a:lnSpc>
            </a:pPr>
            <a:endParaRPr lang="cs-CZ" sz="1400" kern="0" dirty="0" smtClean="0"/>
          </a:p>
          <a:p>
            <a:pPr lvl="2">
              <a:lnSpc>
                <a:spcPct val="90000"/>
              </a:lnSpc>
            </a:pPr>
            <a:r>
              <a:rPr lang="uk-UA" sz="1400" kern="0" dirty="0" smtClean="0"/>
              <a:t>Навчальні програми</a:t>
            </a:r>
            <a:endParaRPr lang="cs-CZ" sz="1400" kern="0" dirty="0" smtClean="0"/>
          </a:p>
          <a:p>
            <a:pPr lvl="2">
              <a:lnSpc>
                <a:spcPct val="90000"/>
              </a:lnSpc>
            </a:pPr>
            <a:r>
              <a:rPr lang="uk-UA" sz="1400" kern="0" dirty="0" smtClean="0"/>
              <a:t>Закордонні робочі перебування </a:t>
            </a:r>
            <a:r>
              <a:rPr lang="cs-CZ" sz="1400" kern="0" dirty="0" smtClean="0"/>
              <a:t>(</a:t>
            </a:r>
            <a:r>
              <a:rPr lang="uk-UA" sz="1400" kern="0" dirty="0" smtClean="0"/>
              <a:t>стажування</a:t>
            </a:r>
            <a:r>
              <a:rPr lang="cs-CZ" sz="1400" kern="0" dirty="0" smtClean="0"/>
              <a:t>)</a:t>
            </a:r>
            <a:endParaRPr lang="cs-CZ" sz="1400" kern="0" dirty="0" smtClean="0"/>
          </a:p>
          <a:p>
            <a:pPr lvl="2">
              <a:lnSpc>
                <a:spcPct val="90000"/>
              </a:lnSpc>
            </a:pPr>
            <a:endParaRPr lang="cs-CZ" sz="1000" kern="0" dirty="0" smtClean="0"/>
          </a:p>
          <a:p>
            <a:pPr marL="0" indent="0">
              <a:lnSpc>
                <a:spcPct val="90000"/>
              </a:lnSpc>
              <a:buFont typeface="Wingdings" panose="05000000000000000000" pitchFamily="2" charset="2"/>
              <a:buNone/>
            </a:pPr>
            <a:endParaRPr lang="cs-CZ" sz="1800" kern="0" dirty="0" smtClean="0"/>
          </a:p>
          <a:p>
            <a:pPr>
              <a:lnSpc>
                <a:spcPct val="90000"/>
              </a:lnSpc>
            </a:pPr>
            <a:r>
              <a:rPr lang="uk-UA" sz="1800" kern="0" dirty="0" smtClean="0"/>
              <a:t>Облік даних про стажування, навчальні та робочі поїздки в</a:t>
            </a:r>
            <a:r>
              <a:rPr lang="cs-CZ" sz="1800" kern="0" dirty="0" smtClean="0"/>
              <a:t> </a:t>
            </a:r>
            <a:r>
              <a:rPr lang="cs-CZ" sz="1800" kern="0" dirty="0" smtClean="0"/>
              <a:t>IS </a:t>
            </a:r>
            <a:r>
              <a:rPr lang="uk-UA" sz="1800" kern="0" dirty="0" smtClean="0"/>
              <a:t>УМ</a:t>
            </a:r>
            <a:endParaRPr lang="cs-CZ" sz="1800" kern="0" dirty="0" smtClean="0"/>
          </a:p>
          <a:p>
            <a:pPr marL="711200" indent="-261938">
              <a:lnSpc>
                <a:spcPct val="90000"/>
              </a:lnSpc>
            </a:pPr>
            <a:r>
              <a:rPr lang="uk-UA" sz="1400" kern="0" dirty="0" smtClean="0"/>
              <a:t>Перед від’їздом</a:t>
            </a:r>
            <a:r>
              <a:rPr lang="cs-CZ" sz="1400" kern="0" dirty="0" smtClean="0"/>
              <a:t>: </a:t>
            </a:r>
            <a:r>
              <a:rPr lang="uk-UA" sz="1400" kern="0" dirty="0" smtClean="0"/>
              <a:t>Студент</a:t>
            </a:r>
            <a:r>
              <a:rPr lang="cs-CZ" sz="1400" kern="0" dirty="0" smtClean="0"/>
              <a:t> </a:t>
            </a:r>
            <a:r>
              <a:rPr lang="cs-CZ" sz="1400" kern="0" dirty="0" smtClean="0"/>
              <a:t>&gt; </a:t>
            </a:r>
            <a:r>
              <a:rPr lang="uk-UA" sz="1400" kern="0" dirty="0" smtClean="0"/>
              <a:t>Документація</a:t>
            </a:r>
            <a:r>
              <a:rPr lang="cs-CZ" sz="1400" kern="0" dirty="0" smtClean="0"/>
              <a:t> </a:t>
            </a:r>
            <a:r>
              <a:rPr lang="cs-CZ" sz="1400" kern="0" dirty="0" smtClean="0"/>
              <a:t>&gt; </a:t>
            </a:r>
            <a:r>
              <a:rPr lang="uk-UA" sz="1400" kern="0" dirty="0" smtClean="0"/>
              <a:t>Відділ навчання</a:t>
            </a:r>
            <a:r>
              <a:rPr lang="cs-CZ" sz="1400" kern="0" dirty="0" smtClean="0"/>
              <a:t> </a:t>
            </a:r>
            <a:r>
              <a:rPr lang="cs-CZ" sz="1400" kern="0" dirty="0" smtClean="0"/>
              <a:t>&gt; </a:t>
            </a:r>
            <a:r>
              <a:rPr lang="uk-UA" sz="1400" kern="0" dirty="0" smtClean="0"/>
              <a:t>Зміна системи</a:t>
            </a:r>
            <a:endParaRPr lang="cs-CZ" sz="1400" kern="0" dirty="0" smtClean="0"/>
          </a:p>
          <a:p>
            <a:pPr marL="711200" indent="-261938">
              <a:lnSpc>
                <a:spcPct val="90000"/>
              </a:lnSpc>
            </a:pPr>
            <a:r>
              <a:rPr lang="uk-UA" sz="1400" kern="0" dirty="0" smtClean="0"/>
              <a:t>Після приїзду</a:t>
            </a:r>
            <a:r>
              <a:rPr lang="cs-CZ" sz="1400" kern="0" dirty="0" smtClean="0"/>
              <a:t>: </a:t>
            </a:r>
            <a:r>
              <a:rPr lang="uk-UA" sz="1400" kern="0" dirty="0" smtClean="0"/>
              <a:t>Студент</a:t>
            </a:r>
            <a:r>
              <a:rPr lang="cs-CZ" sz="1400" kern="0" dirty="0" smtClean="0"/>
              <a:t> </a:t>
            </a:r>
            <a:r>
              <a:rPr lang="cs-CZ" sz="1400" kern="0" dirty="0" smtClean="0"/>
              <a:t>&gt; </a:t>
            </a:r>
            <a:r>
              <a:rPr lang="uk-UA" sz="1400" kern="0" dirty="0" smtClean="0"/>
              <a:t>Документація</a:t>
            </a:r>
            <a:r>
              <a:rPr lang="cs-CZ" sz="1400" kern="0" dirty="0" smtClean="0"/>
              <a:t> </a:t>
            </a:r>
            <a:r>
              <a:rPr lang="cs-CZ" sz="1400" kern="0" dirty="0" smtClean="0"/>
              <a:t>&gt; </a:t>
            </a:r>
            <a:r>
              <a:rPr lang="uk-UA" sz="1400" kern="0" dirty="0" smtClean="0"/>
              <a:t>Відділ навчання</a:t>
            </a:r>
            <a:r>
              <a:rPr lang="cs-CZ" sz="1400" kern="0" dirty="0" smtClean="0"/>
              <a:t> </a:t>
            </a:r>
            <a:r>
              <a:rPr lang="cs-CZ" sz="1400" kern="0" dirty="0" smtClean="0"/>
              <a:t>&gt; </a:t>
            </a:r>
            <a:r>
              <a:rPr lang="uk-UA" sz="1400" kern="0" dirty="0" smtClean="0"/>
              <a:t>Зміна системи</a:t>
            </a:r>
            <a:endParaRPr lang="cs-CZ" sz="1400" kern="0" dirty="0" smtClean="0"/>
          </a:p>
          <a:p>
            <a:pPr marL="457200" lvl="1" indent="0">
              <a:lnSpc>
                <a:spcPct val="90000"/>
              </a:lnSpc>
              <a:buNone/>
            </a:pPr>
            <a:endParaRPr lang="cs-CZ" sz="1400" kern="0" dirty="0" smtClean="0"/>
          </a:p>
          <a:p>
            <a:pPr marL="457200" lvl="1" indent="0">
              <a:lnSpc>
                <a:spcPct val="90000"/>
              </a:lnSpc>
              <a:buFont typeface="Wingdings" panose="05000000000000000000" pitchFamily="2" charset="2"/>
              <a:buNone/>
            </a:pPr>
            <a:endParaRPr lang="cs-CZ" sz="1400" kern="0" dirty="0" smtClean="0"/>
          </a:p>
          <a:p>
            <a:pPr marL="457200" lvl="1" indent="0">
              <a:lnSpc>
                <a:spcPct val="90000"/>
              </a:lnSpc>
              <a:buFont typeface="Wingdings" panose="05000000000000000000" pitchFamily="2" charset="2"/>
              <a:buNone/>
            </a:pPr>
            <a:endParaRPr lang="cs-CZ" sz="1400" kern="0" dirty="0" smtClean="0"/>
          </a:p>
        </p:txBody>
      </p:sp>
    </p:spTree>
    <p:extLst>
      <p:ext uri="{BB962C8B-B14F-4D97-AF65-F5344CB8AC3E}">
        <p14:creationId xmlns:p14="http://schemas.microsoft.com/office/powerpoint/2010/main" xmlns="" val="6881211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49FA0D-C976-4F2C-9B36-6093716FD6E0}" type="slidenum">
              <a:rPr lang="cs-CZ" altLang="cs-CZ" smtClean="0"/>
              <a:pPr/>
              <a:t>7</a:t>
            </a:fld>
            <a:endParaRPr lang="cs-CZ" altLang="cs-CZ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773113" y="1987550"/>
            <a:ext cx="7037387" cy="3489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69696"/>
              </a:buClr>
              <a:buSzPct val="80000"/>
              <a:buFont typeface="Wingdings" panose="05000000000000000000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sz="6000" kern="0" dirty="0" smtClean="0"/>
          </a:p>
          <a:p>
            <a:pPr algn="ctr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uk-UA" sz="6000" kern="0" dirty="0" smtClean="0"/>
              <a:t>Дякую</a:t>
            </a:r>
            <a:r>
              <a:rPr lang="cs-CZ" sz="6000" kern="0" dirty="0" smtClean="0"/>
              <a:t>!</a:t>
            </a:r>
            <a:endParaRPr lang="cs-CZ" sz="6000" kern="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853130" y="6117000"/>
            <a:ext cx="1957370" cy="7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708755216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2006">
  <a:themeElements>
    <a:clrScheme name="Prezentace_MU_2006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Prezentace_MU_2006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 xmlns="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xmlns="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45720" rIns="0" bIns="45720" numCol="1" anchor="b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folHlink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 xmlns="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xmlns="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45720" rIns="0" bIns="45720" numCol="1" anchor="b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folHlink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Prezentace_MU_2006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zentace_MU_2006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zentace_MU_2006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zentace_MU_2006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zentace_MU_2006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zentace_MU_2006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zentace_MU_2006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Směsi">
  <a:themeElements>
    <a:clrScheme name="1_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1_Směsi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 xmlns="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xmlns="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45720" rIns="0" bIns="45720" numCol="1" anchor="b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folHlink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 xmlns="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xmlns="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45720" rIns="0" bIns="45720" numCol="1" anchor="b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folHlink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1_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Prezentace_MU_2006 2">
    <a:dk1>
      <a:srgbClr val="000000"/>
    </a:dk1>
    <a:lt1>
      <a:srgbClr val="FFFFFF"/>
    </a:lt1>
    <a:dk2>
      <a:srgbClr val="333399"/>
    </a:dk2>
    <a:lt2>
      <a:srgbClr val="1C1C1C"/>
    </a:lt2>
    <a:accent1>
      <a:srgbClr val="00E4A8"/>
    </a:accent1>
    <a:accent2>
      <a:srgbClr val="FFCF01"/>
    </a:accent2>
    <a:accent3>
      <a:srgbClr val="FFFFFF"/>
    </a:accent3>
    <a:accent4>
      <a:srgbClr val="000000"/>
    </a:accent4>
    <a:accent5>
      <a:srgbClr val="AAEFD1"/>
    </a:accent5>
    <a:accent6>
      <a:srgbClr val="E7BB01"/>
    </a:accent6>
    <a:hlink>
      <a:srgbClr val="FF0000"/>
    </a:hlink>
    <a:folHlink>
      <a:srgbClr val="3333CC"/>
    </a:folHlink>
  </a:clrScheme>
  <a:fontScheme name="Prezentace_MU_2006">
    <a:majorFont>
      <a:latin typeface="Tahoma"/>
      <a:ea typeface=""/>
      <a:cs typeface=""/>
    </a:majorFont>
    <a:minorFont>
      <a:latin typeface="Tahoma"/>
      <a:ea typeface=""/>
      <a:cs typeface=""/>
    </a:minorFont>
  </a:fontScheme>
  <a:fmtScheme name="Kancelář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11030</TotalTime>
  <Words>501</Words>
  <Application>Microsoft Office PowerPoint</Application>
  <PresentationFormat>Экран (4:3)</PresentationFormat>
  <Paragraphs>75</Paragraphs>
  <Slides>7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7</vt:i4>
      </vt:variant>
    </vt:vector>
  </HeadingPairs>
  <TitlesOfParts>
    <vt:vector size="9" baseType="lpstr">
      <vt:lpstr>Prezentace_MU_2006</vt:lpstr>
      <vt:lpstr>1_Směsi</vt:lpstr>
      <vt:lpstr> Зарахування ECTS кредитів та предметів у УМ</vt:lpstr>
      <vt:lpstr>ECTS кредити в УМ</vt:lpstr>
      <vt:lpstr>Зарахування ECTS кредитів/предметів у МУ</vt:lpstr>
      <vt:lpstr>Зарахування ECTS кредитів/предметів в УМ</vt:lpstr>
      <vt:lpstr>Зарахування ECTS кредитів/предметів в УМ - документація</vt:lpstr>
      <vt:lpstr>Зарахування ECTS кредитів/предметів в УМ – відповідальні особи</vt:lpstr>
      <vt:lpstr>Слайд 7</vt:lpstr>
    </vt:vector>
  </TitlesOfParts>
  <Company>RMU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VALNÉ</dc:title>
  <dc:creator>Tikalova</dc:creator>
  <cp:lastModifiedBy>ТАНЯ</cp:lastModifiedBy>
  <cp:revision>505</cp:revision>
  <cp:lastPrinted>2014-04-08T17:04:54Z</cp:lastPrinted>
  <dcterms:created xsi:type="dcterms:W3CDTF">2006-01-20T11:47:07Z</dcterms:created>
  <dcterms:modified xsi:type="dcterms:W3CDTF">2015-12-15T20:04:20Z</dcterms:modified>
</cp:coreProperties>
</file>