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13" r:id="rId36"/>
    <p:sldId id="291" r:id="rId37"/>
    <p:sldId id="292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9" r:id="rId52"/>
    <p:sldId id="310" r:id="rId53"/>
    <p:sldId id="311" r:id="rId54"/>
    <p:sldId id="312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91E1EA5-7691-4FCF-AC8C-F6C65576E68D}">
          <p14:sldIdLst>
            <p14:sldId id="256"/>
            <p14:sldId id="257"/>
            <p14:sldId id="259"/>
            <p14:sldId id="258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313"/>
            <p14:sldId id="291"/>
            <p14:sldId id="292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9"/>
            <p14:sldId id="310"/>
            <p14:sldId id="311"/>
            <p14:sldId id="31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CC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4611" autoAdjust="0"/>
  </p:normalViewPr>
  <p:slideViewPr>
    <p:cSldViewPr snapToGrid="0">
      <p:cViewPr>
        <p:scale>
          <a:sx n="114" d="100"/>
          <a:sy n="114" d="100"/>
        </p:scale>
        <p:origin x="-1008" y="-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323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sois.ois.muni.cz/admi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acea.ec.europa.eu/erasmus-plus/actions/key-action-1-learning-mobility-individuals/joint-master-degrees/scholarships_en" TargetMode="External"/><Relationship Id="rId2" Type="http://schemas.openxmlformats.org/officeDocument/2006/relationships/hyperlink" Target="https://eacea.ec.europa.eu/erasmus-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ec.europa.eu/programmes/erasmus-plus/resources_en#tab-1-2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altLang="cs-CZ" sz="4400" dirty="0" smtClean="0"/>
              <a:t>Можливості співпраці т</a:t>
            </a:r>
            <a:r>
              <a:rPr lang="cs-CZ" altLang="cs-CZ" sz="4400" dirty="0" smtClean="0"/>
              <a:t>a</a:t>
            </a:r>
            <a:r>
              <a:rPr lang="uk-UA" altLang="cs-CZ" sz="4400" dirty="0" smtClean="0"/>
              <a:t> пропозиції проектів для України</a:t>
            </a:r>
            <a:endParaRPr lang="cs-CZ" alt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Студентські гранти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509587" y="2019301"/>
            <a:ext cx="2802955" cy="4110567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solidFill>
                  <a:srgbClr val="00287D"/>
                </a:solidFill>
              </a:rPr>
              <a:t>Приїжджаючі до ЄС</a:t>
            </a:r>
            <a:endParaRPr lang="cs-CZ" sz="2200" dirty="0" smtClean="0">
              <a:solidFill>
                <a:srgbClr val="00287D"/>
              </a:solidFill>
            </a:endParaRPr>
          </a:p>
          <a:p>
            <a:pPr marL="0" indent="0" algn="ctr">
              <a:buNone/>
            </a:pPr>
            <a:r>
              <a:rPr lang="cs-CZ" sz="2200" dirty="0" smtClean="0">
                <a:solidFill>
                  <a:srgbClr val="0E5393"/>
                </a:solidFill>
                <a:cs typeface="Verdana"/>
              </a:rPr>
              <a:t>€850</a:t>
            </a:r>
          </a:p>
          <a:p>
            <a:pPr marL="0" indent="0" algn="ctr">
              <a:buNone/>
            </a:pPr>
            <a:r>
              <a:rPr lang="cs-CZ" sz="2200" dirty="0" smtClean="0">
                <a:solidFill>
                  <a:srgbClr val="0E5393"/>
                </a:solidFill>
                <a:cs typeface="Verdana"/>
              </a:rPr>
              <a:t>€800</a:t>
            </a:r>
          </a:p>
          <a:p>
            <a:pPr marL="0" indent="0" algn="ctr">
              <a:buNone/>
            </a:pPr>
            <a:r>
              <a:rPr lang="cs-CZ" sz="2200" dirty="0" smtClean="0">
                <a:solidFill>
                  <a:srgbClr val="0E5393"/>
                </a:solidFill>
                <a:cs typeface="Verdana"/>
              </a:rPr>
              <a:t>€750</a:t>
            </a:r>
          </a:p>
          <a:p>
            <a:pPr marL="0" indent="0" algn="ctr">
              <a:buNone/>
            </a:pPr>
            <a:endParaRPr lang="cs-CZ" sz="2000" dirty="0">
              <a:solidFill>
                <a:srgbClr val="0E5393"/>
              </a:solidFill>
              <a:latin typeface="Verdana"/>
              <a:cs typeface="Verdana"/>
            </a:endParaRPr>
          </a:p>
          <a:p>
            <a:pPr marL="0" indent="0" algn="ctr">
              <a:buNone/>
            </a:pPr>
            <a:endParaRPr lang="cs-CZ" sz="2000" dirty="0" smtClean="0">
              <a:solidFill>
                <a:srgbClr val="0E5393"/>
              </a:solidFill>
              <a:latin typeface="Verdana"/>
              <a:cs typeface="Verdana"/>
            </a:endParaRPr>
          </a:p>
          <a:p>
            <a:pPr marL="0" indent="0" algn="ctr">
              <a:buNone/>
            </a:pPr>
            <a:endParaRPr lang="cs-CZ" sz="2200" dirty="0" smtClean="0">
              <a:solidFill>
                <a:srgbClr val="0E5393"/>
              </a:solidFill>
              <a:cs typeface="Verdana"/>
            </a:endParaRPr>
          </a:p>
          <a:p>
            <a:pPr marL="0" indent="0" algn="ctr">
              <a:buNone/>
            </a:pPr>
            <a:r>
              <a:rPr lang="uk-UA" sz="2200" dirty="0" smtClean="0">
                <a:solidFill>
                  <a:srgbClr val="0E5393"/>
                </a:solidFill>
                <a:cs typeface="Verdana"/>
              </a:rPr>
              <a:t>Виїжджаючі з ЄС</a:t>
            </a:r>
            <a:endParaRPr lang="cs-CZ" sz="2200" dirty="0" smtClean="0">
              <a:solidFill>
                <a:srgbClr val="0E5393"/>
              </a:solidFill>
              <a:cs typeface="Verdana"/>
            </a:endParaRPr>
          </a:p>
          <a:p>
            <a:pPr marL="0" indent="0" algn="ctr">
              <a:buNone/>
            </a:pPr>
            <a:r>
              <a:rPr lang="cs-CZ" sz="2200" dirty="0" smtClean="0">
                <a:solidFill>
                  <a:srgbClr val="0E5393"/>
                </a:solidFill>
                <a:cs typeface="Verdana"/>
              </a:rPr>
              <a:t>€650</a:t>
            </a:r>
            <a:endParaRPr lang="cs-CZ" sz="22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044278"/>
              </p:ext>
            </p:extLst>
          </p:nvPr>
        </p:nvGraphicFramePr>
        <p:xfrm>
          <a:off x="3502324" y="2019301"/>
          <a:ext cx="5457910" cy="460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955">
                  <a:extLst>
                    <a:ext uri="{9D8B030D-6E8A-4147-A177-3AD203B41FA5}">
                      <a16:colId xmlns="" xmlns:a16="http://schemas.microsoft.com/office/drawing/2014/main" val="1937026289"/>
                    </a:ext>
                  </a:extLst>
                </a:gridCol>
                <a:gridCol w="2728955">
                  <a:extLst>
                    <a:ext uri="{9D8B030D-6E8A-4147-A177-3AD203B41FA5}">
                      <a16:colId xmlns="" xmlns:a16="http://schemas.microsoft.com/office/drawing/2014/main" val="3058618123"/>
                    </a:ext>
                  </a:extLst>
                </a:gridCol>
              </a:tblGrid>
              <a:tr h="1516623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</a:rPr>
                        <a:t>Група 1</a:t>
                      </a:r>
                    </a:p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</a:rPr>
                        <a:t>Вищі</a:t>
                      </a:r>
                      <a:r>
                        <a:rPr lang="uk-UA" sz="2400" baseline="0" dirty="0" smtClean="0">
                          <a:solidFill>
                            <a:schemeClr val="bg1"/>
                          </a:solidFill>
                        </a:rPr>
                        <a:t> витрати на життя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DK, IE, FR, IT, AT, FI, SE,</a:t>
                      </a:r>
                      <a:r>
                        <a:rPr lang="en-GB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UK, LI, NO</a:t>
                      </a: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0644685"/>
                  </a:ext>
                </a:extLst>
              </a:tr>
              <a:tr h="1517842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bg1"/>
                          </a:solidFill>
                        </a:rPr>
                        <a:t>Група</a:t>
                      </a:r>
                      <a:r>
                        <a:rPr lang="uk-UA" sz="2400" b="1" baseline="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GB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2400" b="1" dirty="0" smtClean="0">
                          <a:solidFill>
                            <a:schemeClr val="bg1"/>
                          </a:solidFill>
                        </a:rPr>
                        <a:t>Середні витрати на життя</a:t>
                      </a:r>
                      <a:endParaRPr lang="en-GB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 smtClean="0">
                          <a:solidFill>
                            <a:schemeClr val="bg1"/>
                          </a:solidFill>
                        </a:rPr>
                        <a:t>BE, CZ, DE, EL, ES, HR, CY, LU, NL, PO, SI, IS, TR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8090477"/>
                  </a:ext>
                </a:extLst>
              </a:tr>
              <a:tr h="1569075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bg1"/>
                          </a:solidFill>
                        </a:rPr>
                        <a:t>Група 3</a:t>
                      </a:r>
                      <a:endParaRPr lang="en-GB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uk-UA" sz="2400" b="1" dirty="0" smtClean="0">
                          <a:solidFill>
                            <a:schemeClr val="bg1"/>
                          </a:solidFill>
                        </a:rPr>
                        <a:t>Менші</a:t>
                      </a:r>
                      <a:r>
                        <a:rPr lang="uk-UA" sz="2400" b="1" baseline="0" dirty="0" smtClean="0">
                          <a:solidFill>
                            <a:schemeClr val="bg1"/>
                          </a:solidFill>
                        </a:rPr>
                        <a:t> витрати на життя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BG, EE, LV, LT, HU, MT,</a:t>
                      </a:r>
                      <a:r>
                        <a:rPr lang="en-GB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PL, RO, SK, FYROM</a:t>
                      </a:r>
                    </a:p>
                    <a:p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8594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28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Гранти для співробітників</a:t>
            </a:r>
            <a:endParaRPr lang="cs-CZ" sz="3600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358443"/>
              </p:ext>
            </p:extLst>
          </p:nvPr>
        </p:nvGraphicFramePr>
        <p:xfrm>
          <a:off x="509589" y="2449034"/>
          <a:ext cx="8081962" cy="3230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40981">
                  <a:extLst>
                    <a:ext uri="{9D8B030D-6E8A-4147-A177-3AD203B41FA5}">
                      <a16:colId xmlns="" xmlns:a16="http://schemas.microsoft.com/office/drawing/2014/main" val="3973688888"/>
                    </a:ext>
                  </a:extLst>
                </a:gridCol>
                <a:gridCol w="4040981">
                  <a:extLst>
                    <a:ext uri="{9D8B030D-6E8A-4147-A177-3AD203B41FA5}">
                      <a16:colId xmlns="" xmlns:a16="http://schemas.microsoft.com/office/drawing/2014/main" val="2133284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Приймаюча країна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Per</a:t>
                      </a:r>
                      <a:r>
                        <a:rPr lang="cs-CZ" sz="2800" baseline="0" dirty="0" smtClean="0"/>
                        <a:t> </a:t>
                      </a:r>
                      <a:r>
                        <a:rPr lang="cs-CZ" sz="2800" baseline="0" dirty="0" err="1" smtClean="0"/>
                        <a:t>diem</a:t>
                      </a:r>
                      <a:r>
                        <a:rPr lang="cs-CZ" sz="2800" baseline="0" dirty="0" smtClean="0"/>
                        <a:t> (</a:t>
                      </a:r>
                      <a:r>
                        <a:rPr lang="uk-UA" sz="2800" baseline="0" dirty="0" smtClean="0"/>
                        <a:t>на харчування</a:t>
                      </a:r>
                      <a:r>
                        <a:rPr lang="cs-CZ" sz="2800" baseline="0" dirty="0" smtClean="0"/>
                        <a:t>)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964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DK, IE, NL, SE, UK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160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4813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BE, BG, CZ, EL,</a:t>
                      </a:r>
                      <a:r>
                        <a:rPr lang="cs-CZ" sz="2000" baseline="0" dirty="0" smtClean="0"/>
                        <a:t> FR, IT, CY, LU, HU, AT, PL, RO, FI, IS, LI, NO, TR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140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782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DE,</a:t>
                      </a:r>
                      <a:r>
                        <a:rPr lang="cs-CZ" sz="2000" baseline="0" dirty="0" smtClean="0"/>
                        <a:t> ES, LV, MT, PO, SK, FYROM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120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6174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EE, HR, LT, SI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100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4385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Партнерські країни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160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0858159"/>
                  </a:ext>
                </a:extLst>
              </a:tr>
            </a:tbl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7654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Відрядні</a:t>
            </a:r>
            <a:endParaRPr lang="cs-CZ" sz="36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217177"/>
              </p:ext>
            </p:extLst>
          </p:nvPr>
        </p:nvGraphicFramePr>
        <p:xfrm>
          <a:off x="509589" y="2500792"/>
          <a:ext cx="8081962" cy="28956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40981">
                  <a:extLst>
                    <a:ext uri="{9D8B030D-6E8A-4147-A177-3AD203B41FA5}">
                      <a16:colId xmlns="" xmlns:a16="http://schemas.microsoft.com/office/drawing/2014/main" val="3925829464"/>
                    </a:ext>
                  </a:extLst>
                </a:gridCol>
                <a:gridCol w="4040981">
                  <a:extLst>
                    <a:ext uri="{9D8B030D-6E8A-4147-A177-3AD203B41FA5}">
                      <a16:colId xmlns="" xmlns:a16="http://schemas.microsoft.com/office/drawing/2014/main" val="1695132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Віддаль</a:t>
                      </a:r>
                      <a:r>
                        <a:rPr lang="cs-CZ" sz="2800" dirty="0" smtClean="0"/>
                        <a:t> (</a:t>
                      </a:r>
                      <a:r>
                        <a:rPr lang="uk-UA" sz="2800" dirty="0" smtClean="0"/>
                        <a:t>км</a:t>
                      </a:r>
                      <a:r>
                        <a:rPr lang="cs-CZ" sz="2800" dirty="0" smtClean="0"/>
                        <a:t>)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€ / </a:t>
                      </a:r>
                      <a:r>
                        <a:rPr lang="uk-UA" sz="2800" dirty="0" smtClean="0"/>
                        <a:t>учасник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146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100 – 499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180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3016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500 – 1999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275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3533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2000 – 2999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360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362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3000 – 3999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530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7560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4000 – 7999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820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2475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spc="0" dirty="0" smtClean="0">
                          <a:latin typeface="+mn-lt"/>
                          <a:cs typeface="Verdana"/>
                        </a:rPr>
                        <a:t>≥ 8000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1100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5252474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100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6" name="object 5"/>
          <p:cNvSpPr/>
          <p:nvPr/>
        </p:nvSpPr>
        <p:spPr>
          <a:xfrm>
            <a:off x="330651" y="104394"/>
            <a:ext cx="9298432" cy="6753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38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Як підготувати пропозицію</a:t>
            </a:r>
            <a:r>
              <a:rPr lang="cs-CZ" sz="3600" dirty="0" smtClean="0"/>
              <a:t>?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uk-UA" sz="2000" dirty="0" smtClean="0">
                <a:solidFill>
                  <a:srgbClr val="00287D"/>
                </a:solidFill>
              </a:rPr>
              <a:t>Проект подається Національному агенству</a:t>
            </a:r>
            <a:r>
              <a:rPr lang="cs-CZ" sz="2000" dirty="0" smtClean="0">
                <a:solidFill>
                  <a:srgbClr val="00287D"/>
                </a:solidFill>
              </a:rPr>
              <a:t> Erasmus+</a:t>
            </a:r>
          </a:p>
          <a:p>
            <a:pPr>
              <a:spcAft>
                <a:spcPts val="600"/>
              </a:spcAft>
            </a:pPr>
            <a:r>
              <a:rPr lang="uk-UA" sz="2000" dirty="0" smtClean="0">
                <a:solidFill>
                  <a:srgbClr val="00287D"/>
                </a:solidFill>
              </a:rPr>
              <a:t>При співпраці з партнерами ми повинні бути ознайомлені з наступною інформацією: </a:t>
            </a:r>
            <a:endParaRPr lang="cs-CZ" sz="2000" dirty="0" smtClean="0">
              <a:solidFill>
                <a:srgbClr val="00287D"/>
              </a:solidFill>
            </a:endParaRPr>
          </a:p>
          <a:p>
            <a:pPr marL="723900" indent="-3619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00287D"/>
                </a:solidFill>
              </a:rPr>
              <a:t>Стратегією інтернаціоналізації Вашої партнерської інституції</a:t>
            </a:r>
            <a:endParaRPr lang="cs-CZ" sz="2000" dirty="0" smtClean="0">
              <a:solidFill>
                <a:srgbClr val="00287D"/>
              </a:solidFill>
            </a:endParaRPr>
          </a:p>
          <a:p>
            <a:pPr marL="723900" indent="-3619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00287D"/>
                </a:solidFill>
              </a:rPr>
              <a:t>Розподілом ролей та завдань</a:t>
            </a:r>
            <a:endParaRPr lang="cs-CZ" sz="2000" dirty="0" smtClean="0">
              <a:solidFill>
                <a:srgbClr val="00287D"/>
              </a:solidFill>
            </a:endParaRPr>
          </a:p>
          <a:p>
            <a:pPr marL="723900" indent="-3619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00287D"/>
                </a:solidFill>
              </a:rPr>
              <a:t>Адмініструванням – хто, коли, як</a:t>
            </a:r>
            <a:endParaRPr lang="cs-CZ" sz="2000" dirty="0" smtClean="0">
              <a:solidFill>
                <a:srgbClr val="00287D"/>
              </a:solidFill>
            </a:endParaRPr>
          </a:p>
          <a:p>
            <a:pPr marL="723900" indent="-3619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00287D"/>
                </a:solidFill>
              </a:rPr>
              <a:t>Фінансовим менеджментом</a:t>
            </a:r>
            <a:endParaRPr lang="cs-CZ" sz="2000" dirty="0" smtClean="0">
              <a:solidFill>
                <a:srgbClr val="00287D"/>
              </a:solidFill>
            </a:endParaRPr>
          </a:p>
          <a:p>
            <a:pPr>
              <a:spcAft>
                <a:spcPts val="600"/>
              </a:spcAft>
            </a:pPr>
            <a:r>
              <a:rPr lang="uk-UA" sz="2000" dirty="0" smtClean="0">
                <a:solidFill>
                  <a:srgbClr val="00287D"/>
                </a:solidFill>
              </a:rPr>
              <a:t>Подається лише одна пропозиція проекту на інституцію</a:t>
            </a:r>
            <a:endParaRPr lang="cs-CZ" sz="2000" dirty="0" smtClean="0">
              <a:solidFill>
                <a:srgbClr val="00287D"/>
              </a:solidFill>
            </a:endParaRPr>
          </a:p>
          <a:p>
            <a:pPr>
              <a:spcAft>
                <a:spcPts val="600"/>
              </a:spcAft>
            </a:pPr>
            <a:r>
              <a:rPr lang="uk-UA" sz="2000" dirty="0" smtClean="0">
                <a:solidFill>
                  <a:srgbClr val="00287D"/>
                </a:solidFill>
              </a:rPr>
              <a:t>Пропозиція може містити мобільність в одну чи більше країн</a:t>
            </a:r>
            <a:endParaRPr lang="cs-CZ" sz="2000" dirty="0" smtClean="0">
              <a:solidFill>
                <a:srgbClr val="00287D"/>
              </a:solidFill>
            </a:endParaRPr>
          </a:p>
          <a:p>
            <a:pPr>
              <a:spcAft>
                <a:spcPts val="600"/>
              </a:spcAft>
            </a:pPr>
            <a:r>
              <a:rPr lang="uk-UA" sz="2000" dirty="0" smtClean="0">
                <a:solidFill>
                  <a:srgbClr val="00287D"/>
                </a:solidFill>
              </a:rPr>
              <a:t>Відділи для окремих регіонів</a:t>
            </a:r>
            <a:r>
              <a:rPr lang="cs-CZ" sz="2000" dirty="0" smtClean="0">
                <a:solidFill>
                  <a:srgbClr val="00287D"/>
                </a:solidFill>
              </a:rPr>
              <a:t>– </a:t>
            </a:r>
            <a:r>
              <a:rPr lang="uk-UA" sz="2000" dirty="0" smtClean="0">
                <a:solidFill>
                  <a:srgbClr val="00287D"/>
                </a:solidFill>
              </a:rPr>
              <a:t>значно обмежена кількість можливих мобільностей в країни для інституцій</a:t>
            </a:r>
            <a:endParaRPr lang="cs-CZ" sz="1800" dirty="0" smtClean="0">
              <a:solidFill>
                <a:srgbClr val="00287D"/>
              </a:solidFill>
            </a:endParaRPr>
          </a:p>
          <a:p>
            <a:pPr marL="723900" indent="-361950">
              <a:buFont typeface="Wingdings" panose="05000000000000000000" pitchFamily="2" charset="2"/>
              <a:buChar char="Ø"/>
            </a:pPr>
            <a:endParaRPr lang="cs-CZ" sz="1800" dirty="0" smtClean="0">
              <a:solidFill>
                <a:srgbClr val="00287D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0989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Наш досвід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 smtClean="0">
                <a:solidFill>
                  <a:srgbClr val="00287D"/>
                </a:solidFill>
              </a:rPr>
              <a:t>Хороша стратегія та інструкція</a:t>
            </a:r>
            <a:endParaRPr lang="cs-CZ" sz="2000" dirty="0" smtClean="0">
              <a:solidFill>
                <a:srgbClr val="00287D"/>
              </a:solidFill>
            </a:endParaRPr>
          </a:p>
          <a:p>
            <a:r>
              <a:rPr lang="uk-UA" sz="2000" dirty="0" smtClean="0">
                <a:solidFill>
                  <a:srgbClr val="00287D"/>
                </a:solidFill>
              </a:rPr>
              <a:t>Запрошені всі </a:t>
            </a:r>
            <a:r>
              <a:rPr lang="cs-CZ" sz="2000" dirty="0" smtClean="0">
                <a:solidFill>
                  <a:srgbClr val="00287D"/>
                </a:solidFill>
              </a:rPr>
              <a:t>Erasmus </a:t>
            </a:r>
            <a:r>
              <a:rPr lang="cs-CZ" sz="2000" dirty="0" err="1" smtClean="0">
                <a:solidFill>
                  <a:srgbClr val="00287D"/>
                </a:solidFill>
              </a:rPr>
              <a:t>Mundus</a:t>
            </a:r>
            <a:r>
              <a:rPr lang="cs-CZ" sz="2000" dirty="0" smtClean="0">
                <a:solidFill>
                  <a:srgbClr val="00287D"/>
                </a:solidFill>
              </a:rPr>
              <a:t> </a:t>
            </a:r>
            <a:r>
              <a:rPr lang="uk-UA" sz="2000" dirty="0" smtClean="0">
                <a:solidFill>
                  <a:srgbClr val="00287D"/>
                </a:solidFill>
              </a:rPr>
              <a:t>партнери</a:t>
            </a:r>
            <a:endParaRPr lang="cs-CZ" sz="2000" dirty="0" smtClean="0">
              <a:solidFill>
                <a:srgbClr val="00287D"/>
              </a:solidFill>
            </a:endParaRPr>
          </a:p>
          <a:p>
            <a:r>
              <a:rPr lang="uk-UA" sz="2000" dirty="0" smtClean="0">
                <a:solidFill>
                  <a:srgbClr val="00287D"/>
                </a:solidFill>
              </a:rPr>
              <a:t>Новий інструмент для адміністрування</a:t>
            </a:r>
            <a:r>
              <a:rPr lang="cs-CZ" sz="2000" dirty="0" smtClean="0">
                <a:solidFill>
                  <a:srgbClr val="00287D"/>
                </a:solidFill>
              </a:rPr>
              <a:t>:</a:t>
            </a:r>
          </a:p>
          <a:p>
            <a:pPr marL="723900" lvl="1" indent="-361950"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hlinkClick r:id="rId2" tooltip="isois databaze"/>
              </a:rPr>
              <a:t>https://isois.ois.muni.cz/admin/</a:t>
            </a:r>
            <a:endParaRPr lang="en-US" sz="2000" dirty="0"/>
          </a:p>
          <a:p>
            <a:pPr marL="723900" indent="-36195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00287D"/>
                </a:solidFill>
              </a:rPr>
              <a:t>Запитальник щодо пропозиції проекту </a:t>
            </a:r>
            <a:r>
              <a:rPr lang="cs-CZ" sz="2000" dirty="0" smtClean="0">
                <a:solidFill>
                  <a:srgbClr val="00287D"/>
                </a:solidFill>
              </a:rPr>
              <a:t>(</a:t>
            </a:r>
            <a:r>
              <a:rPr lang="uk-UA" sz="2000" dirty="0" smtClean="0">
                <a:solidFill>
                  <a:srgbClr val="00287D"/>
                </a:solidFill>
              </a:rPr>
              <a:t>до</a:t>
            </a:r>
            <a:r>
              <a:rPr lang="cs-CZ" sz="2000" dirty="0" smtClean="0">
                <a:solidFill>
                  <a:srgbClr val="00287D"/>
                </a:solidFill>
              </a:rPr>
              <a:t> 31.12.2016)</a:t>
            </a:r>
          </a:p>
          <a:p>
            <a:pPr marL="723900" indent="-36195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00287D"/>
                </a:solidFill>
              </a:rPr>
              <a:t>Меморандум про порозуміння/ попередгя договірна угода про спільні наміри</a:t>
            </a:r>
            <a:r>
              <a:rPr lang="cs-CZ" sz="2000" dirty="0" smtClean="0">
                <a:solidFill>
                  <a:srgbClr val="00287D"/>
                </a:solidFill>
              </a:rPr>
              <a:t> </a:t>
            </a:r>
          </a:p>
          <a:p>
            <a:pPr marL="723900" indent="-36195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00287D"/>
                </a:solidFill>
              </a:rPr>
              <a:t>З</a:t>
            </a:r>
            <a:r>
              <a:rPr lang="en-US" sz="2000" dirty="0" smtClean="0">
                <a:solidFill>
                  <a:srgbClr val="00287D"/>
                </a:solidFill>
              </a:rPr>
              <a:t>`</a:t>
            </a:r>
            <a:r>
              <a:rPr lang="uk-UA" sz="2000" dirty="0" smtClean="0">
                <a:solidFill>
                  <a:srgbClr val="00287D"/>
                </a:solidFill>
              </a:rPr>
              <a:t>єднання з адміністративною системою університету</a:t>
            </a:r>
            <a:endParaRPr lang="cs-CZ" sz="2000" dirty="0" smtClean="0">
              <a:solidFill>
                <a:srgbClr val="00287D"/>
              </a:solidFill>
            </a:endParaRPr>
          </a:p>
          <a:p>
            <a:pPr marL="723900" indent="-36195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00287D"/>
                </a:solidFill>
              </a:rPr>
              <a:t>Автоматичне генерування двосторонніх договорів</a:t>
            </a:r>
            <a:endParaRPr lang="cs-CZ" sz="2000" dirty="0" smtClean="0">
              <a:solidFill>
                <a:srgbClr val="00287D"/>
              </a:solidFill>
            </a:endParaRPr>
          </a:p>
          <a:p>
            <a:pPr marL="723900" indent="-36195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00287D"/>
                </a:solidFill>
              </a:rPr>
              <a:t>Реєстрація</a:t>
            </a:r>
            <a:endParaRPr lang="cs-CZ" sz="2000" dirty="0" smtClean="0">
              <a:solidFill>
                <a:srgbClr val="00287D"/>
              </a:solidFill>
            </a:endParaRPr>
          </a:p>
          <a:p>
            <a:r>
              <a:rPr lang="uk-UA" sz="2000" dirty="0" smtClean="0">
                <a:solidFill>
                  <a:srgbClr val="00287D"/>
                </a:solidFill>
              </a:rPr>
              <a:t>Перший проект був поданий в співпраці з 96 партнерами</a:t>
            </a:r>
            <a:endParaRPr lang="cs-CZ" sz="2000" dirty="0" smtClean="0">
              <a:solidFill>
                <a:srgbClr val="00287D"/>
              </a:solidFill>
            </a:endParaRPr>
          </a:p>
          <a:p>
            <a:pPr marL="723900" indent="-361950"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87D"/>
              </a:solidFill>
            </a:endParaRPr>
          </a:p>
          <a:p>
            <a:pPr marL="723900" indent="-361950"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87D"/>
              </a:solidFill>
            </a:endParaRPr>
          </a:p>
          <a:p>
            <a:pPr marL="723900" indent="-361950"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87D"/>
              </a:solidFill>
            </a:endParaRPr>
          </a:p>
          <a:p>
            <a:endParaRPr lang="cs-CZ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23610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Наш досвід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87D"/>
                </a:solidFill>
              </a:rPr>
              <a:t>Пеші результати</a:t>
            </a:r>
            <a:r>
              <a:rPr lang="cs-CZ" b="1" dirty="0" smtClean="0">
                <a:solidFill>
                  <a:srgbClr val="00287D"/>
                </a:solidFill>
              </a:rPr>
              <a:t>:</a:t>
            </a:r>
          </a:p>
          <a:p>
            <a:pPr marL="723900" indent="-3619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87D"/>
                </a:solidFill>
              </a:rPr>
              <a:t>Найуспішніший університет в Чехії </a:t>
            </a:r>
            <a:r>
              <a:rPr lang="cs-CZ" dirty="0" smtClean="0">
                <a:solidFill>
                  <a:srgbClr val="00287D"/>
                </a:solidFill>
              </a:rPr>
              <a:t>(</a:t>
            </a:r>
            <a:r>
              <a:rPr lang="uk-UA" dirty="0" smtClean="0">
                <a:solidFill>
                  <a:srgbClr val="00287D"/>
                </a:solidFill>
              </a:rPr>
              <a:t>25 поданих проектів</a:t>
            </a:r>
            <a:r>
              <a:rPr lang="cs-CZ" dirty="0" smtClean="0">
                <a:solidFill>
                  <a:srgbClr val="00287D"/>
                </a:solidFill>
              </a:rPr>
              <a:t>, </a:t>
            </a:r>
            <a:r>
              <a:rPr lang="uk-UA" dirty="0" smtClean="0">
                <a:solidFill>
                  <a:srgbClr val="00287D"/>
                </a:solidFill>
              </a:rPr>
              <a:t>15 схвалених</a:t>
            </a:r>
            <a:r>
              <a:rPr lang="cs-CZ" dirty="0" smtClean="0">
                <a:solidFill>
                  <a:srgbClr val="00287D"/>
                </a:solidFill>
              </a:rPr>
              <a:t>)</a:t>
            </a:r>
          </a:p>
          <a:p>
            <a:pPr marL="723900" indent="-3619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87D"/>
                </a:solidFill>
              </a:rPr>
              <a:t>235 </a:t>
            </a:r>
            <a:r>
              <a:rPr lang="uk-UA" dirty="0" smtClean="0">
                <a:solidFill>
                  <a:srgbClr val="00287D"/>
                </a:solidFill>
              </a:rPr>
              <a:t>схвалених мобільностей</a:t>
            </a:r>
            <a:endParaRPr lang="cs-CZ" dirty="0" smtClean="0">
              <a:solidFill>
                <a:srgbClr val="00287D"/>
              </a:solidFill>
            </a:endParaRPr>
          </a:p>
          <a:p>
            <a:pPr marL="723900" indent="-3619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87D"/>
                </a:solidFill>
              </a:rPr>
              <a:t>53 </a:t>
            </a:r>
            <a:r>
              <a:rPr lang="uk-UA" dirty="0" smtClean="0">
                <a:solidFill>
                  <a:srgbClr val="00287D"/>
                </a:solidFill>
              </a:rPr>
              <a:t>партнерів</a:t>
            </a:r>
            <a:endParaRPr lang="cs-CZ" dirty="0" smtClean="0">
              <a:solidFill>
                <a:srgbClr val="00287D"/>
              </a:solidFill>
            </a:endParaRPr>
          </a:p>
          <a:p>
            <a:pPr marL="723900" indent="-3619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87D"/>
                </a:solidFill>
              </a:rPr>
              <a:t>Підтримка </a:t>
            </a:r>
            <a:r>
              <a:rPr lang="uk-UA" dirty="0" smtClean="0">
                <a:solidFill>
                  <a:srgbClr val="00287D"/>
                </a:solidFill>
              </a:rPr>
              <a:t>більш </a:t>
            </a:r>
            <a:r>
              <a:rPr lang="uk-UA" dirty="0" smtClean="0">
                <a:solidFill>
                  <a:srgbClr val="00287D"/>
                </a:solidFill>
              </a:rPr>
              <a:t>ніж на 1 млн.</a:t>
            </a:r>
            <a:r>
              <a:rPr lang="cs-CZ" dirty="0" smtClean="0">
                <a:solidFill>
                  <a:srgbClr val="00287D"/>
                </a:solidFill>
              </a:rPr>
              <a:t>EUR (2,5 </a:t>
            </a:r>
            <a:r>
              <a:rPr lang="uk-UA" dirty="0" smtClean="0">
                <a:solidFill>
                  <a:srgbClr val="00287D"/>
                </a:solidFill>
              </a:rPr>
              <a:t>млн. На цілу Чехію</a:t>
            </a:r>
            <a:r>
              <a:rPr lang="cs-CZ" dirty="0" smtClean="0">
                <a:solidFill>
                  <a:srgbClr val="00287D"/>
                </a:solidFill>
              </a:rPr>
              <a:t>)</a:t>
            </a:r>
          </a:p>
          <a:p>
            <a:pPr marL="361950" indent="-361950"/>
            <a:r>
              <a:rPr lang="uk-UA" b="1" dirty="0" smtClean="0">
                <a:solidFill>
                  <a:srgbClr val="00287D"/>
                </a:solidFill>
              </a:rPr>
              <a:t>Плутанина щодо стійкості</a:t>
            </a:r>
            <a:endParaRPr lang="cs-CZ" b="1" dirty="0" smtClean="0">
              <a:solidFill>
                <a:srgbClr val="00287D"/>
              </a:solidFill>
            </a:endParaRPr>
          </a:p>
          <a:p>
            <a:pPr marL="723900" indent="-3619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87D"/>
                </a:solidFill>
              </a:rPr>
              <a:t>Умови змінюються кожного року</a:t>
            </a:r>
            <a:endParaRPr lang="cs-CZ" dirty="0" smtClean="0">
              <a:solidFill>
                <a:srgbClr val="00287D"/>
              </a:solidFill>
            </a:endParaRPr>
          </a:p>
          <a:p>
            <a:pPr marL="723900" indent="-3619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87D"/>
                </a:solidFill>
              </a:rPr>
              <a:t>Кожен університет має власні умови</a:t>
            </a:r>
            <a:endParaRPr lang="cs-CZ" dirty="0" smtClean="0">
              <a:solidFill>
                <a:srgbClr val="00287D"/>
              </a:solidFill>
            </a:endParaRPr>
          </a:p>
          <a:p>
            <a:pPr marL="723900" indent="-3619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87D"/>
                </a:solidFill>
              </a:rPr>
              <a:t>Різні стипендії від різних країн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61784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b="1" dirty="0" smtClean="0"/>
              <a:t>Erasmus+</a:t>
            </a:r>
            <a:endParaRPr lang="cs-CZ" altLang="cs-CZ" b="1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/>
          <a:lstStyle/>
          <a:p>
            <a:r>
              <a:rPr lang="uk-UA" sz="4000" dirty="0" smtClean="0"/>
              <a:t>СПІЛЬНЕ МАГІСТЕРСЬКЕ НАВЧАННЯ</a:t>
            </a:r>
            <a:r>
              <a:rPr lang="cs-CZ" sz="4000" dirty="0" smtClean="0"/>
              <a:t> ERASMUS MUNDUS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478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Спільне магістерське навчання </a:t>
            </a:r>
            <a:r>
              <a:rPr lang="cs-CZ" sz="2800" dirty="0" smtClean="0"/>
              <a:t>Erasmus Mundus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 smtClean="0">
                <a:solidFill>
                  <a:srgbClr val="00287D"/>
                </a:solidFill>
              </a:rPr>
              <a:t>Високоінтергровані та якісні магістерські навчальні програми для найкращих студентів з цілого світу </a:t>
            </a:r>
          </a:p>
          <a:p>
            <a:r>
              <a:rPr lang="uk-UA" sz="2000" dirty="0" smtClean="0">
                <a:solidFill>
                  <a:srgbClr val="00287D"/>
                </a:solidFill>
              </a:rPr>
              <a:t>Забезпечуються консорціумом вищих навчальних закладів </a:t>
            </a:r>
            <a:r>
              <a:rPr lang="cs-CZ" sz="2000" dirty="0" smtClean="0">
                <a:solidFill>
                  <a:srgbClr val="00287D"/>
                </a:solidFill>
              </a:rPr>
              <a:t> </a:t>
            </a:r>
            <a:r>
              <a:rPr lang="uk-UA" sz="2000" dirty="0" smtClean="0">
                <a:solidFill>
                  <a:srgbClr val="00287D"/>
                </a:solidFill>
              </a:rPr>
              <a:t>з програмних та партнерських </a:t>
            </a:r>
            <a:r>
              <a:rPr lang="uk-UA" sz="2000" dirty="0" smtClean="0">
                <a:solidFill>
                  <a:srgbClr val="00287D"/>
                </a:solidFill>
              </a:rPr>
              <a:t>внз</a:t>
            </a:r>
            <a:endParaRPr lang="cs-CZ" sz="2000" dirty="0" smtClean="0">
              <a:solidFill>
                <a:srgbClr val="00287D"/>
              </a:solidFill>
            </a:endParaRPr>
          </a:p>
          <a:p>
            <a:r>
              <a:rPr lang="uk-UA" sz="2000" dirty="0" smtClean="0">
                <a:solidFill>
                  <a:srgbClr val="00287D"/>
                </a:solidFill>
              </a:rPr>
              <a:t>Жодних обмежень щодо навчальних спеціальностей</a:t>
            </a:r>
            <a:endParaRPr lang="cs-CZ" sz="2000" dirty="0" smtClean="0">
              <a:solidFill>
                <a:srgbClr val="00287D"/>
              </a:solidFill>
            </a:endParaRPr>
          </a:p>
          <a:p>
            <a:r>
              <a:rPr lang="uk-UA" sz="2000" dirty="0" smtClean="0">
                <a:solidFill>
                  <a:srgbClr val="00287D"/>
                </a:solidFill>
              </a:rPr>
              <a:t>Три цикли прийомів один за одним</a:t>
            </a:r>
            <a:r>
              <a:rPr lang="cs-CZ" sz="2000" dirty="0" smtClean="0">
                <a:solidFill>
                  <a:srgbClr val="00287D"/>
                </a:solidFill>
              </a:rPr>
              <a:t>– </a:t>
            </a:r>
            <a:r>
              <a:rPr lang="uk-UA" sz="2000" dirty="0" smtClean="0">
                <a:solidFill>
                  <a:srgbClr val="00287D"/>
                </a:solidFill>
              </a:rPr>
              <a:t>в межах </a:t>
            </a:r>
            <a:r>
              <a:rPr lang="uk-UA" sz="2000" b="1" dirty="0" smtClean="0">
                <a:solidFill>
                  <a:srgbClr val="00287D"/>
                </a:solidFill>
              </a:rPr>
              <a:t>одного</a:t>
            </a:r>
            <a:r>
              <a:rPr lang="cs-CZ" sz="2000" dirty="0" smtClean="0">
                <a:solidFill>
                  <a:srgbClr val="00287D"/>
                </a:solidFill>
              </a:rPr>
              <a:t> </a:t>
            </a:r>
            <a:r>
              <a:rPr lang="uk-UA" sz="2000" dirty="0" smtClean="0">
                <a:solidFill>
                  <a:srgbClr val="00287D"/>
                </a:solidFill>
              </a:rPr>
              <a:t>Грантового</a:t>
            </a:r>
            <a:r>
              <a:rPr lang="cs-CZ" sz="2000" dirty="0" smtClean="0">
                <a:solidFill>
                  <a:srgbClr val="00287D"/>
                </a:solidFill>
              </a:rPr>
              <a:t> </a:t>
            </a:r>
            <a:r>
              <a:rPr lang="uk-UA" sz="2000" dirty="0" smtClean="0">
                <a:solidFill>
                  <a:srgbClr val="00287D"/>
                </a:solidFill>
              </a:rPr>
              <a:t>договору</a:t>
            </a:r>
            <a:endParaRPr lang="cs-CZ" sz="2000" dirty="0" smtClean="0">
              <a:solidFill>
                <a:srgbClr val="00287D"/>
              </a:solidFill>
            </a:endParaRPr>
          </a:p>
          <a:p>
            <a:r>
              <a:rPr lang="uk-UA" sz="2000" dirty="0" smtClean="0">
                <a:solidFill>
                  <a:srgbClr val="00287D"/>
                </a:solidFill>
              </a:rPr>
              <a:t>Тривалість навчання</a:t>
            </a:r>
            <a:r>
              <a:rPr lang="cs-CZ" sz="2000" dirty="0" smtClean="0">
                <a:solidFill>
                  <a:srgbClr val="00287D"/>
                </a:solidFill>
              </a:rPr>
              <a:t>– </a:t>
            </a:r>
            <a:r>
              <a:rPr lang="cs-CZ" sz="2000" dirty="0">
                <a:solidFill>
                  <a:srgbClr val="00287D"/>
                </a:solidFill>
              </a:rPr>
              <a:t>12 – 18 – 24 </a:t>
            </a:r>
            <a:r>
              <a:rPr lang="uk-UA" sz="2000" dirty="0" smtClean="0">
                <a:solidFill>
                  <a:srgbClr val="00287D"/>
                </a:solidFill>
              </a:rPr>
              <a:t>місяців</a:t>
            </a:r>
            <a:r>
              <a:rPr lang="cs-CZ" sz="2000" dirty="0" smtClean="0">
                <a:solidFill>
                  <a:srgbClr val="00287D"/>
                </a:solidFill>
              </a:rPr>
              <a:t> </a:t>
            </a:r>
            <a:r>
              <a:rPr lang="cs-CZ" sz="2000" dirty="0">
                <a:solidFill>
                  <a:srgbClr val="00287D"/>
                </a:solidFill>
              </a:rPr>
              <a:t>(60/90/120 </a:t>
            </a:r>
            <a:r>
              <a:rPr lang="cs-CZ" sz="2000" dirty="0" smtClean="0">
                <a:solidFill>
                  <a:srgbClr val="00287D"/>
                </a:solidFill>
              </a:rPr>
              <a:t>ECTS)</a:t>
            </a:r>
          </a:p>
          <a:p>
            <a:r>
              <a:rPr lang="uk-UA" sz="2000" dirty="0" smtClean="0">
                <a:solidFill>
                  <a:srgbClr val="00287D"/>
                </a:solidFill>
              </a:rPr>
              <a:t>Обов</a:t>
            </a:r>
            <a:r>
              <a:rPr lang="en-US" sz="2000" dirty="0" smtClean="0">
                <a:solidFill>
                  <a:srgbClr val="00287D"/>
                </a:solidFill>
              </a:rPr>
              <a:t>`</a:t>
            </a:r>
            <a:r>
              <a:rPr lang="uk-UA" sz="2000" dirty="0" smtClean="0">
                <a:solidFill>
                  <a:srgbClr val="00287D"/>
                </a:solidFill>
              </a:rPr>
              <a:t>язкове навчання</a:t>
            </a:r>
            <a:r>
              <a:rPr lang="cs-CZ" sz="2000" dirty="0" smtClean="0">
                <a:solidFill>
                  <a:srgbClr val="00287D"/>
                </a:solidFill>
              </a:rPr>
              <a:t> </a:t>
            </a:r>
            <a:r>
              <a:rPr lang="uk-UA" sz="2000" dirty="0" smtClean="0">
                <a:solidFill>
                  <a:srgbClr val="00287D"/>
                </a:solidFill>
              </a:rPr>
              <a:t>мінімум в</a:t>
            </a:r>
            <a:r>
              <a:rPr lang="cs-CZ" sz="2000" dirty="0" smtClean="0">
                <a:solidFill>
                  <a:srgbClr val="00287D"/>
                </a:solidFill>
              </a:rPr>
              <a:t> </a:t>
            </a:r>
            <a:r>
              <a:rPr lang="cs-CZ" sz="2000" dirty="0">
                <a:solidFill>
                  <a:srgbClr val="00287D"/>
                </a:solidFill>
              </a:rPr>
              <a:t>2 </a:t>
            </a:r>
            <a:r>
              <a:rPr lang="uk-UA" sz="2000" dirty="0" smtClean="0">
                <a:solidFill>
                  <a:srgbClr val="00287D"/>
                </a:solidFill>
              </a:rPr>
              <a:t>різних програмних країнах</a:t>
            </a:r>
            <a:endParaRPr lang="cs-CZ" sz="2000" dirty="0">
              <a:solidFill>
                <a:srgbClr val="00287D"/>
              </a:solidFill>
            </a:endParaRPr>
          </a:p>
          <a:p>
            <a:r>
              <a:rPr lang="uk-UA" sz="2000" dirty="0" smtClean="0">
                <a:solidFill>
                  <a:srgbClr val="00287D"/>
                </a:solidFill>
              </a:rPr>
              <a:t>Встановлення мінімільних вимог щодо залучення запрошених науковців/лекторів в рамках кожного прийняття</a:t>
            </a:r>
            <a:r>
              <a:rPr lang="cs-CZ" sz="2000" dirty="0" smtClean="0">
                <a:solidFill>
                  <a:srgbClr val="00287D"/>
                </a:solidFill>
              </a:rPr>
              <a:t> </a:t>
            </a:r>
            <a:endParaRPr lang="uk-UA" sz="2000" dirty="0" smtClean="0">
              <a:solidFill>
                <a:srgbClr val="00287D"/>
              </a:solidFill>
            </a:endParaRPr>
          </a:p>
          <a:p>
            <a:r>
              <a:rPr lang="uk-UA" sz="2000" dirty="0" smtClean="0">
                <a:solidFill>
                  <a:srgbClr val="00287D"/>
                </a:solidFill>
              </a:rPr>
              <a:t>Після завершення студент отримає повністю визнаний і акредитований диплом, який підтверджує його навчання у спільній магістерській програмі </a:t>
            </a:r>
            <a:r>
              <a:rPr lang="cs-CZ" sz="2000" dirty="0" smtClean="0">
                <a:solidFill>
                  <a:srgbClr val="00287D"/>
                </a:solidFill>
              </a:rPr>
              <a:t>Erasmus Mundus</a:t>
            </a:r>
            <a:endParaRPr lang="cs-CZ" sz="2000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14614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Спільне магістерське навчання </a:t>
            </a:r>
            <a:r>
              <a:rPr lang="cs-CZ" sz="2800" dirty="0" smtClean="0"/>
              <a:t>Erasmus </a:t>
            </a:r>
            <a:r>
              <a:rPr lang="cs-CZ" sz="2800" dirty="0"/>
              <a:t>Mundus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513903" y="1953419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uk-UA" sz="2000" b="1" kern="0" dirty="0" smtClean="0">
                <a:solidFill>
                  <a:srgbClr val="00287D"/>
                </a:solidFill>
              </a:rPr>
              <a:t>Збільшення </a:t>
            </a:r>
            <a:r>
              <a:rPr lang="uk-UA" sz="2000" b="1" kern="0" dirty="0" smtClean="0">
                <a:solidFill>
                  <a:srgbClr val="00287D"/>
                </a:solidFill>
              </a:rPr>
              <a:t>бюджету на </a:t>
            </a:r>
            <a:r>
              <a:rPr lang="uk-UA" sz="2000" b="1" kern="0" dirty="0" smtClean="0">
                <a:solidFill>
                  <a:srgbClr val="00287D"/>
                </a:solidFill>
              </a:rPr>
              <a:t>на 7-літній період</a:t>
            </a:r>
            <a:r>
              <a:rPr lang="cs-CZ" sz="2000" b="1" kern="0" dirty="0" smtClean="0">
                <a:solidFill>
                  <a:srgbClr val="00287D"/>
                </a:solidFill>
              </a:rPr>
              <a:t>:</a:t>
            </a:r>
          </a:p>
          <a:p>
            <a:pPr marL="811213" indent="-449263">
              <a:buFont typeface="Wingdings" panose="05000000000000000000" pitchFamily="2" charset="2"/>
              <a:buChar char="ü"/>
            </a:pPr>
            <a:r>
              <a:rPr lang="uk-UA" sz="2000" kern="0" dirty="0" smtClean="0">
                <a:solidFill>
                  <a:srgbClr val="00287D"/>
                </a:solidFill>
              </a:rPr>
              <a:t>приблизно</a:t>
            </a:r>
            <a:r>
              <a:rPr lang="cs-CZ" sz="2000" kern="0" dirty="0" smtClean="0">
                <a:solidFill>
                  <a:srgbClr val="00287D"/>
                </a:solidFill>
              </a:rPr>
              <a:t> 1 </a:t>
            </a:r>
            <a:r>
              <a:rPr lang="uk-UA" sz="2000" kern="0" dirty="0" smtClean="0">
                <a:solidFill>
                  <a:srgbClr val="00287D"/>
                </a:solidFill>
              </a:rPr>
              <a:t>більйон</a:t>
            </a:r>
            <a:r>
              <a:rPr lang="cs-CZ" sz="2000" kern="0" dirty="0" smtClean="0">
                <a:solidFill>
                  <a:srgbClr val="00287D"/>
                </a:solidFill>
              </a:rPr>
              <a:t> EUR</a:t>
            </a:r>
          </a:p>
          <a:p>
            <a:pPr marL="811213" indent="-449263">
              <a:buFont typeface="Wingdings" panose="05000000000000000000" pitchFamily="2" charset="2"/>
              <a:buChar char="ü"/>
            </a:pPr>
            <a:r>
              <a:rPr lang="uk-UA" sz="2000" kern="0" dirty="0" smtClean="0">
                <a:solidFill>
                  <a:srgbClr val="00287D"/>
                </a:solidFill>
              </a:rPr>
              <a:t>Буде можливість підтримати </a:t>
            </a:r>
            <a:r>
              <a:rPr lang="cs-CZ" sz="2000" kern="0" dirty="0" smtClean="0">
                <a:solidFill>
                  <a:srgbClr val="00287D"/>
                </a:solidFill>
              </a:rPr>
              <a:t>~ </a:t>
            </a:r>
            <a:r>
              <a:rPr lang="cs-CZ" sz="2000" b="1" kern="0" dirty="0" smtClean="0">
                <a:solidFill>
                  <a:srgbClr val="00287D"/>
                </a:solidFill>
              </a:rPr>
              <a:t>300 EMJMD </a:t>
            </a:r>
            <a:r>
              <a:rPr lang="uk-UA" sz="2000" kern="0" dirty="0" smtClean="0">
                <a:solidFill>
                  <a:srgbClr val="00287D"/>
                </a:solidFill>
              </a:rPr>
              <a:t>і також</a:t>
            </a:r>
            <a:endParaRPr lang="cs-CZ" sz="2000" kern="0" dirty="0" smtClean="0">
              <a:solidFill>
                <a:srgbClr val="00287D"/>
              </a:solidFill>
            </a:endParaRPr>
          </a:p>
          <a:p>
            <a:pPr marL="811213" indent="-449263">
              <a:buFont typeface="Wingdings" panose="05000000000000000000" pitchFamily="2" charset="2"/>
              <a:buChar char="ü"/>
            </a:pPr>
            <a:r>
              <a:rPr lang="cs-CZ" sz="2000" kern="0" dirty="0" smtClean="0">
                <a:solidFill>
                  <a:srgbClr val="00287D"/>
                </a:solidFill>
              </a:rPr>
              <a:t>~ </a:t>
            </a:r>
            <a:r>
              <a:rPr lang="cs-CZ" sz="2000" b="1" kern="0" dirty="0" smtClean="0">
                <a:solidFill>
                  <a:srgbClr val="00287D"/>
                </a:solidFill>
              </a:rPr>
              <a:t>28 000 </a:t>
            </a:r>
            <a:r>
              <a:rPr lang="uk-UA" sz="2000" b="1" kern="0" dirty="0" smtClean="0">
                <a:solidFill>
                  <a:srgbClr val="00287D"/>
                </a:solidFill>
              </a:rPr>
              <a:t>студентів</a:t>
            </a:r>
            <a:r>
              <a:rPr lang="cs-CZ" sz="2000" kern="0" dirty="0" smtClean="0">
                <a:solidFill>
                  <a:srgbClr val="00287D"/>
                </a:solidFill>
              </a:rPr>
              <a:t>– 75% </a:t>
            </a:r>
            <a:r>
              <a:rPr lang="uk-UA" sz="2000" kern="0" dirty="0" smtClean="0">
                <a:solidFill>
                  <a:srgbClr val="00287D"/>
                </a:solidFill>
              </a:rPr>
              <a:t>з них – з партнерських країн</a:t>
            </a:r>
            <a:endParaRPr lang="cs-CZ" sz="2000" kern="0" dirty="0" smtClean="0">
              <a:solidFill>
                <a:srgbClr val="00287D"/>
              </a:solidFill>
            </a:endParaRPr>
          </a:p>
          <a:p>
            <a:pPr marL="811213" indent="-449263">
              <a:buFont typeface="Wingdings" panose="05000000000000000000" pitchFamily="2" charset="2"/>
              <a:buChar char="ü"/>
            </a:pPr>
            <a:endParaRPr lang="cs-CZ" kern="0" dirty="0" smtClean="0">
              <a:solidFill>
                <a:srgbClr val="00287D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kern="0" dirty="0" smtClean="0">
                <a:solidFill>
                  <a:srgbClr val="00287D"/>
                </a:solidFill>
              </a:rPr>
              <a:t>Результати конкурсного відбору </a:t>
            </a:r>
            <a:r>
              <a:rPr lang="cs-CZ" sz="2000" b="1" kern="0" dirty="0" smtClean="0">
                <a:solidFill>
                  <a:srgbClr val="00287D"/>
                </a:solidFill>
              </a:rPr>
              <a:t>2014/2015/2016 (</a:t>
            </a:r>
            <a:r>
              <a:rPr lang="uk-UA" sz="2000" b="1" kern="0" dirty="0" smtClean="0">
                <a:solidFill>
                  <a:srgbClr val="00287D"/>
                </a:solidFill>
              </a:rPr>
              <a:t>за спеціальністю</a:t>
            </a:r>
            <a:r>
              <a:rPr lang="cs-CZ" sz="2000" b="1" kern="0" dirty="0" smtClean="0">
                <a:solidFill>
                  <a:srgbClr val="00287D"/>
                </a:solidFill>
              </a:rPr>
              <a:t>):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kern="0" dirty="0">
              <a:solidFill>
                <a:srgbClr val="00287D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5" y="4509600"/>
            <a:ext cx="8330281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2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cs-CZ" sz="3200" dirty="0" smtClean="0"/>
              <a:t>Нова схема фінансування з джерел </a:t>
            </a:r>
            <a:r>
              <a:rPr lang="uk-UA" altLang="cs-CZ" sz="3200" dirty="0"/>
              <a:t>Є</a:t>
            </a:r>
            <a:r>
              <a:rPr lang="uk-UA" altLang="cs-CZ" sz="3200" dirty="0" smtClean="0"/>
              <a:t>С</a:t>
            </a:r>
            <a:endParaRPr lang="cs-CZ" altLang="cs-CZ" sz="3200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cs-CZ" dirty="0" smtClean="0">
                <a:solidFill>
                  <a:srgbClr val="00287D"/>
                </a:solidFill>
              </a:rPr>
              <a:t>Можливість співпраці за </a:t>
            </a:r>
            <a:r>
              <a:rPr lang="uk-UA" altLang="cs-CZ" dirty="0" smtClean="0">
                <a:solidFill>
                  <a:srgbClr val="00287D"/>
                </a:solidFill>
              </a:rPr>
              <a:t>межами </a:t>
            </a:r>
            <a:r>
              <a:rPr lang="uk-UA" altLang="cs-CZ" dirty="0" smtClean="0">
                <a:solidFill>
                  <a:srgbClr val="00287D"/>
                </a:solidFill>
              </a:rPr>
              <a:t>ЄС до 2020 року</a:t>
            </a:r>
            <a:endParaRPr lang="cs-CZ" altLang="cs-CZ" dirty="0" smtClean="0">
              <a:solidFill>
                <a:srgbClr val="00287D"/>
              </a:solidFill>
            </a:endParaRPr>
          </a:p>
          <a:p>
            <a:pPr marL="711200" indent="-355600"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rgbClr val="00287D"/>
                </a:solidFill>
              </a:rPr>
              <a:t>KA1 </a:t>
            </a:r>
            <a:r>
              <a:rPr lang="uk-UA" altLang="cs-CZ" b="1" dirty="0" smtClean="0">
                <a:solidFill>
                  <a:srgbClr val="00287D"/>
                </a:solidFill>
              </a:rPr>
              <a:t>Індивідуальна навчальна </a:t>
            </a:r>
            <a:r>
              <a:rPr lang="uk-UA" altLang="cs-CZ" b="1" dirty="0" smtClean="0">
                <a:solidFill>
                  <a:srgbClr val="00287D"/>
                </a:solidFill>
              </a:rPr>
              <a:t>мобільність</a:t>
            </a:r>
            <a:endParaRPr lang="cs-CZ" altLang="cs-CZ" b="1" dirty="0" smtClean="0">
              <a:solidFill>
                <a:srgbClr val="00287D"/>
              </a:solidFill>
            </a:endParaRPr>
          </a:p>
          <a:p>
            <a:pPr marL="1168400" indent="-457200">
              <a:buFont typeface="Wingdings" panose="05000000000000000000" pitchFamily="2" charset="2"/>
              <a:buChar char="ü"/>
            </a:pPr>
            <a:r>
              <a:rPr lang="uk-UA" altLang="cs-CZ" dirty="0" smtClean="0">
                <a:solidFill>
                  <a:srgbClr val="00287D"/>
                </a:solidFill>
              </a:rPr>
              <a:t>Міжнародна кредитна мобільність</a:t>
            </a:r>
            <a:endParaRPr lang="cs-CZ" altLang="cs-CZ" dirty="0" smtClean="0">
              <a:solidFill>
                <a:srgbClr val="00287D"/>
              </a:solidFill>
            </a:endParaRPr>
          </a:p>
          <a:p>
            <a:pPr marL="1168400" indent="-457200">
              <a:buFont typeface="Wingdings" panose="05000000000000000000" pitchFamily="2" charset="2"/>
              <a:buChar char="ü"/>
            </a:pPr>
            <a:r>
              <a:rPr lang="uk-UA" altLang="cs-CZ" dirty="0" smtClean="0">
                <a:solidFill>
                  <a:srgbClr val="00287D"/>
                </a:solidFill>
              </a:rPr>
              <a:t>Спільні магістерські програми </a:t>
            </a:r>
            <a:r>
              <a:rPr lang="cs-CZ" altLang="cs-CZ" dirty="0" smtClean="0">
                <a:solidFill>
                  <a:srgbClr val="00287D"/>
                </a:solidFill>
              </a:rPr>
              <a:t>Erasmus </a:t>
            </a:r>
            <a:r>
              <a:rPr lang="cs-CZ" altLang="cs-CZ" dirty="0">
                <a:solidFill>
                  <a:srgbClr val="00287D"/>
                </a:solidFill>
              </a:rPr>
              <a:t>Mundus</a:t>
            </a:r>
            <a:endParaRPr lang="cs-CZ" altLang="cs-CZ" dirty="0" smtClean="0">
              <a:solidFill>
                <a:srgbClr val="00287D"/>
              </a:solidFill>
            </a:endParaRPr>
          </a:p>
          <a:p>
            <a:pPr marL="711200" indent="-355600"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rgbClr val="00287D"/>
                </a:solidFill>
              </a:rPr>
              <a:t>KA2 </a:t>
            </a:r>
            <a:r>
              <a:rPr lang="uk-UA" altLang="cs-CZ" b="1" dirty="0" smtClean="0">
                <a:solidFill>
                  <a:srgbClr val="00287D"/>
                </a:solidFill>
              </a:rPr>
              <a:t>Співпраця щодо іновацій та обміну </a:t>
            </a:r>
            <a:r>
              <a:rPr lang="uk-UA" altLang="cs-CZ" b="1" dirty="0" smtClean="0">
                <a:solidFill>
                  <a:srgbClr val="00287D"/>
                </a:solidFill>
              </a:rPr>
              <a:t>перевіреними методами</a:t>
            </a:r>
            <a:endParaRPr lang="cs-CZ" altLang="cs-CZ" b="1" dirty="0" smtClean="0">
              <a:solidFill>
                <a:srgbClr val="00287D"/>
              </a:solidFill>
            </a:endParaRPr>
          </a:p>
          <a:p>
            <a:pPr marL="1168400" indent="-457200">
              <a:buFont typeface="Wingdings" panose="05000000000000000000" pitchFamily="2" charset="2"/>
              <a:buChar char="ü"/>
            </a:pPr>
            <a:r>
              <a:rPr lang="uk-UA" altLang="cs-CZ" dirty="0" smtClean="0">
                <a:solidFill>
                  <a:srgbClr val="00287D"/>
                </a:solidFill>
              </a:rPr>
              <a:t>Створення просторів в галузі вищої освіти</a:t>
            </a:r>
            <a:endParaRPr lang="cs-CZ" altLang="cs-CZ" dirty="0" smtClean="0">
              <a:solidFill>
                <a:srgbClr val="00287D"/>
              </a:solidFill>
            </a:endParaRPr>
          </a:p>
          <a:p>
            <a:pPr marL="711200" indent="-355600">
              <a:buFont typeface="Arial" panose="020B0604020202020204" pitchFamily="34" charset="0"/>
              <a:buChar char="•"/>
            </a:pPr>
            <a:r>
              <a:rPr lang="uk-UA" altLang="cs-CZ" b="1" dirty="0" smtClean="0">
                <a:solidFill>
                  <a:srgbClr val="00287D"/>
                </a:solidFill>
              </a:rPr>
              <a:t>програма</a:t>
            </a:r>
            <a:r>
              <a:rPr lang="cs-CZ" altLang="cs-CZ" b="1" dirty="0" smtClean="0">
                <a:solidFill>
                  <a:srgbClr val="00287D"/>
                </a:solidFill>
              </a:rPr>
              <a:t> Jean </a:t>
            </a:r>
            <a:r>
              <a:rPr lang="cs-CZ" altLang="cs-CZ" b="1" dirty="0" err="1" smtClean="0">
                <a:solidFill>
                  <a:srgbClr val="00287D"/>
                </a:solidFill>
              </a:rPr>
              <a:t>Monnet</a:t>
            </a:r>
            <a:endParaRPr lang="cs-CZ" altLang="cs-CZ" b="1" dirty="0" smtClean="0">
              <a:solidFill>
                <a:srgbClr val="00287D"/>
              </a:solidFill>
            </a:endParaRPr>
          </a:p>
          <a:p>
            <a:pPr marL="711200" indent="-355600">
              <a:buFont typeface="Arial" panose="020B0604020202020204" pitchFamily="34" charset="0"/>
              <a:buChar char="•"/>
            </a:pPr>
            <a:r>
              <a:rPr lang="uk-UA" altLang="cs-CZ" b="1" dirty="0" smtClean="0">
                <a:solidFill>
                  <a:srgbClr val="00287D"/>
                </a:solidFill>
              </a:rPr>
              <a:t>програма</a:t>
            </a:r>
            <a:r>
              <a:rPr lang="cs-CZ" altLang="cs-CZ" b="1" dirty="0" smtClean="0">
                <a:solidFill>
                  <a:srgbClr val="00287D"/>
                </a:solidFill>
              </a:rPr>
              <a:t> Marie </a:t>
            </a:r>
            <a:r>
              <a:rPr lang="cs-CZ" altLang="cs-CZ" b="1" dirty="0" err="1" smtClean="0">
                <a:solidFill>
                  <a:srgbClr val="00287D"/>
                </a:solidFill>
              </a:rPr>
              <a:t>Skłodowska</a:t>
            </a:r>
            <a:r>
              <a:rPr lang="cs-CZ" altLang="cs-CZ" b="1" dirty="0" smtClean="0">
                <a:solidFill>
                  <a:srgbClr val="00287D"/>
                </a:solidFill>
              </a:rPr>
              <a:t>-Curie</a:t>
            </a:r>
            <a:endParaRPr lang="cs-CZ" altLang="cs-CZ" b="1" dirty="0">
              <a:solidFill>
                <a:srgbClr val="00287D"/>
              </a:solidFill>
            </a:endParaRPr>
          </a:p>
          <a:p>
            <a:pPr marL="711200" indent="-355600">
              <a:buFont typeface="Arial" panose="020B0604020202020204" pitchFamily="34" charset="0"/>
              <a:buChar char="•"/>
            </a:pPr>
            <a:endParaRPr lang="cs-CZ" altLang="cs-CZ" b="1" dirty="0" smtClean="0"/>
          </a:p>
          <a:p>
            <a:pPr marL="711200" indent="0">
              <a:buNone/>
            </a:pPr>
            <a:endParaRPr lang="cs-CZ" altLang="cs-CZ" dirty="0"/>
          </a:p>
          <a:p>
            <a:pPr marL="711200" indent="0">
              <a:buNone/>
            </a:pP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Якщо ви приймаєте участь як організація</a:t>
            </a:r>
            <a:r>
              <a:rPr lang="cs-CZ" sz="3600" dirty="0" smtClean="0"/>
              <a:t>…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639" y="2009324"/>
            <a:ext cx="8082321" cy="4114800"/>
          </a:xfrm>
        </p:spPr>
        <p:txBody>
          <a:bodyPr/>
          <a:lstStyle/>
          <a:p>
            <a:r>
              <a:rPr lang="cs-CZ" sz="1800" dirty="0" err="1" smtClean="0">
                <a:solidFill>
                  <a:srgbClr val="00287D"/>
                </a:solidFill>
              </a:rPr>
              <a:t>EMJMDs</a:t>
            </a:r>
            <a:r>
              <a:rPr lang="cs-CZ" sz="1800" dirty="0" smtClean="0">
                <a:solidFill>
                  <a:srgbClr val="00287D"/>
                </a:solidFill>
              </a:rPr>
              <a:t> </a:t>
            </a:r>
            <a:r>
              <a:rPr lang="uk-UA" sz="1800" dirty="0" smtClean="0">
                <a:solidFill>
                  <a:srgbClr val="00287D"/>
                </a:solidFill>
              </a:rPr>
              <a:t>програми призначені</a:t>
            </a:r>
            <a:r>
              <a:rPr lang="cs-CZ" sz="1800" dirty="0" smtClean="0">
                <a:solidFill>
                  <a:srgbClr val="00287D"/>
                </a:solidFill>
              </a:rPr>
              <a:t> </a:t>
            </a:r>
            <a:r>
              <a:rPr lang="uk-UA" sz="1800" b="1" dirty="0" smtClean="0">
                <a:solidFill>
                  <a:srgbClr val="00287D"/>
                </a:solidFill>
              </a:rPr>
              <a:t>громадським/державним</a:t>
            </a:r>
            <a:r>
              <a:rPr lang="cs-CZ" sz="1800" dirty="0" smtClean="0">
                <a:solidFill>
                  <a:srgbClr val="00287D"/>
                </a:solidFill>
              </a:rPr>
              <a:t> </a:t>
            </a:r>
            <a:r>
              <a:rPr lang="uk-UA" sz="1800" dirty="0" smtClean="0">
                <a:solidFill>
                  <a:srgbClr val="00287D"/>
                </a:solidFill>
              </a:rPr>
              <a:t>або приватним</a:t>
            </a:r>
            <a:r>
              <a:rPr lang="cs-CZ" sz="1800" dirty="0" smtClean="0">
                <a:solidFill>
                  <a:srgbClr val="00287D"/>
                </a:solidFill>
              </a:rPr>
              <a:t> </a:t>
            </a:r>
            <a:r>
              <a:rPr lang="uk-UA" sz="1800" b="1" dirty="0" smtClean="0">
                <a:solidFill>
                  <a:srgbClr val="00287D"/>
                </a:solidFill>
              </a:rPr>
              <a:t>організаціям </a:t>
            </a:r>
            <a:r>
              <a:rPr lang="uk-UA" sz="1800" dirty="0" smtClean="0">
                <a:solidFill>
                  <a:srgbClr val="00287D"/>
                </a:solidFill>
              </a:rPr>
              <a:t>в програмних або партнерських країнах</a:t>
            </a:r>
            <a:endParaRPr lang="cs-CZ" sz="1800" dirty="0" smtClean="0">
              <a:solidFill>
                <a:srgbClr val="00287D"/>
              </a:solidFill>
            </a:endParaRPr>
          </a:p>
          <a:p>
            <a:pPr marL="811213" indent="-449263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rgbClr val="00287D"/>
                </a:solidFill>
              </a:rPr>
              <a:t>Вищі навчальні заклади</a:t>
            </a:r>
            <a:endParaRPr lang="cs-CZ" sz="1400" dirty="0" smtClean="0">
              <a:solidFill>
                <a:srgbClr val="00287D"/>
              </a:solidFill>
            </a:endParaRPr>
          </a:p>
          <a:p>
            <a:pPr marL="811213" indent="-449263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rgbClr val="00287D"/>
                </a:solidFill>
              </a:rPr>
              <a:t>Партнери не з академічного середовища (фірми,громадські організації</a:t>
            </a:r>
            <a:r>
              <a:rPr lang="cs-CZ" sz="1400" dirty="0" smtClean="0">
                <a:solidFill>
                  <a:srgbClr val="00287D"/>
                </a:solidFill>
              </a:rPr>
              <a:t>, </a:t>
            </a:r>
            <a:r>
              <a:rPr lang="uk-UA" sz="1400" dirty="0" smtClean="0">
                <a:solidFill>
                  <a:srgbClr val="00287D"/>
                </a:solidFill>
              </a:rPr>
              <a:t>недержавні організації, фонди, тощо.</a:t>
            </a:r>
            <a:r>
              <a:rPr lang="cs-CZ" sz="1400" dirty="0" smtClean="0">
                <a:solidFill>
                  <a:srgbClr val="00287D"/>
                </a:solidFill>
              </a:rPr>
              <a:t>) </a:t>
            </a:r>
          </a:p>
          <a:p>
            <a:r>
              <a:rPr lang="uk-UA" sz="1800" b="1" u="sng" dirty="0" smtClean="0">
                <a:solidFill>
                  <a:srgbClr val="00287D"/>
                </a:solidFill>
              </a:rPr>
              <a:t>Заявником</a:t>
            </a:r>
            <a:r>
              <a:rPr lang="cs-CZ" sz="1800" dirty="0" smtClean="0">
                <a:solidFill>
                  <a:srgbClr val="00287D"/>
                </a:solidFill>
              </a:rPr>
              <a:t> </a:t>
            </a:r>
            <a:r>
              <a:rPr lang="uk-UA" sz="1800" dirty="0" smtClean="0">
                <a:solidFill>
                  <a:srgbClr val="00287D"/>
                </a:solidFill>
              </a:rPr>
              <a:t>повинен бути вищий навчальний заклад, заснований в програмній країні</a:t>
            </a:r>
            <a:r>
              <a:rPr lang="cs-CZ" sz="1800" dirty="0" smtClean="0">
                <a:solidFill>
                  <a:srgbClr val="00287D"/>
                </a:solidFill>
              </a:rPr>
              <a:t>; </a:t>
            </a:r>
            <a:r>
              <a:rPr lang="uk-UA" sz="1800" dirty="0" smtClean="0">
                <a:solidFill>
                  <a:srgbClr val="00287D"/>
                </a:solidFill>
              </a:rPr>
              <a:t> Вищий навчальний заклад згодом зголошується до представництва консорціуму </a:t>
            </a:r>
            <a:r>
              <a:rPr lang="cs-CZ" sz="1800" dirty="0" smtClean="0">
                <a:solidFill>
                  <a:srgbClr val="00287D"/>
                </a:solidFill>
              </a:rPr>
              <a:t>EMJMD</a:t>
            </a:r>
          </a:p>
          <a:p>
            <a:r>
              <a:rPr lang="uk-UA" sz="1800" b="1" dirty="0" smtClean="0">
                <a:solidFill>
                  <a:srgbClr val="00287D"/>
                </a:solidFill>
              </a:rPr>
              <a:t>Консорціум</a:t>
            </a:r>
            <a:r>
              <a:rPr lang="cs-CZ" sz="1800" b="1" dirty="0" smtClean="0">
                <a:solidFill>
                  <a:srgbClr val="00287D"/>
                </a:solidFill>
              </a:rPr>
              <a:t> EMJMD </a:t>
            </a:r>
            <a:r>
              <a:rPr lang="uk-UA" sz="1800" b="1" dirty="0" smtClean="0">
                <a:solidFill>
                  <a:srgbClr val="00287D"/>
                </a:solidFill>
              </a:rPr>
              <a:t>повинен складатися</a:t>
            </a:r>
            <a:r>
              <a:rPr lang="cs-CZ" sz="1800" b="1" dirty="0" smtClean="0">
                <a:solidFill>
                  <a:srgbClr val="00287D"/>
                </a:solidFill>
              </a:rPr>
              <a:t> </a:t>
            </a:r>
            <a:r>
              <a:rPr lang="uk-UA" sz="1800" b="1" u="sng" dirty="0" smtClean="0">
                <a:solidFill>
                  <a:srgbClr val="00287D"/>
                </a:solidFill>
              </a:rPr>
              <a:t>мінімум</a:t>
            </a:r>
            <a:r>
              <a:rPr lang="cs-CZ" sz="1800" dirty="0" smtClean="0">
                <a:solidFill>
                  <a:srgbClr val="00287D"/>
                </a:solidFill>
              </a:rPr>
              <a:t> </a:t>
            </a:r>
            <a:r>
              <a:rPr lang="uk-UA" sz="1800" dirty="0">
                <a:solidFill>
                  <a:srgbClr val="00287D"/>
                </a:solidFill>
              </a:rPr>
              <a:t>з</a:t>
            </a:r>
            <a:r>
              <a:rPr lang="cs-CZ" sz="1800" dirty="0" smtClean="0">
                <a:solidFill>
                  <a:srgbClr val="00287D"/>
                </a:solidFill>
              </a:rPr>
              <a:t>: </a:t>
            </a:r>
            <a:r>
              <a:rPr lang="cs-CZ" sz="1800" b="1" dirty="0" smtClean="0">
                <a:solidFill>
                  <a:srgbClr val="00287D"/>
                </a:solidFill>
              </a:rPr>
              <a:t>3 </a:t>
            </a:r>
            <a:r>
              <a:rPr lang="uk-UA" sz="1800" b="1" dirty="0" smtClean="0">
                <a:solidFill>
                  <a:srgbClr val="00287D"/>
                </a:solidFill>
              </a:rPr>
              <a:t>інституцій з системи вищої освіти</a:t>
            </a:r>
            <a:r>
              <a:rPr lang="cs-CZ" sz="1800" dirty="0" smtClean="0">
                <a:solidFill>
                  <a:srgbClr val="00287D"/>
                </a:solidFill>
              </a:rPr>
              <a:t> (</a:t>
            </a:r>
            <a:r>
              <a:rPr lang="uk-UA" sz="1800" b="1" dirty="0" smtClean="0">
                <a:solidFill>
                  <a:srgbClr val="00287D"/>
                </a:solidFill>
              </a:rPr>
              <a:t>партнери</a:t>
            </a:r>
            <a:r>
              <a:rPr lang="cs-CZ" sz="1800" dirty="0" smtClean="0">
                <a:solidFill>
                  <a:srgbClr val="00287D"/>
                </a:solidFill>
              </a:rPr>
              <a:t> – </a:t>
            </a:r>
            <a:r>
              <a:rPr lang="uk-UA" sz="1800" dirty="0" smtClean="0">
                <a:solidFill>
                  <a:srgbClr val="00287D"/>
                </a:solidFill>
              </a:rPr>
              <a:t>включно</a:t>
            </a:r>
            <a:r>
              <a:rPr lang="uk-UA" sz="1800" dirty="0">
                <a:solidFill>
                  <a:srgbClr val="00287D"/>
                </a:solidFill>
              </a:rPr>
              <a:t> </a:t>
            </a:r>
            <a:r>
              <a:rPr lang="uk-UA" sz="1800" dirty="0" smtClean="0">
                <a:solidFill>
                  <a:srgbClr val="00287D"/>
                </a:solidFill>
              </a:rPr>
              <a:t>з координатором</a:t>
            </a:r>
            <a:r>
              <a:rPr lang="cs-CZ" sz="1800" dirty="0" smtClean="0">
                <a:solidFill>
                  <a:srgbClr val="00287D"/>
                </a:solidFill>
              </a:rPr>
              <a:t>) </a:t>
            </a:r>
            <a:r>
              <a:rPr lang="uk-UA" sz="1800" dirty="0" smtClean="0">
                <a:solidFill>
                  <a:srgbClr val="00287D"/>
                </a:solidFill>
              </a:rPr>
              <a:t>мінімум з 3 програмних країн</a:t>
            </a:r>
            <a:endParaRPr lang="cs-CZ" sz="1800" b="1" dirty="0" smtClean="0">
              <a:solidFill>
                <a:srgbClr val="00287D"/>
              </a:solidFill>
            </a:endParaRPr>
          </a:p>
          <a:p>
            <a:r>
              <a:rPr lang="uk-UA" sz="1800" b="1" dirty="0" smtClean="0">
                <a:solidFill>
                  <a:srgbClr val="00287D"/>
                </a:solidFill>
              </a:rPr>
              <a:t>співпраця</a:t>
            </a:r>
            <a:r>
              <a:rPr lang="cs-CZ" sz="1800" b="1" dirty="0" smtClean="0">
                <a:solidFill>
                  <a:srgbClr val="00287D"/>
                </a:solidFill>
              </a:rPr>
              <a:t> </a:t>
            </a:r>
            <a:r>
              <a:rPr lang="uk-UA" sz="1800" dirty="0" smtClean="0">
                <a:solidFill>
                  <a:srgbClr val="00287D"/>
                </a:solidFill>
              </a:rPr>
              <a:t>з інституціями вищої освіти та іншими відповідними організаціями з партнерських країн</a:t>
            </a:r>
            <a:r>
              <a:rPr lang="cs-CZ" sz="1800" dirty="0" smtClean="0">
                <a:solidFill>
                  <a:srgbClr val="00287D"/>
                </a:solidFill>
              </a:rPr>
              <a:t> (</a:t>
            </a:r>
            <a:r>
              <a:rPr lang="uk-UA" sz="1800" dirty="0" smtClean="0">
                <a:solidFill>
                  <a:srgbClr val="00287D"/>
                </a:solidFill>
              </a:rPr>
              <a:t>переваги</a:t>
            </a:r>
            <a:r>
              <a:rPr lang="cs-CZ" sz="1800" dirty="0" smtClean="0">
                <a:solidFill>
                  <a:srgbClr val="00287D"/>
                </a:solidFill>
              </a:rPr>
              <a:t>: </a:t>
            </a:r>
            <a:r>
              <a:rPr lang="uk-UA" sz="1800" dirty="0" smtClean="0">
                <a:solidFill>
                  <a:srgbClr val="00287D"/>
                </a:solidFill>
              </a:rPr>
              <a:t>експертна кваліфікація</a:t>
            </a:r>
            <a:r>
              <a:rPr lang="cs-CZ" sz="1800" dirty="0" smtClean="0">
                <a:solidFill>
                  <a:srgbClr val="00287D"/>
                </a:solidFill>
              </a:rPr>
              <a:t>, </a:t>
            </a:r>
            <a:r>
              <a:rPr lang="uk-UA" sz="1800" dirty="0" smtClean="0">
                <a:solidFill>
                  <a:srgbClr val="00287D"/>
                </a:solidFill>
              </a:rPr>
              <a:t>більш видима між студентами та співробітниками</a:t>
            </a:r>
            <a:r>
              <a:rPr lang="cs-CZ" sz="1800" dirty="0" smtClean="0">
                <a:solidFill>
                  <a:srgbClr val="00287D"/>
                </a:solidFill>
              </a:rPr>
              <a:t>, </a:t>
            </a:r>
            <a:r>
              <a:rPr lang="uk-UA" sz="1800" dirty="0" smtClean="0">
                <a:solidFill>
                  <a:srgbClr val="00287D"/>
                </a:solidFill>
              </a:rPr>
              <a:t>поширення</a:t>
            </a:r>
            <a:r>
              <a:rPr lang="cs-CZ" sz="1800" dirty="0" smtClean="0">
                <a:solidFill>
                  <a:srgbClr val="00287D"/>
                </a:solidFill>
              </a:rPr>
              <a:t>, </a:t>
            </a:r>
            <a:r>
              <a:rPr lang="uk-UA" sz="1800" dirty="0" smtClean="0">
                <a:solidFill>
                  <a:srgbClr val="00287D"/>
                </a:solidFill>
              </a:rPr>
              <a:t>ітд</a:t>
            </a:r>
            <a:r>
              <a:rPr lang="cs-CZ" sz="1800" dirty="0" smtClean="0">
                <a:solidFill>
                  <a:srgbClr val="00287D"/>
                </a:solidFill>
              </a:rPr>
              <a:t>.)</a:t>
            </a:r>
          </a:p>
          <a:p>
            <a:r>
              <a:rPr lang="uk-UA" sz="1800" b="1" dirty="0" smtClean="0">
                <a:solidFill>
                  <a:srgbClr val="00287D"/>
                </a:solidFill>
              </a:rPr>
              <a:t>Асоціативні партнери</a:t>
            </a:r>
            <a:r>
              <a:rPr lang="cs-CZ" sz="1800" b="1" dirty="0" smtClean="0">
                <a:solidFill>
                  <a:srgbClr val="00287D"/>
                </a:solidFill>
              </a:rPr>
              <a:t> (</a:t>
            </a:r>
            <a:r>
              <a:rPr lang="uk-UA" sz="1800" b="1" dirty="0" smtClean="0">
                <a:solidFill>
                  <a:srgbClr val="00287D"/>
                </a:solidFill>
              </a:rPr>
              <a:t>на вибір</a:t>
            </a:r>
            <a:r>
              <a:rPr lang="cs-CZ" sz="1800" b="1" dirty="0" smtClean="0">
                <a:solidFill>
                  <a:srgbClr val="00287D"/>
                </a:solidFill>
              </a:rPr>
              <a:t>): </a:t>
            </a:r>
            <a:r>
              <a:rPr lang="uk-UA" sz="1800" dirty="0" smtClean="0">
                <a:solidFill>
                  <a:srgbClr val="00287D"/>
                </a:solidFill>
              </a:rPr>
              <a:t>специфічні завдання/діяльність</a:t>
            </a:r>
            <a:r>
              <a:rPr lang="cs-CZ" sz="1800" dirty="0" smtClean="0">
                <a:solidFill>
                  <a:srgbClr val="00287D"/>
                </a:solidFill>
              </a:rPr>
              <a:t> (</a:t>
            </a:r>
            <a:r>
              <a:rPr lang="uk-UA" sz="1800" dirty="0" smtClean="0">
                <a:solidFill>
                  <a:srgbClr val="00287D"/>
                </a:solidFill>
              </a:rPr>
              <a:t>стажування</a:t>
            </a:r>
            <a:r>
              <a:rPr lang="cs-CZ" sz="1800" dirty="0" smtClean="0">
                <a:solidFill>
                  <a:srgbClr val="00287D"/>
                </a:solidFill>
              </a:rPr>
              <a:t>, </a:t>
            </a:r>
            <a:r>
              <a:rPr lang="uk-UA" sz="1800" dirty="0" smtClean="0">
                <a:solidFill>
                  <a:srgbClr val="00287D"/>
                </a:solidFill>
              </a:rPr>
              <a:t>пропагування</a:t>
            </a:r>
            <a:r>
              <a:rPr lang="cs-CZ" sz="1800" dirty="0" smtClean="0">
                <a:solidFill>
                  <a:srgbClr val="00287D"/>
                </a:solidFill>
              </a:rPr>
              <a:t>, </a:t>
            </a:r>
            <a:r>
              <a:rPr lang="uk-UA" sz="1800" dirty="0" smtClean="0">
                <a:solidFill>
                  <a:srgbClr val="00287D"/>
                </a:solidFill>
              </a:rPr>
              <a:t>трансфер навчання та навиків</a:t>
            </a:r>
            <a:r>
              <a:rPr lang="cs-CZ" sz="1800" dirty="0" smtClean="0">
                <a:solidFill>
                  <a:srgbClr val="00287D"/>
                </a:solidFill>
              </a:rPr>
              <a:t>, </a:t>
            </a:r>
            <a:r>
              <a:rPr lang="uk-UA" sz="1800" dirty="0" smtClean="0">
                <a:solidFill>
                  <a:srgbClr val="00287D"/>
                </a:solidFill>
              </a:rPr>
              <a:t>тощо</a:t>
            </a:r>
            <a:r>
              <a:rPr lang="cs-CZ" sz="1800" dirty="0" smtClean="0">
                <a:solidFill>
                  <a:srgbClr val="00287D"/>
                </a:solidFill>
              </a:rPr>
              <a:t>.)</a:t>
            </a:r>
            <a:endParaRPr lang="cs-CZ" sz="1800" b="1" dirty="0" smtClean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4512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Якщо ви приймаєте участь індивідуально</a:t>
            </a:r>
            <a:r>
              <a:rPr lang="cs-CZ" sz="3600" dirty="0" smtClean="0"/>
              <a:t>…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b="1" dirty="0" smtClean="0">
                <a:solidFill>
                  <a:srgbClr val="00287D"/>
                </a:solidFill>
              </a:rPr>
              <a:t>Студенти можуть зголошуватись напряму консорціуму </a:t>
            </a:r>
            <a:r>
              <a:rPr lang="cs-CZ" sz="2000" b="1" dirty="0" smtClean="0">
                <a:solidFill>
                  <a:srgbClr val="00287D"/>
                </a:solidFill>
              </a:rPr>
              <a:t>EMJMD </a:t>
            </a:r>
          </a:p>
          <a:p>
            <a:pPr marL="361950" indent="0" defTabSz="8112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287D"/>
                </a:solidFill>
              </a:rPr>
              <a:t>	</a:t>
            </a:r>
            <a:r>
              <a:rPr lang="uk-UA" sz="2000" dirty="0" smtClean="0">
                <a:solidFill>
                  <a:srgbClr val="00287D"/>
                </a:solidFill>
              </a:rPr>
              <a:t>всі доступні стипендії, які пропонує </a:t>
            </a:r>
            <a:r>
              <a:rPr lang="cs-CZ" sz="2000" dirty="0" smtClean="0">
                <a:solidFill>
                  <a:srgbClr val="00287D"/>
                </a:solidFill>
              </a:rPr>
              <a:t>EMJDM </a:t>
            </a:r>
            <a:r>
              <a:rPr lang="uk-UA" sz="2000" dirty="0" smtClean="0">
                <a:solidFill>
                  <a:srgbClr val="00287D"/>
                </a:solidFill>
              </a:rPr>
              <a:t>можна знайти в каталозі </a:t>
            </a:r>
            <a:r>
              <a:rPr lang="cs-CZ" sz="2000" dirty="0" smtClean="0">
                <a:solidFill>
                  <a:srgbClr val="00287D"/>
                </a:solidFill>
              </a:rPr>
              <a:t>EMJMD</a:t>
            </a:r>
            <a:r>
              <a:rPr lang="uk-UA" sz="2000" dirty="0" smtClean="0">
                <a:solidFill>
                  <a:srgbClr val="00287D"/>
                </a:solidFill>
              </a:rPr>
              <a:t>,</a:t>
            </a:r>
            <a:r>
              <a:rPr lang="cs-CZ" sz="2000" dirty="0" smtClean="0">
                <a:solidFill>
                  <a:srgbClr val="00287D"/>
                </a:solidFill>
              </a:rPr>
              <a:t> </a:t>
            </a:r>
            <a:r>
              <a:rPr lang="uk-UA" sz="2000" dirty="0" smtClean="0">
                <a:solidFill>
                  <a:srgbClr val="00287D"/>
                </a:solidFill>
              </a:rPr>
              <a:t>доступному за посмланням</a:t>
            </a:r>
            <a:r>
              <a:rPr lang="cs-CZ" sz="2000" dirty="0" smtClean="0">
                <a:solidFill>
                  <a:srgbClr val="00287D"/>
                </a:solidFill>
              </a:rPr>
              <a:t>: 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2"/>
              </a:rPr>
              <a:t>https</a:t>
            </a:r>
            <a:r>
              <a:rPr lang="cs-CZ" sz="2000" u="heavy" spc="4" dirty="0">
                <a:solidFill>
                  <a:srgbClr val="00287D"/>
                </a:solidFill>
                <a:cs typeface="Arial"/>
                <a:hlinkClick r:id="rId2"/>
              </a:rPr>
              <a:t>://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2"/>
              </a:rPr>
              <a:t>e</a:t>
            </a:r>
            <a:r>
              <a:rPr lang="cs-CZ" sz="2000" u="heavy" spc="-8" dirty="0" smtClean="0">
                <a:solidFill>
                  <a:srgbClr val="00287D"/>
                </a:solidFill>
                <a:cs typeface="Arial"/>
                <a:hlinkClick r:id="rId2"/>
              </a:rPr>
              <a:t>a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2"/>
              </a:rPr>
              <a:t>ce</a:t>
            </a:r>
            <a:r>
              <a:rPr lang="cs-CZ" sz="2000" u="heavy" spc="-8" dirty="0" smtClean="0">
                <a:solidFill>
                  <a:srgbClr val="00287D"/>
                </a:solidFill>
                <a:cs typeface="Arial"/>
                <a:hlinkClick r:id="rId2"/>
              </a:rPr>
              <a:t>a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2"/>
              </a:rPr>
              <a:t>.ec.e</a:t>
            </a:r>
            <a:r>
              <a:rPr lang="cs-CZ" sz="2000" u="heavy" spc="-4" dirty="0" smtClean="0">
                <a:solidFill>
                  <a:srgbClr val="00287D"/>
                </a:solidFill>
                <a:cs typeface="Arial"/>
                <a:hlinkClick r:id="rId2"/>
              </a:rPr>
              <a:t>u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2"/>
              </a:rPr>
              <a:t>ro</a:t>
            </a:r>
            <a:r>
              <a:rPr lang="cs-CZ" sz="2000" u="heavy" spc="-8" dirty="0" smtClean="0">
                <a:solidFill>
                  <a:srgbClr val="00287D"/>
                </a:solidFill>
                <a:cs typeface="Arial"/>
                <a:hlinkClick r:id="rId2"/>
              </a:rPr>
              <a:t>p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2"/>
              </a:rPr>
              <a:t>a.</a:t>
            </a:r>
            <a:r>
              <a:rPr lang="cs-CZ" sz="2000" u="heavy" spc="-4" dirty="0" smtClean="0">
                <a:solidFill>
                  <a:srgbClr val="00287D"/>
                </a:solidFill>
                <a:cs typeface="Arial"/>
                <a:hlinkClick r:id="rId2"/>
              </a:rPr>
              <a:t>e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2"/>
              </a:rPr>
              <a:t>u/</a:t>
            </a:r>
            <a:r>
              <a:rPr lang="cs-CZ" sz="2000" u="heavy" spc="-4" dirty="0" smtClean="0">
                <a:solidFill>
                  <a:srgbClr val="00287D"/>
                </a:solidFill>
                <a:cs typeface="Arial"/>
                <a:hlinkClick r:id="rId2"/>
              </a:rPr>
              <a:t>e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2"/>
              </a:rPr>
              <a:t>rasm</a:t>
            </a:r>
            <a:r>
              <a:rPr lang="cs-CZ" sz="2000" u="heavy" spc="-8" dirty="0" smtClean="0">
                <a:solidFill>
                  <a:srgbClr val="00287D"/>
                </a:solidFill>
                <a:cs typeface="Arial"/>
                <a:hlinkClick r:id="rId2"/>
              </a:rPr>
              <a:t>u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2"/>
              </a:rPr>
              <a:t>s-</a:t>
            </a:r>
            <a:r>
              <a:rPr lang="cs-CZ" sz="2000" dirty="0" smtClean="0">
                <a:solidFill>
                  <a:srgbClr val="00287D"/>
                </a:solidFill>
                <a:cs typeface="Arial"/>
              </a:rPr>
              <a:t>	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p</a:t>
            </a:r>
            <a:r>
              <a:rPr lang="cs-CZ" sz="2000" u="heavy" spc="-8" dirty="0" smtClean="0">
                <a:solidFill>
                  <a:srgbClr val="00287D"/>
                </a:solidFill>
                <a:cs typeface="Arial"/>
                <a:hlinkClick r:id="rId3"/>
              </a:rPr>
              <a:t>l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us/</a:t>
            </a:r>
            <a:r>
              <a:rPr lang="cs-CZ" sz="2000" u="heavy" spc="-4" dirty="0" err="1" smtClean="0">
                <a:solidFill>
                  <a:srgbClr val="00287D"/>
                </a:solidFill>
                <a:cs typeface="Arial"/>
                <a:hlinkClick r:id="rId3"/>
              </a:rPr>
              <a:t>a</a:t>
            </a:r>
            <a:r>
              <a:rPr lang="cs-CZ" sz="2000" u="heavy" dirty="0" err="1" smtClean="0">
                <a:solidFill>
                  <a:srgbClr val="00287D"/>
                </a:solidFill>
                <a:cs typeface="Arial"/>
                <a:hlinkClick r:id="rId3"/>
              </a:rPr>
              <a:t>ctio</a:t>
            </a:r>
            <a:r>
              <a:rPr lang="cs-CZ" sz="2000" u="heavy" spc="-8" dirty="0" err="1" smtClean="0">
                <a:solidFill>
                  <a:srgbClr val="00287D"/>
                </a:solidFill>
                <a:cs typeface="Arial"/>
                <a:hlinkClick r:id="rId3"/>
              </a:rPr>
              <a:t>n</a:t>
            </a:r>
            <a:r>
              <a:rPr lang="cs-CZ" sz="2000" u="heavy" dirty="0" err="1" smtClean="0">
                <a:solidFill>
                  <a:srgbClr val="00287D"/>
                </a:solidFill>
                <a:cs typeface="Arial"/>
                <a:hlinkClick r:id="rId3"/>
              </a:rPr>
              <a:t>s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/k</a:t>
            </a:r>
            <a:r>
              <a:rPr lang="cs-CZ" sz="2000" u="heavy" spc="8" dirty="0" smtClean="0">
                <a:solidFill>
                  <a:srgbClr val="00287D"/>
                </a:solidFill>
                <a:cs typeface="Arial"/>
                <a:hlinkClick r:id="rId3"/>
              </a:rPr>
              <a:t>e</a:t>
            </a:r>
            <a:r>
              <a:rPr lang="cs-CZ" sz="2000" u="heavy" spc="-18" dirty="0" smtClean="0">
                <a:solidFill>
                  <a:srgbClr val="00287D"/>
                </a:solidFill>
                <a:cs typeface="Arial"/>
                <a:hlinkClick r:id="rId3"/>
              </a:rPr>
              <a:t>y</a:t>
            </a:r>
            <a:r>
              <a:rPr lang="cs-CZ" sz="2000" u="heavy" spc="13" dirty="0" smtClean="0">
                <a:solidFill>
                  <a:srgbClr val="00287D"/>
                </a:solidFill>
                <a:cs typeface="Arial"/>
                <a:hlinkClick r:id="rId3"/>
              </a:rPr>
              <a:t>-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acti</a:t>
            </a:r>
            <a:r>
              <a:rPr lang="cs-CZ" sz="2000" u="heavy" spc="-8" dirty="0" smtClean="0">
                <a:solidFill>
                  <a:srgbClr val="00287D"/>
                </a:solidFill>
                <a:cs typeface="Arial"/>
                <a:hlinkClick r:id="rId3"/>
              </a:rPr>
              <a:t>o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n</a:t>
            </a:r>
            <a:r>
              <a:rPr lang="cs-CZ" sz="2000" u="heavy" spc="13" dirty="0" smtClean="0">
                <a:solidFill>
                  <a:srgbClr val="00287D"/>
                </a:solidFill>
                <a:cs typeface="Arial"/>
                <a:hlinkClick r:id="rId3"/>
              </a:rPr>
              <a:t>-</a:t>
            </a:r>
            <a:r>
              <a:rPr lang="cs-CZ" sz="2000" u="heavy" spc="-4" dirty="0" smtClean="0">
                <a:solidFill>
                  <a:srgbClr val="00287D"/>
                </a:solidFill>
                <a:cs typeface="Arial"/>
                <a:hlinkClick r:id="rId3"/>
              </a:rPr>
              <a:t>1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-lear</a:t>
            </a:r>
            <a:r>
              <a:rPr lang="cs-CZ" sz="2000" u="heavy" spc="-4" dirty="0" smtClean="0">
                <a:solidFill>
                  <a:srgbClr val="00287D"/>
                </a:solidFill>
                <a:cs typeface="Arial"/>
                <a:hlinkClick r:id="rId3"/>
              </a:rPr>
              <a:t>n</a:t>
            </a:r>
            <a:r>
              <a:rPr lang="cs-CZ" sz="2000" u="heavy" spc="4" dirty="0" smtClean="0">
                <a:solidFill>
                  <a:srgbClr val="00287D"/>
                </a:solidFill>
                <a:cs typeface="Arial"/>
                <a:hlinkClick r:id="rId3"/>
              </a:rPr>
              <a:t>i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n</a:t>
            </a:r>
            <a:r>
              <a:rPr lang="cs-CZ" sz="2000" u="heavy" spc="-8" dirty="0" smtClean="0">
                <a:solidFill>
                  <a:srgbClr val="00287D"/>
                </a:solidFill>
                <a:cs typeface="Arial"/>
                <a:hlinkClick r:id="rId3"/>
              </a:rPr>
              <a:t>g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-m</a:t>
            </a:r>
            <a:r>
              <a:rPr lang="cs-CZ" sz="2000" u="heavy" spc="4" dirty="0" smtClean="0">
                <a:solidFill>
                  <a:srgbClr val="00287D"/>
                </a:solidFill>
                <a:cs typeface="Arial"/>
                <a:hlinkClick r:id="rId3"/>
              </a:rPr>
              <a:t>o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b</a:t>
            </a:r>
            <a:r>
              <a:rPr lang="cs-CZ" sz="2000" u="heavy" spc="-8" dirty="0" smtClean="0">
                <a:solidFill>
                  <a:srgbClr val="00287D"/>
                </a:solidFill>
                <a:cs typeface="Arial"/>
                <a:hlinkClick r:id="rId3"/>
              </a:rPr>
              <a:t>i</a:t>
            </a:r>
            <a:r>
              <a:rPr lang="cs-CZ" sz="2000" u="heavy" spc="4" dirty="0" smtClean="0">
                <a:solidFill>
                  <a:srgbClr val="00287D"/>
                </a:solidFill>
                <a:cs typeface="Arial"/>
                <a:hlinkClick r:id="rId3"/>
              </a:rPr>
              <a:t>l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i</a:t>
            </a:r>
            <a:r>
              <a:rPr lang="cs-CZ" sz="2000" u="heavy" spc="8" dirty="0" smtClean="0">
                <a:solidFill>
                  <a:srgbClr val="00287D"/>
                </a:solidFill>
                <a:cs typeface="Arial"/>
                <a:hlinkClick r:id="rId3"/>
              </a:rPr>
              <a:t>t</a:t>
            </a:r>
            <a:r>
              <a:rPr lang="cs-CZ" sz="2000" u="heavy" spc="-13" dirty="0" smtClean="0">
                <a:solidFill>
                  <a:srgbClr val="00287D"/>
                </a:solidFill>
                <a:cs typeface="Arial"/>
                <a:hlinkClick r:id="rId3"/>
              </a:rPr>
              <a:t>y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-</a:t>
            </a:r>
            <a:r>
              <a:rPr lang="cs-CZ" sz="2000" dirty="0" smtClean="0">
                <a:solidFill>
                  <a:srgbClr val="00287D"/>
                </a:solidFill>
                <a:cs typeface="Arial"/>
                <a:hlinkClick r:id="rId3"/>
              </a:rPr>
              <a:t> </a:t>
            </a:r>
            <a:r>
              <a:rPr lang="cs-CZ" sz="2000" dirty="0" smtClean="0">
                <a:solidFill>
                  <a:srgbClr val="00287D"/>
                </a:solidFill>
                <a:cs typeface="Arial"/>
              </a:rPr>
              <a:t>	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i</a:t>
            </a:r>
            <a:r>
              <a:rPr lang="cs-CZ" sz="2000" u="heavy" spc="-8" dirty="0" smtClean="0">
                <a:solidFill>
                  <a:srgbClr val="00287D"/>
                </a:solidFill>
                <a:cs typeface="Arial"/>
                <a:hlinkClick r:id="rId3"/>
              </a:rPr>
              <a:t>n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d</a:t>
            </a:r>
            <a:r>
              <a:rPr lang="cs-CZ" sz="2000" u="heavy" spc="-8" dirty="0" smtClean="0">
                <a:solidFill>
                  <a:srgbClr val="00287D"/>
                </a:solidFill>
                <a:cs typeface="Arial"/>
                <a:hlinkClick r:id="rId3"/>
              </a:rPr>
              <a:t>i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vi</a:t>
            </a:r>
            <a:r>
              <a:rPr lang="cs-CZ" sz="2000" u="heavy" spc="-8" dirty="0" smtClean="0">
                <a:solidFill>
                  <a:srgbClr val="00287D"/>
                </a:solidFill>
                <a:cs typeface="Arial"/>
                <a:hlinkClick r:id="rId3"/>
              </a:rPr>
              <a:t>d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u</a:t>
            </a:r>
            <a:r>
              <a:rPr lang="cs-CZ" sz="2000" u="heavy" spc="-8" dirty="0" smtClean="0">
                <a:solidFill>
                  <a:srgbClr val="00287D"/>
                </a:solidFill>
                <a:cs typeface="Arial"/>
                <a:hlinkClick r:id="rId3"/>
              </a:rPr>
              <a:t>a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ls/j</a:t>
            </a:r>
            <a:r>
              <a:rPr lang="cs-CZ" sz="2000" u="heavy" spc="-8" dirty="0" smtClean="0">
                <a:solidFill>
                  <a:srgbClr val="00287D"/>
                </a:solidFill>
                <a:cs typeface="Arial"/>
                <a:hlinkClick r:id="rId3"/>
              </a:rPr>
              <a:t>o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i</a:t>
            </a:r>
            <a:r>
              <a:rPr lang="cs-CZ" sz="2000" u="heavy" spc="-8" dirty="0" smtClean="0">
                <a:solidFill>
                  <a:srgbClr val="00287D"/>
                </a:solidFill>
                <a:cs typeface="Arial"/>
                <a:hlinkClick r:id="rId3"/>
              </a:rPr>
              <a:t>n</a:t>
            </a:r>
            <a:r>
              <a:rPr lang="cs-CZ" sz="2000" u="heavy" spc="8" dirty="0" smtClean="0">
                <a:solidFill>
                  <a:srgbClr val="00287D"/>
                </a:solidFill>
                <a:cs typeface="Arial"/>
                <a:hlinkClick r:id="rId3"/>
              </a:rPr>
              <a:t>t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-master-</a:t>
            </a:r>
            <a:r>
              <a:rPr lang="cs-CZ" sz="2000" u="heavy" dirty="0" err="1" smtClean="0">
                <a:solidFill>
                  <a:srgbClr val="00287D"/>
                </a:solidFill>
                <a:cs typeface="Arial"/>
                <a:hlinkClick r:id="rId3"/>
              </a:rPr>
              <a:t>d</a:t>
            </a:r>
            <a:r>
              <a:rPr lang="cs-CZ" sz="2000" u="heavy" spc="-8" dirty="0" err="1" smtClean="0">
                <a:solidFill>
                  <a:srgbClr val="00287D"/>
                </a:solidFill>
                <a:cs typeface="Arial"/>
                <a:hlinkClick r:id="rId3"/>
              </a:rPr>
              <a:t>e</a:t>
            </a:r>
            <a:r>
              <a:rPr lang="cs-CZ" sz="2000" u="heavy" dirty="0" err="1" smtClean="0">
                <a:solidFill>
                  <a:srgbClr val="00287D"/>
                </a:solidFill>
                <a:cs typeface="Arial"/>
                <a:hlinkClick r:id="rId3"/>
              </a:rPr>
              <a:t>grees</a:t>
            </a:r>
            <a:r>
              <a:rPr lang="cs-CZ" sz="2000" u="heavy" dirty="0" smtClean="0">
                <a:solidFill>
                  <a:srgbClr val="00287D"/>
                </a:solidFill>
                <a:cs typeface="Arial"/>
                <a:hlinkClick r:id="rId3"/>
              </a:rPr>
              <a:t>/</a:t>
            </a:r>
            <a:r>
              <a:rPr lang="cs-CZ" sz="2000" u="heavy" dirty="0" err="1" smtClean="0">
                <a:solidFill>
                  <a:srgbClr val="00287D"/>
                </a:solidFill>
                <a:cs typeface="Arial"/>
                <a:hlinkClick r:id="rId3"/>
              </a:rPr>
              <a:t>sch</a:t>
            </a:r>
            <a:r>
              <a:rPr lang="cs-CZ" sz="2000" u="heavy" spc="-4" dirty="0" err="1" smtClean="0">
                <a:solidFill>
                  <a:srgbClr val="00287D"/>
                </a:solidFill>
                <a:cs typeface="Arial"/>
                <a:hlinkClick r:id="rId3"/>
              </a:rPr>
              <a:t>o</a:t>
            </a:r>
            <a:r>
              <a:rPr lang="cs-CZ" sz="2000" u="heavy" spc="4" dirty="0" err="1" smtClean="0">
                <a:solidFill>
                  <a:srgbClr val="00287D"/>
                </a:solidFill>
                <a:cs typeface="Arial"/>
                <a:hlinkClick r:id="rId3"/>
              </a:rPr>
              <a:t>l</a:t>
            </a:r>
            <a:r>
              <a:rPr lang="cs-CZ" sz="2000" u="heavy" dirty="0" err="1" smtClean="0">
                <a:solidFill>
                  <a:srgbClr val="00287D"/>
                </a:solidFill>
                <a:cs typeface="Arial"/>
                <a:hlinkClick r:id="rId3"/>
              </a:rPr>
              <a:t>ars</a:t>
            </a:r>
            <a:r>
              <a:rPr lang="cs-CZ" sz="2000" u="heavy" spc="-8" dirty="0" err="1" smtClean="0">
                <a:solidFill>
                  <a:srgbClr val="00287D"/>
                </a:solidFill>
                <a:cs typeface="Arial"/>
                <a:hlinkClick r:id="rId3"/>
              </a:rPr>
              <a:t>h</a:t>
            </a:r>
            <a:r>
              <a:rPr lang="cs-CZ" sz="2000" u="heavy" spc="4" dirty="0" err="1" smtClean="0">
                <a:solidFill>
                  <a:srgbClr val="00287D"/>
                </a:solidFill>
                <a:cs typeface="Arial"/>
                <a:hlinkClick r:id="rId3"/>
              </a:rPr>
              <a:t>i</a:t>
            </a:r>
            <a:r>
              <a:rPr lang="cs-CZ" sz="2000" u="heavy" dirty="0" err="1" smtClean="0">
                <a:solidFill>
                  <a:srgbClr val="00287D"/>
                </a:solidFill>
                <a:cs typeface="Arial"/>
                <a:hlinkClick r:id="rId3"/>
              </a:rPr>
              <a:t>ps</a:t>
            </a:r>
            <a:r>
              <a:rPr lang="cs-CZ" sz="2000" u="heavy" spc="-8" dirty="0" err="1" smtClean="0">
                <a:solidFill>
                  <a:srgbClr val="00287D"/>
                </a:solidFill>
                <a:cs typeface="Arial"/>
                <a:hlinkClick r:id="rId3"/>
              </a:rPr>
              <a:t>_</a:t>
            </a:r>
            <a:r>
              <a:rPr lang="cs-CZ" sz="2000" u="heavy" spc="4" dirty="0" err="1" smtClean="0">
                <a:solidFill>
                  <a:srgbClr val="00287D"/>
                </a:solidFill>
                <a:cs typeface="Arial"/>
                <a:hlinkClick r:id="rId3"/>
              </a:rPr>
              <a:t>e</a:t>
            </a:r>
            <a:r>
              <a:rPr lang="cs-CZ" sz="2000" u="heavy" dirty="0" err="1" smtClean="0">
                <a:solidFill>
                  <a:srgbClr val="00287D"/>
                </a:solidFill>
                <a:cs typeface="Arial"/>
                <a:hlinkClick r:id="rId3"/>
              </a:rPr>
              <a:t>n</a:t>
            </a:r>
            <a:endParaRPr lang="cs-CZ" sz="2000" dirty="0">
              <a:solidFill>
                <a:srgbClr val="00287D"/>
              </a:solidFill>
              <a:cs typeface="Arial"/>
            </a:endParaRPr>
          </a:p>
          <a:p>
            <a:pPr marL="361950" indent="-361950"/>
            <a:r>
              <a:rPr lang="uk-UA" sz="2000" b="1" dirty="0" smtClean="0">
                <a:solidFill>
                  <a:srgbClr val="00287D"/>
                </a:solidFill>
              </a:rPr>
              <a:t>Власники стипендії </a:t>
            </a:r>
            <a:r>
              <a:rPr lang="cs-CZ" sz="2000" b="1" dirty="0" smtClean="0">
                <a:solidFill>
                  <a:srgbClr val="00287D"/>
                </a:solidFill>
              </a:rPr>
              <a:t>EMJMD:</a:t>
            </a:r>
          </a:p>
          <a:p>
            <a:pPr marL="811213" indent="-449263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rgbClr val="00287D"/>
                </a:solidFill>
              </a:rPr>
              <a:t>Закінчене мінімум бакалаврське навчання або його еквівалент</a:t>
            </a:r>
            <a:endParaRPr lang="cs-CZ" sz="2000" dirty="0" smtClean="0">
              <a:solidFill>
                <a:srgbClr val="00287D"/>
              </a:solidFill>
            </a:endParaRPr>
          </a:p>
          <a:p>
            <a:pPr marL="811213" indent="-449263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rgbClr val="00287D"/>
                </a:solidFill>
              </a:rPr>
              <a:t>Можуть подавати заявку на 3</a:t>
            </a:r>
            <a:r>
              <a:rPr lang="cs-CZ" sz="2000" dirty="0" smtClean="0">
                <a:solidFill>
                  <a:srgbClr val="00287D"/>
                </a:solidFill>
              </a:rPr>
              <a:t> EMJMD </a:t>
            </a:r>
            <a:r>
              <a:rPr lang="uk-UA" sz="2000" dirty="0" smtClean="0">
                <a:solidFill>
                  <a:srgbClr val="00287D"/>
                </a:solidFill>
              </a:rPr>
              <a:t>програми</a:t>
            </a:r>
            <a:endParaRPr lang="cs-CZ" sz="2000" dirty="0" smtClean="0">
              <a:solidFill>
                <a:srgbClr val="00287D"/>
              </a:solidFill>
            </a:endParaRPr>
          </a:p>
          <a:p>
            <a:pPr marL="811213" indent="-449263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rgbClr val="00287D"/>
                </a:solidFill>
              </a:rPr>
              <a:t>В минулому не брали участі в програмі </a:t>
            </a:r>
            <a:r>
              <a:rPr lang="cs-CZ" sz="2000" dirty="0" smtClean="0">
                <a:solidFill>
                  <a:srgbClr val="00287D"/>
                </a:solidFill>
              </a:rPr>
              <a:t>Erasmus </a:t>
            </a:r>
            <a:r>
              <a:rPr lang="cs-CZ" sz="2000" dirty="0" err="1" smtClean="0">
                <a:solidFill>
                  <a:srgbClr val="00287D"/>
                </a:solidFill>
              </a:rPr>
              <a:t>Mundus</a:t>
            </a:r>
            <a:r>
              <a:rPr lang="cs-CZ" sz="2000" dirty="0" smtClean="0">
                <a:solidFill>
                  <a:srgbClr val="00287D"/>
                </a:solidFill>
              </a:rPr>
              <a:t> </a:t>
            </a:r>
            <a:r>
              <a:rPr lang="uk-UA" sz="2000" dirty="0" smtClean="0">
                <a:solidFill>
                  <a:srgbClr val="00287D"/>
                </a:solidFill>
              </a:rPr>
              <a:t>та</a:t>
            </a:r>
            <a:r>
              <a:rPr lang="cs-CZ" sz="2000" dirty="0" smtClean="0">
                <a:solidFill>
                  <a:srgbClr val="00287D"/>
                </a:solidFill>
              </a:rPr>
              <a:t>/</a:t>
            </a:r>
            <a:r>
              <a:rPr lang="uk-UA" sz="2000" dirty="0" smtClean="0">
                <a:solidFill>
                  <a:srgbClr val="00287D"/>
                </a:solidFill>
              </a:rPr>
              <a:t>або</a:t>
            </a:r>
            <a:r>
              <a:rPr lang="cs-CZ" sz="2000" dirty="0" smtClean="0">
                <a:solidFill>
                  <a:srgbClr val="00287D"/>
                </a:solidFill>
              </a:rPr>
              <a:t> </a:t>
            </a:r>
            <a:r>
              <a:rPr lang="uk-UA" sz="2000" dirty="0" smtClean="0">
                <a:solidFill>
                  <a:srgbClr val="00287D"/>
                </a:solidFill>
              </a:rPr>
              <a:t>спільній магістерській програмі</a:t>
            </a:r>
            <a:r>
              <a:rPr lang="cs-CZ" sz="2000" dirty="0" smtClean="0">
                <a:solidFill>
                  <a:srgbClr val="00287D"/>
                </a:solidFill>
              </a:rPr>
              <a:t> Erasmus Mundus   </a:t>
            </a:r>
          </a:p>
          <a:p>
            <a:pPr marL="811213" indent="-449263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rgbClr val="00287D"/>
                </a:solidFill>
              </a:rPr>
              <a:t>Повинні підписати студентський договір з консорціумом </a:t>
            </a:r>
            <a:r>
              <a:rPr lang="cs-CZ" sz="2000" dirty="0" smtClean="0">
                <a:solidFill>
                  <a:srgbClr val="00287D"/>
                </a:solidFill>
              </a:rPr>
              <a:t>EMJMD</a:t>
            </a:r>
          </a:p>
          <a:p>
            <a:pPr marL="811213" indent="-449263">
              <a:buFont typeface="Wingdings" panose="05000000000000000000" pitchFamily="2" charset="2"/>
              <a:buChar char="ü"/>
            </a:pP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8694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76300"/>
            <a:ext cx="8086635" cy="647700"/>
          </a:xfrm>
        </p:spPr>
        <p:txBody>
          <a:bodyPr/>
          <a:lstStyle/>
          <a:p>
            <a:r>
              <a:rPr lang="uk-UA" sz="3600" dirty="0" smtClean="0"/>
              <a:t>Студентські гранти </a:t>
            </a:r>
            <a:r>
              <a:rPr lang="cs-CZ" sz="3600" dirty="0" smtClean="0"/>
              <a:t>EMJMD</a:t>
            </a:r>
            <a:endParaRPr lang="cs-CZ" sz="36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952588"/>
              </p:ext>
            </p:extLst>
          </p:nvPr>
        </p:nvGraphicFramePr>
        <p:xfrm>
          <a:off x="509589" y="1561381"/>
          <a:ext cx="8081961" cy="5242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693987">
                  <a:extLst>
                    <a:ext uri="{9D8B030D-6E8A-4147-A177-3AD203B41FA5}">
                      <a16:colId xmlns="" xmlns:a16="http://schemas.microsoft.com/office/drawing/2014/main" val="2492036065"/>
                    </a:ext>
                  </a:extLst>
                </a:gridCol>
                <a:gridCol w="2693987">
                  <a:extLst>
                    <a:ext uri="{9D8B030D-6E8A-4147-A177-3AD203B41FA5}">
                      <a16:colId xmlns="" xmlns:a16="http://schemas.microsoft.com/office/drawing/2014/main" val="1989329254"/>
                    </a:ext>
                  </a:extLst>
                </a:gridCol>
                <a:gridCol w="2693987">
                  <a:extLst>
                    <a:ext uri="{9D8B030D-6E8A-4147-A177-3AD203B41FA5}">
                      <a16:colId xmlns="" xmlns:a16="http://schemas.microsoft.com/office/drawing/2014/main" val="1256246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40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00287D"/>
                          </a:solidFill>
                        </a:rPr>
                        <a:t>Студенти</a:t>
                      </a:r>
                      <a:r>
                        <a:rPr lang="uk-UA" sz="1400" baseline="0" dirty="0" smtClean="0">
                          <a:solidFill>
                            <a:srgbClr val="00287D"/>
                          </a:solidFill>
                        </a:rPr>
                        <a:t> з партнерських країн</a:t>
                      </a:r>
                      <a:endParaRPr lang="cs-CZ" sz="140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00287D"/>
                          </a:solidFill>
                        </a:rPr>
                        <a:t>Студенти з програмних країн</a:t>
                      </a:r>
                      <a:endParaRPr lang="cs-CZ" sz="140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6667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00287D"/>
                          </a:solidFill>
                        </a:rPr>
                        <a:t>Допомога на</a:t>
                      </a:r>
                      <a:r>
                        <a:rPr lang="uk-UA" sz="1400" b="1" baseline="0" dirty="0" smtClean="0">
                          <a:solidFill>
                            <a:srgbClr val="00287D"/>
                          </a:solidFill>
                        </a:rPr>
                        <a:t> плату за учасника</a:t>
                      </a:r>
                      <a:endParaRPr lang="cs-CZ" sz="1400" b="1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до</a:t>
                      </a:r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 9 000 EUR/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 на рік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до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 4 500 EUR/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 на рік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9576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00287D"/>
                          </a:solidFill>
                        </a:rPr>
                        <a:t>Допомога на оплату дороги-відрядних</a:t>
                      </a:r>
                      <a:endParaRPr lang="cs-CZ" sz="1400" b="1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2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 000 EUR/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на рік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 (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якщо місце проживання знаходиться менше як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 4 00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0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км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від координатора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 EMJMD)</a:t>
                      </a:r>
                    </a:p>
                    <a:p>
                      <a:pPr algn="ctr"/>
                      <a:endParaRPr lang="cs-CZ" sz="1400" b="0" baseline="0" dirty="0" smtClean="0">
                        <a:solidFill>
                          <a:srgbClr val="00287D"/>
                        </a:solidFill>
                      </a:endParaRPr>
                    </a:p>
                    <a:p>
                      <a:pPr algn="ctr"/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3 000 EUR/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на рік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 (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якщо місце проживання знаходиться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 4000 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або більше кілометрів від координатора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 EMJMD)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1 000 EUR </a:t>
                      </a:r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на рік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5312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rgbClr val="00287D"/>
                          </a:solidFill>
                        </a:rPr>
                        <a:t>Допомога на </a:t>
                      </a:r>
                      <a:r>
                        <a:rPr lang="cs-CZ" sz="1400" b="1" dirty="0" err="1" smtClean="0">
                          <a:solidFill>
                            <a:srgbClr val="00287D"/>
                          </a:solidFill>
                        </a:rPr>
                        <a:t>installation</a:t>
                      </a:r>
                      <a:r>
                        <a:rPr lang="cs-CZ" sz="1400" b="1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sz="1400" b="1" dirty="0" err="1" smtClean="0">
                          <a:solidFill>
                            <a:srgbClr val="00287D"/>
                          </a:solidFill>
                        </a:rPr>
                        <a:t>costs</a:t>
                      </a:r>
                      <a:endParaRPr lang="cs-CZ" sz="1400" b="1" dirty="0" smtClean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1 000 EUR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-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325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00287D"/>
                          </a:solidFill>
                        </a:rPr>
                        <a:t>Допомога на проживання </a:t>
                      </a:r>
                      <a:r>
                        <a:rPr lang="cs-CZ" sz="1400" b="1" dirty="0" smtClean="0">
                          <a:solidFill>
                            <a:srgbClr val="00287D"/>
                          </a:solidFill>
                        </a:rPr>
                        <a:t>(</a:t>
                      </a:r>
                      <a:r>
                        <a:rPr lang="uk-UA" sz="1400" b="1" dirty="0" smtClean="0">
                          <a:solidFill>
                            <a:srgbClr val="00287D"/>
                          </a:solidFill>
                        </a:rPr>
                        <a:t>кишенькові</a:t>
                      </a:r>
                      <a:r>
                        <a:rPr lang="cs-CZ" sz="1400" b="1" baseline="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sz="1400" b="1" baseline="0" dirty="0" smtClean="0">
                          <a:solidFill>
                            <a:srgbClr val="00287D"/>
                          </a:solidFill>
                        </a:rPr>
                        <a:t>– </a:t>
                      </a:r>
                      <a:r>
                        <a:rPr lang="uk-UA" sz="1400" b="1" baseline="0" dirty="0" smtClean="0">
                          <a:solidFill>
                            <a:srgbClr val="00287D"/>
                          </a:solidFill>
                        </a:rPr>
                        <a:t>макс</a:t>
                      </a:r>
                      <a:r>
                        <a:rPr lang="cs-CZ" sz="1400" b="1" baseline="0" dirty="0" smtClean="0">
                          <a:solidFill>
                            <a:srgbClr val="00287D"/>
                          </a:solidFill>
                        </a:rPr>
                        <a:t>. 24 </a:t>
                      </a:r>
                      <a:r>
                        <a:rPr lang="uk-UA" sz="1400" b="1" baseline="0" dirty="0" smtClean="0">
                          <a:solidFill>
                            <a:srgbClr val="00287D"/>
                          </a:solidFill>
                        </a:rPr>
                        <a:t>місяців</a:t>
                      </a:r>
                      <a:r>
                        <a:rPr lang="cs-CZ" sz="1400" b="1" baseline="0" dirty="0" smtClean="0">
                          <a:solidFill>
                            <a:srgbClr val="00287D"/>
                          </a:solidFill>
                        </a:rPr>
                        <a:t>)</a:t>
                      </a:r>
                      <a:endParaRPr lang="cs-CZ" sz="1400" b="1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1 000 EUR/</a:t>
                      </a:r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на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 місяць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(</a:t>
                      </a:r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незалежно від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 країни походження</a:t>
                      </a:r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, </a:t>
                      </a:r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і максимально 3 місяці в будь-якій партнерській країні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)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1 000 EUR/</a:t>
                      </a:r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на місяць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 (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не відноситься до країни походження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)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7981846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287D"/>
                          </a:solidFill>
                        </a:rPr>
                        <a:t>*</a:t>
                      </a:r>
                      <a:r>
                        <a:rPr lang="cs-CZ" sz="1400" b="1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rgbClr val="00287D"/>
                          </a:solidFill>
                        </a:rPr>
                        <a:t>Стипендія для покриття дорожніх видатків залежить</a:t>
                      </a:r>
                      <a:r>
                        <a:rPr lang="uk-UA" sz="1400" b="1" baseline="0" dirty="0" smtClean="0">
                          <a:solidFill>
                            <a:srgbClr val="00287D"/>
                          </a:solidFill>
                        </a:rPr>
                        <a:t> від місця походження та часу подання заявки в прогаму</a:t>
                      </a:r>
                      <a:endParaRPr lang="cs-CZ" sz="1400" b="1" dirty="0" smtClean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9818588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77493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509589" y="1992546"/>
            <a:ext cx="8082321" cy="4114800"/>
          </a:xfrm>
        </p:spPr>
        <p:txBody>
          <a:bodyPr/>
          <a:lstStyle/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b="1" dirty="0" smtClean="0"/>
              <a:t>Erasmus+</a:t>
            </a:r>
            <a:endParaRPr lang="cs-CZ" altLang="cs-CZ" b="1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500423" y="4770438"/>
            <a:ext cx="8091487" cy="1362075"/>
          </a:xfrm>
        </p:spPr>
        <p:txBody>
          <a:bodyPr/>
          <a:lstStyle/>
          <a:p>
            <a:r>
              <a:rPr lang="uk-UA" sz="3600" dirty="0" smtClean="0"/>
              <a:t>СТВОРЕННЯ ПРОСТОРІВ В СИСТЕМІ ВИЩОЇ ОСВІТИ </a:t>
            </a:r>
            <a:r>
              <a:rPr lang="cs-CZ" sz="3600" dirty="0" smtClean="0"/>
              <a:t>(CBHE)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354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60045"/>
            <a:ext cx="8086635" cy="647700"/>
          </a:xfrm>
        </p:spPr>
        <p:txBody>
          <a:bodyPr/>
          <a:lstStyle/>
          <a:p>
            <a:r>
              <a:rPr lang="cs-CZ" sz="3200" dirty="0" smtClean="0"/>
              <a:t>KA2 </a:t>
            </a:r>
            <a:r>
              <a:rPr lang="uk-UA" sz="3200" dirty="0" smtClean="0"/>
              <a:t>Створення просторів в галузі вищої освіти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uk-UA" dirty="0" smtClean="0">
                <a:solidFill>
                  <a:srgbClr val="00287D"/>
                </a:solidFill>
              </a:rPr>
              <a:t>Централізована діяльність</a:t>
            </a:r>
            <a:endParaRPr lang="cs-CZ" dirty="0" smtClean="0">
              <a:solidFill>
                <a:srgbClr val="00287D"/>
              </a:solidFill>
            </a:endParaRPr>
          </a:p>
          <a:p>
            <a:pPr>
              <a:spcAft>
                <a:spcPts val="1200"/>
              </a:spcAft>
            </a:pPr>
            <a:r>
              <a:rPr lang="uk-UA" dirty="0" smtClean="0">
                <a:solidFill>
                  <a:srgbClr val="00287D"/>
                </a:solidFill>
              </a:rPr>
              <a:t>Пропозицію проекту в цьому випадку може подати </a:t>
            </a:r>
            <a:r>
              <a:rPr lang="uk-UA" b="1" dirty="0" smtClean="0">
                <a:solidFill>
                  <a:srgbClr val="00287D"/>
                </a:solidFill>
              </a:rPr>
              <a:t>будь-яка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uk-UA" dirty="0" smtClean="0">
                <a:solidFill>
                  <a:srgbClr val="00287D"/>
                </a:solidFill>
              </a:rPr>
              <a:t>інституція системи вищої освіти</a:t>
            </a:r>
            <a:endParaRPr lang="cs-CZ" dirty="0" smtClean="0">
              <a:solidFill>
                <a:srgbClr val="00287D"/>
              </a:solidFill>
            </a:endParaRPr>
          </a:p>
          <a:p>
            <a:pPr>
              <a:spcAft>
                <a:spcPts val="1200"/>
              </a:spcAft>
            </a:pPr>
            <a:r>
              <a:rPr lang="uk-UA" dirty="0" smtClean="0">
                <a:solidFill>
                  <a:srgbClr val="00287D"/>
                </a:solidFill>
              </a:rPr>
              <a:t>Загальні цілі</a:t>
            </a:r>
            <a:r>
              <a:rPr lang="cs-CZ" dirty="0" smtClean="0">
                <a:solidFill>
                  <a:srgbClr val="00287D"/>
                </a:solidFill>
              </a:rPr>
              <a:t>– </a:t>
            </a:r>
            <a:r>
              <a:rPr lang="uk-UA" dirty="0" smtClean="0">
                <a:solidFill>
                  <a:srgbClr val="00287D"/>
                </a:solidFill>
              </a:rPr>
              <a:t>спрямування на </a:t>
            </a:r>
            <a:r>
              <a:rPr lang="uk-UA" b="1" dirty="0" smtClean="0">
                <a:solidFill>
                  <a:srgbClr val="00287D"/>
                </a:solidFill>
              </a:rPr>
              <a:t>модернізацію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uk-UA" dirty="0" smtClean="0">
                <a:solidFill>
                  <a:srgbClr val="00287D"/>
                </a:solidFill>
              </a:rPr>
              <a:t>інституцій вищої освіти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uk-UA" dirty="0" smtClean="0">
                <a:solidFill>
                  <a:srgbClr val="00287D"/>
                </a:solidFill>
              </a:rPr>
              <a:t>та їхньої системи в партнерських країнах</a:t>
            </a:r>
            <a:endParaRPr lang="cs-CZ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4730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Програма</a:t>
            </a:r>
            <a:r>
              <a:rPr lang="cs-CZ" sz="3200" dirty="0" smtClean="0"/>
              <a:t> CBHE </a:t>
            </a:r>
            <a:r>
              <a:rPr lang="uk-UA" sz="3200" dirty="0" smtClean="0"/>
              <a:t>та партрнерські країни</a:t>
            </a:r>
            <a:endParaRPr lang="cs-CZ" sz="32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03679"/>
              </p:ext>
            </p:extLst>
          </p:nvPr>
        </p:nvGraphicFramePr>
        <p:xfrm>
          <a:off x="509587" y="1859280"/>
          <a:ext cx="8086636" cy="50444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43318">
                  <a:extLst>
                    <a:ext uri="{9D8B030D-6E8A-4147-A177-3AD203B41FA5}">
                      <a16:colId xmlns="" xmlns:a16="http://schemas.microsoft.com/office/drawing/2014/main" val="1076302083"/>
                    </a:ext>
                  </a:extLst>
                </a:gridCol>
                <a:gridCol w="4043318">
                  <a:extLst>
                    <a:ext uri="{9D8B030D-6E8A-4147-A177-3AD203B41FA5}">
                      <a16:colId xmlns="" xmlns:a16="http://schemas.microsoft.com/office/drawing/2014/main" val="478212286"/>
                    </a:ext>
                  </a:extLst>
                </a:gridCol>
              </a:tblGrid>
              <a:tr h="61308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287D"/>
                          </a:solidFill>
                        </a:rPr>
                        <a:t>Програмні</a:t>
                      </a:r>
                      <a:r>
                        <a:rPr lang="uk-UA" sz="2400" baseline="0" dirty="0" smtClean="0">
                          <a:solidFill>
                            <a:srgbClr val="00287D"/>
                          </a:solidFill>
                        </a:rPr>
                        <a:t> країни</a:t>
                      </a:r>
                      <a:endParaRPr lang="cs-CZ" sz="2400" baseline="0" dirty="0" smtClean="0">
                        <a:solidFill>
                          <a:srgbClr val="00287D"/>
                        </a:solidFill>
                      </a:endParaRPr>
                    </a:p>
                    <a:p>
                      <a:pPr algn="ctr"/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(33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країни беруть участь в 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 E+)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00287D"/>
                          </a:solidFill>
                        </a:rPr>
                        <a:t>Уповноважені партнерські країни</a:t>
                      </a:r>
                      <a:r>
                        <a:rPr lang="cs-CZ" sz="2000" baseline="0" dirty="0" smtClean="0">
                          <a:solidFill>
                            <a:srgbClr val="00287D"/>
                          </a:solidFill>
                        </a:rPr>
                        <a:t> CBHE 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(</a:t>
                      </a:r>
                      <a:r>
                        <a:rPr lang="en-GB" baseline="0" dirty="0" smtClean="0">
                          <a:solidFill>
                            <a:srgbClr val="00287D"/>
                          </a:solidFill>
                        </a:rPr>
                        <a:t>&gt;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 150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країн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)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0227259"/>
                  </a:ext>
                </a:extLst>
              </a:tr>
              <a:tr h="4233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00287D"/>
                          </a:solidFill>
                        </a:rPr>
                        <a:t>Країни-члени</a:t>
                      </a:r>
                      <a:r>
                        <a:rPr lang="uk-UA" sz="1800" b="1" baseline="0" dirty="0" smtClean="0">
                          <a:solidFill>
                            <a:srgbClr val="00287D"/>
                          </a:solidFill>
                        </a:rPr>
                        <a:t> ЄС</a:t>
                      </a:r>
                      <a:r>
                        <a:rPr lang="cs-CZ" sz="1800" b="1" baseline="0" dirty="0" smtClean="0">
                          <a:solidFill>
                            <a:srgbClr val="00287D"/>
                          </a:solidFill>
                        </a:rPr>
                        <a:t>: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uk-UA" sz="1800" dirty="0" smtClean="0">
                          <a:solidFill>
                            <a:srgbClr val="00287D"/>
                          </a:solidFill>
                        </a:rPr>
                        <a:t>Австрія</a:t>
                      </a:r>
                      <a:r>
                        <a:rPr lang="cs-CZ" sz="1800" dirty="0" smtClean="0">
                          <a:solidFill>
                            <a:srgbClr val="00287D"/>
                          </a:solidFill>
                        </a:rPr>
                        <a:t>,</a:t>
                      </a:r>
                      <a:r>
                        <a:rPr lang="uk-UA" sz="1800" dirty="0" smtClean="0">
                          <a:solidFill>
                            <a:srgbClr val="00287D"/>
                          </a:solidFill>
                        </a:rPr>
                        <a:t>Бельгія, Болгарія, Хорватія, Кіпр,Чехія, Данія, Естонія,</a:t>
                      </a:r>
                      <a:r>
                        <a:rPr lang="cs-CZ" sz="180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uk-UA" sz="1800" dirty="0" smtClean="0">
                          <a:solidFill>
                            <a:srgbClr val="00287D"/>
                          </a:solidFill>
                        </a:rPr>
                        <a:t>Фінляндія, Франція, Німеччина,Греція, Угорщина, Ірландія,</a:t>
                      </a:r>
                      <a:r>
                        <a:rPr lang="cs-CZ" sz="180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uk-UA" sz="1800" dirty="0" smtClean="0">
                          <a:solidFill>
                            <a:srgbClr val="00287D"/>
                          </a:solidFill>
                        </a:rPr>
                        <a:t>Італія, Литва, Латвія, Люксембург, Мальта, Голандія, Польща, Португалія, Румунія</a:t>
                      </a:r>
                      <a:r>
                        <a:rPr lang="cs-CZ" sz="1800" dirty="0" smtClean="0">
                          <a:solidFill>
                            <a:srgbClr val="00287D"/>
                          </a:solidFill>
                        </a:rPr>
                        <a:t>, </a:t>
                      </a:r>
                      <a:r>
                        <a:rPr lang="uk-UA" sz="1800" dirty="0" smtClean="0">
                          <a:solidFill>
                            <a:srgbClr val="00287D"/>
                          </a:solidFill>
                        </a:rPr>
                        <a:t>Словаччина, Словенія, Іспанія, Швеція, Великобританія</a:t>
                      </a:r>
                      <a:endParaRPr lang="cs-CZ" sz="1600" dirty="0" smtClean="0">
                        <a:solidFill>
                          <a:srgbClr val="00287D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uk-UA" sz="2400" b="1" dirty="0" smtClean="0">
                          <a:solidFill>
                            <a:srgbClr val="00287D"/>
                          </a:solidFill>
                        </a:rPr>
                        <a:t>Інші програмні країни</a:t>
                      </a:r>
                      <a:endParaRPr lang="cs-CZ" sz="2400" b="1" dirty="0" smtClean="0">
                        <a:solidFill>
                          <a:srgbClr val="00287D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uk-UA" sz="1800" dirty="0" smtClean="0">
                          <a:solidFill>
                            <a:srgbClr val="00287D"/>
                          </a:solidFill>
                        </a:rPr>
                        <a:t>Ісландія, Ліхтенштейн, Норвегія, Македонія, Туреччина</a:t>
                      </a:r>
                      <a:endParaRPr lang="cs-CZ" sz="1800" dirty="0" smtClean="0">
                        <a:solidFill>
                          <a:srgbClr val="00287D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aseline="0" dirty="0" smtClean="0">
                        <a:solidFill>
                          <a:srgbClr val="00287D"/>
                        </a:solidFill>
                      </a:endParaRPr>
                    </a:p>
                    <a:p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Регіон</a:t>
                      </a:r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 1: </a:t>
                      </a:r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Західні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 Балкани</a:t>
                      </a:r>
                      <a:endParaRPr lang="cs-CZ" baseline="0" dirty="0" smtClean="0">
                        <a:solidFill>
                          <a:srgbClr val="00287D"/>
                        </a:solidFill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Регіон</a:t>
                      </a:r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 2: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Країни Східного партнерства</a:t>
                      </a:r>
                      <a:endParaRPr lang="cs-CZ" baseline="0" dirty="0" smtClean="0">
                        <a:solidFill>
                          <a:srgbClr val="00287D"/>
                        </a:solidFill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Регіон</a:t>
                      </a:r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 3: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Країни Південного Середземномор</a:t>
                      </a:r>
                      <a:r>
                        <a:rPr lang="en-US" baseline="0" dirty="0" smtClean="0">
                          <a:solidFill>
                            <a:srgbClr val="00287D"/>
                          </a:solidFill>
                        </a:rPr>
                        <a:t>`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я</a:t>
                      </a:r>
                      <a:endParaRPr lang="cs-CZ" baseline="0" dirty="0" smtClean="0">
                        <a:solidFill>
                          <a:srgbClr val="00287D"/>
                        </a:solidFill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Регіон</a:t>
                      </a:r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 4: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Російська Федерація</a:t>
                      </a:r>
                      <a:endParaRPr lang="cs-CZ" baseline="0" dirty="0" smtClean="0">
                        <a:solidFill>
                          <a:srgbClr val="00287D"/>
                        </a:solidFill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Регіон</a:t>
                      </a:r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 6: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Азія</a:t>
                      </a:r>
                      <a:endParaRPr lang="cs-CZ" baseline="0" dirty="0" smtClean="0">
                        <a:solidFill>
                          <a:srgbClr val="00287D"/>
                        </a:solidFill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Регіон</a:t>
                      </a:r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 7: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Центральна Азія</a:t>
                      </a:r>
                      <a:endParaRPr lang="cs-CZ" baseline="0" dirty="0" smtClean="0">
                        <a:solidFill>
                          <a:srgbClr val="00287D"/>
                        </a:solidFill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Регіон</a:t>
                      </a:r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 8: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Латинська Америка</a:t>
                      </a:r>
                      <a:endParaRPr lang="cs-CZ" baseline="0" dirty="0" smtClean="0">
                        <a:solidFill>
                          <a:srgbClr val="00287D"/>
                        </a:solidFill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Регіон</a:t>
                      </a:r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 9: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Іран, Ірак, Ємен</a:t>
                      </a:r>
                      <a:endParaRPr lang="cs-CZ" baseline="0" dirty="0" smtClean="0">
                        <a:solidFill>
                          <a:srgbClr val="00287D"/>
                        </a:solidFill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Регіон</a:t>
                      </a:r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 10: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Південна Африка</a:t>
                      </a:r>
                      <a:endParaRPr lang="cs-CZ" baseline="0" dirty="0" smtClean="0">
                        <a:solidFill>
                          <a:srgbClr val="00287D"/>
                        </a:solidFill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Регіон</a:t>
                      </a:r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 11: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Африка, Карибські та Тихоокеанські країни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</a:p>
                    <a:p>
                      <a:endParaRPr lang="cs-CZ" baseline="0" dirty="0" smtClean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2817647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3222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CBHE – </a:t>
            </a:r>
            <a:r>
              <a:rPr lang="uk-UA" sz="3600" dirty="0" smtClean="0"/>
              <a:t>види проектів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10" name="object 22"/>
          <p:cNvSpPr>
            <a:spLocks noGrp="1"/>
          </p:cNvSpPr>
          <p:nvPr>
            <p:ph idx="1"/>
          </p:nvPr>
        </p:nvSpPr>
        <p:spPr>
          <a:xfrm>
            <a:off x="509590" y="2017713"/>
            <a:ext cx="2250863" cy="984279"/>
          </a:xfrm>
          <a:custGeom>
            <a:avLst/>
            <a:gdLst/>
            <a:ahLst/>
            <a:cxnLst/>
            <a:rect l="l" t="t" r="r" b="b"/>
            <a:pathLst>
              <a:path w="2554185" h="1027176">
                <a:moveTo>
                  <a:pt x="0" y="102743"/>
                </a:moveTo>
                <a:lnTo>
                  <a:pt x="0" y="924433"/>
                </a:lnTo>
                <a:lnTo>
                  <a:pt x="201" y="930927"/>
                </a:lnTo>
                <a:lnTo>
                  <a:pt x="11514" y="971755"/>
                </a:lnTo>
                <a:lnTo>
                  <a:pt x="37430" y="1003765"/>
                </a:lnTo>
                <a:lnTo>
                  <a:pt x="74136" y="1023148"/>
                </a:lnTo>
                <a:lnTo>
                  <a:pt x="102717" y="1027176"/>
                </a:lnTo>
                <a:lnTo>
                  <a:pt x="2451442" y="1027176"/>
                </a:lnTo>
                <a:lnTo>
                  <a:pt x="2498777" y="1015657"/>
                </a:lnTo>
                <a:lnTo>
                  <a:pt x="2530780" y="989739"/>
                </a:lnTo>
                <a:lnTo>
                  <a:pt x="2550159" y="953026"/>
                </a:lnTo>
                <a:lnTo>
                  <a:pt x="2554185" y="924433"/>
                </a:lnTo>
                <a:lnTo>
                  <a:pt x="2554185" y="102743"/>
                </a:lnTo>
                <a:lnTo>
                  <a:pt x="2542667" y="55464"/>
                </a:lnTo>
                <a:lnTo>
                  <a:pt x="2516749" y="23446"/>
                </a:lnTo>
                <a:lnTo>
                  <a:pt x="2480036" y="4036"/>
                </a:lnTo>
                <a:lnTo>
                  <a:pt x="2451442" y="0"/>
                </a:lnTo>
                <a:lnTo>
                  <a:pt x="102717" y="0"/>
                </a:lnTo>
                <a:lnTo>
                  <a:pt x="55417" y="11536"/>
                </a:lnTo>
                <a:lnTo>
                  <a:pt x="23412" y="37482"/>
                </a:lnTo>
                <a:lnTo>
                  <a:pt x="4028" y="74191"/>
                </a:lnTo>
                <a:lnTo>
                  <a:pt x="0" y="102743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uk-UA" sz="1800" b="1" dirty="0" smtClean="0">
                <a:solidFill>
                  <a:srgbClr val="00287D"/>
                </a:solidFill>
              </a:rPr>
              <a:t>Спільні проекти</a:t>
            </a:r>
            <a:endParaRPr lang="cs-CZ" sz="1800" b="1" dirty="0">
              <a:solidFill>
                <a:srgbClr val="00287D"/>
              </a:solidFill>
            </a:endParaRPr>
          </a:p>
        </p:txBody>
      </p:sp>
      <p:sp>
        <p:nvSpPr>
          <p:cNvPr id="11" name="object 33"/>
          <p:cNvSpPr/>
          <p:nvPr/>
        </p:nvSpPr>
        <p:spPr>
          <a:xfrm>
            <a:off x="2636361" y="2215661"/>
            <a:ext cx="1508407" cy="588381"/>
          </a:xfrm>
          <a:custGeom>
            <a:avLst/>
            <a:gdLst/>
            <a:ahLst/>
            <a:cxnLst/>
            <a:rect l="l" t="t" r="r" b="b"/>
            <a:pathLst>
              <a:path w="1634108" h="637413">
                <a:moveTo>
                  <a:pt x="0" y="63753"/>
                </a:moveTo>
                <a:lnTo>
                  <a:pt x="13626" y="24320"/>
                </a:lnTo>
                <a:lnTo>
                  <a:pt x="47931" y="1953"/>
                </a:lnTo>
                <a:lnTo>
                  <a:pt x="63626" y="0"/>
                </a:lnTo>
                <a:lnTo>
                  <a:pt x="1570355" y="0"/>
                </a:lnTo>
                <a:lnTo>
                  <a:pt x="1609756" y="13649"/>
                </a:lnTo>
                <a:lnTo>
                  <a:pt x="1632134" y="47967"/>
                </a:lnTo>
                <a:lnTo>
                  <a:pt x="1634108" y="63753"/>
                </a:lnTo>
                <a:lnTo>
                  <a:pt x="1634108" y="573658"/>
                </a:lnTo>
                <a:lnTo>
                  <a:pt x="1620459" y="613060"/>
                </a:lnTo>
                <a:lnTo>
                  <a:pt x="1586141" y="635438"/>
                </a:lnTo>
                <a:lnTo>
                  <a:pt x="1570355" y="637413"/>
                </a:lnTo>
                <a:lnTo>
                  <a:pt x="63626" y="637413"/>
                </a:lnTo>
                <a:lnTo>
                  <a:pt x="24242" y="623737"/>
                </a:lnTo>
                <a:lnTo>
                  <a:pt x="1944" y="589362"/>
                </a:lnTo>
                <a:lnTo>
                  <a:pt x="0" y="573658"/>
                </a:lnTo>
                <a:lnTo>
                  <a:pt x="0" y="63753"/>
                </a:lnTo>
                <a:close/>
              </a:path>
            </a:pathLst>
          </a:custGeom>
          <a:solidFill>
            <a:srgbClr val="00287D"/>
          </a:solidFill>
          <a:ln w="25400">
            <a:solidFill>
              <a:srgbClr val="FFFFFF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=&gt; </a:t>
            </a:r>
            <a:r>
              <a:rPr lang="uk-UA" sz="1200" b="1" dirty="0" smtClean="0">
                <a:solidFill>
                  <a:schemeClr val="bg1"/>
                </a:solidFill>
              </a:rPr>
              <a:t>Впливають на інститути</a:t>
            </a:r>
            <a:endParaRPr sz="1200" b="1" dirty="0">
              <a:solidFill>
                <a:schemeClr val="bg1"/>
              </a:solidFill>
            </a:endParaRPr>
          </a:p>
        </p:txBody>
      </p:sp>
      <p:sp>
        <p:nvSpPr>
          <p:cNvPr id="12" name="object 29"/>
          <p:cNvSpPr/>
          <p:nvPr/>
        </p:nvSpPr>
        <p:spPr>
          <a:xfrm>
            <a:off x="766630" y="3001992"/>
            <a:ext cx="165600" cy="2094679"/>
          </a:xfrm>
          <a:custGeom>
            <a:avLst/>
            <a:gdLst/>
            <a:ahLst/>
            <a:cxnLst/>
            <a:rect l="l" t="t" r="r" b="b"/>
            <a:pathLst>
              <a:path w="179400" h="2269236">
                <a:moveTo>
                  <a:pt x="0" y="0"/>
                </a:moveTo>
                <a:lnTo>
                  <a:pt x="0" y="2269236"/>
                </a:lnTo>
                <a:lnTo>
                  <a:pt x="179400" y="2269236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15"/>
          </a:p>
        </p:txBody>
      </p:sp>
      <p:sp>
        <p:nvSpPr>
          <p:cNvPr id="13" name="object 23"/>
          <p:cNvSpPr/>
          <p:nvPr/>
        </p:nvSpPr>
        <p:spPr>
          <a:xfrm>
            <a:off x="766630" y="3001992"/>
            <a:ext cx="143959" cy="348293"/>
          </a:xfrm>
          <a:custGeom>
            <a:avLst/>
            <a:gdLst/>
            <a:ahLst/>
            <a:cxnLst/>
            <a:rect l="l" t="t" r="r" b="b"/>
            <a:pathLst>
              <a:path w="155956" h="377317">
                <a:moveTo>
                  <a:pt x="0" y="0"/>
                </a:moveTo>
                <a:lnTo>
                  <a:pt x="0" y="377317"/>
                </a:lnTo>
                <a:lnTo>
                  <a:pt x="155956" y="377317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15"/>
          </a:p>
        </p:txBody>
      </p:sp>
      <p:sp>
        <p:nvSpPr>
          <p:cNvPr id="14" name="object 24"/>
          <p:cNvSpPr/>
          <p:nvPr/>
        </p:nvSpPr>
        <p:spPr>
          <a:xfrm>
            <a:off x="932230" y="3096363"/>
            <a:ext cx="2734349" cy="507843"/>
          </a:xfrm>
          <a:custGeom>
            <a:avLst/>
            <a:gdLst/>
            <a:ahLst/>
            <a:cxnLst/>
            <a:rect l="l" t="t" r="r" b="b"/>
            <a:pathLst>
              <a:path w="2962211" h="550163">
                <a:moveTo>
                  <a:pt x="0" y="54990"/>
                </a:moveTo>
                <a:lnTo>
                  <a:pt x="30" y="497023"/>
                </a:lnTo>
                <a:lnTo>
                  <a:pt x="16730" y="534655"/>
                </a:lnTo>
                <a:lnTo>
                  <a:pt x="55016" y="550163"/>
                </a:lnTo>
                <a:lnTo>
                  <a:pt x="2909033" y="550130"/>
                </a:lnTo>
                <a:lnTo>
                  <a:pt x="2946714" y="533409"/>
                </a:lnTo>
                <a:lnTo>
                  <a:pt x="2962211" y="495173"/>
                </a:lnTo>
                <a:lnTo>
                  <a:pt x="2962178" y="53058"/>
                </a:lnTo>
                <a:lnTo>
                  <a:pt x="2945440" y="15482"/>
                </a:lnTo>
                <a:lnTo>
                  <a:pt x="2907093" y="0"/>
                </a:lnTo>
                <a:lnTo>
                  <a:pt x="53164" y="30"/>
                </a:lnTo>
                <a:lnTo>
                  <a:pt x="15511" y="16727"/>
                </a:lnTo>
                <a:lnTo>
                  <a:pt x="0" y="54990"/>
                </a:lnTo>
                <a:close/>
              </a:path>
            </a:pathLst>
          </a:custGeom>
          <a:solidFill>
            <a:srgbClr val="DBEDF4"/>
          </a:solidFill>
          <a:ln>
            <a:solidFill>
              <a:srgbClr val="00B0F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uk-UA" sz="1400" b="1" dirty="0" smtClean="0"/>
              <a:t>Розвиток навчальних планів</a:t>
            </a:r>
            <a:endParaRPr sz="1400" b="1" dirty="0"/>
          </a:p>
        </p:txBody>
      </p:sp>
      <p:sp>
        <p:nvSpPr>
          <p:cNvPr id="16" name="object 24"/>
          <p:cNvSpPr/>
          <p:nvPr/>
        </p:nvSpPr>
        <p:spPr>
          <a:xfrm>
            <a:off x="932230" y="3788321"/>
            <a:ext cx="2734349" cy="507843"/>
          </a:xfrm>
          <a:custGeom>
            <a:avLst/>
            <a:gdLst/>
            <a:ahLst/>
            <a:cxnLst/>
            <a:rect l="l" t="t" r="r" b="b"/>
            <a:pathLst>
              <a:path w="2962211" h="550163">
                <a:moveTo>
                  <a:pt x="0" y="54990"/>
                </a:moveTo>
                <a:lnTo>
                  <a:pt x="30" y="497023"/>
                </a:lnTo>
                <a:lnTo>
                  <a:pt x="16730" y="534655"/>
                </a:lnTo>
                <a:lnTo>
                  <a:pt x="55016" y="550163"/>
                </a:lnTo>
                <a:lnTo>
                  <a:pt x="2909033" y="550130"/>
                </a:lnTo>
                <a:lnTo>
                  <a:pt x="2946714" y="533409"/>
                </a:lnTo>
                <a:lnTo>
                  <a:pt x="2962211" y="495173"/>
                </a:lnTo>
                <a:lnTo>
                  <a:pt x="2962178" y="53058"/>
                </a:lnTo>
                <a:lnTo>
                  <a:pt x="2945440" y="15482"/>
                </a:lnTo>
                <a:lnTo>
                  <a:pt x="2907093" y="0"/>
                </a:lnTo>
                <a:lnTo>
                  <a:pt x="53164" y="30"/>
                </a:lnTo>
                <a:lnTo>
                  <a:pt x="15511" y="16727"/>
                </a:lnTo>
                <a:lnTo>
                  <a:pt x="0" y="54990"/>
                </a:lnTo>
                <a:close/>
              </a:path>
            </a:pathLst>
          </a:custGeom>
          <a:solidFill>
            <a:srgbClr val="DBEDF4"/>
          </a:solidFill>
          <a:ln>
            <a:solidFill>
              <a:srgbClr val="00B0F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uk-UA" sz="1400" b="1" dirty="0" smtClean="0"/>
              <a:t>Керівництво університетом та менеджмент</a:t>
            </a:r>
            <a:endParaRPr sz="1400" b="1" dirty="0"/>
          </a:p>
        </p:txBody>
      </p:sp>
      <p:sp>
        <p:nvSpPr>
          <p:cNvPr id="17" name="object 23"/>
          <p:cNvSpPr/>
          <p:nvPr/>
        </p:nvSpPr>
        <p:spPr>
          <a:xfrm>
            <a:off x="766629" y="3687020"/>
            <a:ext cx="143959" cy="348293"/>
          </a:xfrm>
          <a:custGeom>
            <a:avLst/>
            <a:gdLst/>
            <a:ahLst/>
            <a:cxnLst/>
            <a:rect l="l" t="t" r="r" b="b"/>
            <a:pathLst>
              <a:path w="155956" h="377317">
                <a:moveTo>
                  <a:pt x="0" y="0"/>
                </a:moveTo>
                <a:lnTo>
                  <a:pt x="0" y="377317"/>
                </a:lnTo>
                <a:lnTo>
                  <a:pt x="155956" y="377317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15"/>
          </a:p>
        </p:txBody>
      </p:sp>
      <p:sp>
        <p:nvSpPr>
          <p:cNvPr id="18" name="object 24"/>
          <p:cNvSpPr/>
          <p:nvPr/>
        </p:nvSpPr>
        <p:spPr>
          <a:xfrm>
            <a:off x="932230" y="4447624"/>
            <a:ext cx="2734349" cy="1139009"/>
          </a:xfrm>
          <a:custGeom>
            <a:avLst/>
            <a:gdLst/>
            <a:ahLst/>
            <a:cxnLst/>
            <a:rect l="l" t="t" r="r" b="b"/>
            <a:pathLst>
              <a:path w="2962211" h="550163">
                <a:moveTo>
                  <a:pt x="0" y="54990"/>
                </a:moveTo>
                <a:lnTo>
                  <a:pt x="30" y="497023"/>
                </a:lnTo>
                <a:lnTo>
                  <a:pt x="16730" y="534655"/>
                </a:lnTo>
                <a:lnTo>
                  <a:pt x="55016" y="550163"/>
                </a:lnTo>
                <a:lnTo>
                  <a:pt x="2909033" y="550130"/>
                </a:lnTo>
                <a:lnTo>
                  <a:pt x="2946714" y="533409"/>
                </a:lnTo>
                <a:lnTo>
                  <a:pt x="2962211" y="495173"/>
                </a:lnTo>
                <a:lnTo>
                  <a:pt x="2962178" y="53058"/>
                </a:lnTo>
                <a:lnTo>
                  <a:pt x="2945440" y="15482"/>
                </a:lnTo>
                <a:lnTo>
                  <a:pt x="2907093" y="0"/>
                </a:lnTo>
                <a:lnTo>
                  <a:pt x="53164" y="30"/>
                </a:lnTo>
                <a:lnTo>
                  <a:pt x="15511" y="16727"/>
                </a:lnTo>
                <a:lnTo>
                  <a:pt x="0" y="54990"/>
                </a:lnTo>
                <a:close/>
              </a:path>
            </a:pathLst>
          </a:custGeom>
          <a:solidFill>
            <a:srgbClr val="DBEDF4"/>
          </a:solidFill>
          <a:ln>
            <a:solidFill>
              <a:srgbClr val="00B0F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uk-UA" sz="1400" b="1" dirty="0" smtClean="0"/>
              <a:t>Зв</a:t>
            </a:r>
            <a:r>
              <a:rPr lang="en-US" sz="1400" b="1" dirty="0" smtClean="0"/>
              <a:t>`</a:t>
            </a:r>
            <a:r>
              <a:rPr lang="uk-UA" sz="1400" b="1" dirty="0" smtClean="0"/>
              <a:t>язки між </a:t>
            </a:r>
            <a:r>
              <a:rPr lang="uk-UA" sz="1400" b="1" dirty="0" smtClean="0">
                <a:solidFill>
                  <a:srgbClr val="C00000"/>
                </a:solidFill>
              </a:rPr>
              <a:t>інституціями</a:t>
            </a:r>
            <a:r>
              <a:rPr lang="uk-UA" sz="1400" b="1" dirty="0" smtClean="0"/>
              <a:t> вищої освіти</a:t>
            </a:r>
            <a:r>
              <a:rPr lang="cs-CZ" sz="1400" b="1" dirty="0" smtClean="0"/>
              <a:t>  </a:t>
            </a:r>
          </a:p>
          <a:p>
            <a:pPr algn="ctr"/>
            <a:r>
              <a:rPr lang="uk-UA" sz="1400" b="1" dirty="0"/>
              <a:t>т</a:t>
            </a:r>
            <a:r>
              <a:rPr lang="uk-UA" sz="1400" b="1" dirty="0" smtClean="0"/>
              <a:t>а </a:t>
            </a:r>
            <a:r>
              <a:rPr lang="uk-UA" sz="1400" b="1" dirty="0" smtClean="0"/>
              <a:t>ширшим економічним та соціальним середовищем</a:t>
            </a:r>
            <a:endParaRPr sz="1400" b="1" dirty="0"/>
          </a:p>
        </p:txBody>
      </p:sp>
      <p:sp>
        <p:nvSpPr>
          <p:cNvPr id="19" name="object 34"/>
          <p:cNvSpPr/>
          <p:nvPr/>
        </p:nvSpPr>
        <p:spPr>
          <a:xfrm>
            <a:off x="4647932" y="1977624"/>
            <a:ext cx="2363723" cy="1064454"/>
          </a:xfrm>
          <a:custGeom>
            <a:avLst/>
            <a:gdLst/>
            <a:ahLst/>
            <a:cxnLst/>
            <a:rect l="l" t="t" r="r" b="b"/>
            <a:pathLst>
              <a:path w="2560700" h="1153159">
                <a:moveTo>
                  <a:pt x="0" y="115315"/>
                </a:moveTo>
                <a:lnTo>
                  <a:pt x="0" y="1037843"/>
                </a:lnTo>
                <a:lnTo>
                  <a:pt x="652" y="1050181"/>
                </a:lnTo>
                <a:lnTo>
                  <a:pt x="12786" y="1090672"/>
                </a:lnTo>
                <a:lnTo>
                  <a:pt x="37950" y="1123360"/>
                </a:lnTo>
                <a:lnTo>
                  <a:pt x="73130" y="1145203"/>
                </a:lnTo>
                <a:lnTo>
                  <a:pt x="115315" y="1153159"/>
                </a:lnTo>
                <a:lnTo>
                  <a:pt x="2445385" y="1153159"/>
                </a:lnTo>
                <a:lnTo>
                  <a:pt x="2485484" y="1145999"/>
                </a:lnTo>
                <a:lnTo>
                  <a:pt x="2521111" y="1124816"/>
                </a:lnTo>
                <a:lnTo>
                  <a:pt x="2546881" y="1092626"/>
                </a:lnTo>
                <a:lnTo>
                  <a:pt x="2559781" y="1052472"/>
                </a:lnTo>
                <a:lnTo>
                  <a:pt x="2560700" y="1037843"/>
                </a:lnTo>
                <a:lnTo>
                  <a:pt x="2560700" y="115315"/>
                </a:lnTo>
                <a:lnTo>
                  <a:pt x="2553555" y="75267"/>
                </a:lnTo>
                <a:lnTo>
                  <a:pt x="2532400" y="39640"/>
                </a:lnTo>
                <a:lnTo>
                  <a:pt x="2500224" y="13845"/>
                </a:lnTo>
                <a:lnTo>
                  <a:pt x="2460039" y="921"/>
                </a:lnTo>
                <a:lnTo>
                  <a:pt x="2445385" y="0"/>
                </a:lnTo>
                <a:lnTo>
                  <a:pt x="115315" y="0"/>
                </a:lnTo>
                <a:lnTo>
                  <a:pt x="75216" y="7160"/>
                </a:lnTo>
                <a:lnTo>
                  <a:pt x="39589" y="28343"/>
                </a:lnTo>
                <a:lnTo>
                  <a:pt x="13819" y="60533"/>
                </a:lnTo>
                <a:lnTo>
                  <a:pt x="919" y="100687"/>
                </a:lnTo>
                <a:lnTo>
                  <a:pt x="0" y="115315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uk-UA" sz="1800" b="1" dirty="0" smtClean="0">
                <a:solidFill>
                  <a:srgbClr val="00287D"/>
                </a:solidFill>
              </a:rPr>
              <a:t>Структурні проекти</a:t>
            </a:r>
            <a:endParaRPr sz="1800" b="1" dirty="0">
              <a:solidFill>
                <a:srgbClr val="00287D"/>
              </a:solidFill>
            </a:endParaRPr>
          </a:p>
        </p:txBody>
      </p:sp>
      <p:sp>
        <p:nvSpPr>
          <p:cNvPr id="20" name="object 33"/>
          <p:cNvSpPr/>
          <p:nvPr/>
        </p:nvSpPr>
        <p:spPr>
          <a:xfrm>
            <a:off x="6858000" y="2215661"/>
            <a:ext cx="1508407" cy="588381"/>
          </a:xfrm>
          <a:custGeom>
            <a:avLst/>
            <a:gdLst/>
            <a:ahLst/>
            <a:cxnLst/>
            <a:rect l="l" t="t" r="r" b="b"/>
            <a:pathLst>
              <a:path w="1634108" h="637413">
                <a:moveTo>
                  <a:pt x="0" y="63753"/>
                </a:moveTo>
                <a:lnTo>
                  <a:pt x="13626" y="24320"/>
                </a:lnTo>
                <a:lnTo>
                  <a:pt x="47931" y="1953"/>
                </a:lnTo>
                <a:lnTo>
                  <a:pt x="63626" y="0"/>
                </a:lnTo>
                <a:lnTo>
                  <a:pt x="1570355" y="0"/>
                </a:lnTo>
                <a:lnTo>
                  <a:pt x="1609756" y="13649"/>
                </a:lnTo>
                <a:lnTo>
                  <a:pt x="1632134" y="47967"/>
                </a:lnTo>
                <a:lnTo>
                  <a:pt x="1634108" y="63753"/>
                </a:lnTo>
                <a:lnTo>
                  <a:pt x="1634108" y="573658"/>
                </a:lnTo>
                <a:lnTo>
                  <a:pt x="1620459" y="613060"/>
                </a:lnTo>
                <a:lnTo>
                  <a:pt x="1586141" y="635438"/>
                </a:lnTo>
                <a:lnTo>
                  <a:pt x="1570355" y="637413"/>
                </a:lnTo>
                <a:lnTo>
                  <a:pt x="63626" y="637413"/>
                </a:lnTo>
                <a:lnTo>
                  <a:pt x="24242" y="623737"/>
                </a:lnTo>
                <a:lnTo>
                  <a:pt x="1944" y="589362"/>
                </a:lnTo>
                <a:lnTo>
                  <a:pt x="0" y="573658"/>
                </a:lnTo>
                <a:lnTo>
                  <a:pt x="0" y="63753"/>
                </a:lnTo>
                <a:close/>
              </a:path>
            </a:pathLst>
          </a:custGeom>
          <a:solidFill>
            <a:srgbClr val="00287D"/>
          </a:solidFill>
          <a:ln w="25400">
            <a:solidFill>
              <a:srgbClr val="FFFFFF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=&gt; </a:t>
            </a:r>
            <a:r>
              <a:rPr lang="uk-UA" sz="1400" b="1" dirty="0" smtClean="0">
                <a:solidFill>
                  <a:schemeClr val="bg1"/>
                </a:solidFill>
              </a:rPr>
              <a:t>Впливають на систему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21" name="object 38"/>
          <p:cNvSpPr/>
          <p:nvPr/>
        </p:nvSpPr>
        <p:spPr>
          <a:xfrm>
            <a:off x="4898468" y="3040794"/>
            <a:ext cx="206326" cy="1736305"/>
          </a:xfrm>
          <a:custGeom>
            <a:avLst/>
            <a:gdLst/>
            <a:ahLst/>
            <a:cxnLst/>
            <a:rect l="l" t="t" r="r" b="b"/>
            <a:pathLst>
              <a:path w="223520" h="1880997">
                <a:moveTo>
                  <a:pt x="0" y="0"/>
                </a:moveTo>
                <a:lnTo>
                  <a:pt x="0" y="1880997"/>
                </a:lnTo>
                <a:lnTo>
                  <a:pt x="223520" y="1880997"/>
                </a:lnTo>
              </a:path>
            </a:pathLst>
          </a:custGeom>
          <a:ln w="25399">
            <a:solidFill>
              <a:srgbClr val="3C66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15"/>
          </a:p>
        </p:txBody>
      </p:sp>
      <p:sp>
        <p:nvSpPr>
          <p:cNvPr id="23" name="object 35"/>
          <p:cNvSpPr/>
          <p:nvPr/>
        </p:nvSpPr>
        <p:spPr>
          <a:xfrm>
            <a:off x="4898468" y="3069368"/>
            <a:ext cx="173852" cy="590491"/>
          </a:xfrm>
          <a:custGeom>
            <a:avLst/>
            <a:gdLst/>
            <a:ahLst/>
            <a:cxnLst/>
            <a:rect l="l" t="t" r="r" b="b"/>
            <a:pathLst>
              <a:path w="188340" h="639699">
                <a:moveTo>
                  <a:pt x="0" y="0"/>
                </a:moveTo>
                <a:lnTo>
                  <a:pt x="0" y="639699"/>
                </a:lnTo>
                <a:lnTo>
                  <a:pt x="188340" y="639699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15"/>
          </a:p>
        </p:txBody>
      </p:sp>
      <p:sp>
        <p:nvSpPr>
          <p:cNvPr id="26" name="object 24"/>
          <p:cNvSpPr/>
          <p:nvPr/>
        </p:nvSpPr>
        <p:spPr>
          <a:xfrm>
            <a:off x="5115766" y="3280114"/>
            <a:ext cx="3594946" cy="710057"/>
          </a:xfrm>
          <a:custGeom>
            <a:avLst/>
            <a:gdLst/>
            <a:ahLst/>
            <a:cxnLst/>
            <a:rect l="l" t="t" r="r" b="b"/>
            <a:pathLst>
              <a:path w="2962211" h="550163">
                <a:moveTo>
                  <a:pt x="0" y="54990"/>
                </a:moveTo>
                <a:lnTo>
                  <a:pt x="30" y="497023"/>
                </a:lnTo>
                <a:lnTo>
                  <a:pt x="16730" y="534655"/>
                </a:lnTo>
                <a:lnTo>
                  <a:pt x="55016" y="550163"/>
                </a:lnTo>
                <a:lnTo>
                  <a:pt x="2909033" y="550130"/>
                </a:lnTo>
                <a:lnTo>
                  <a:pt x="2946714" y="533409"/>
                </a:lnTo>
                <a:lnTo>
                  <a:pt x="2962211" y="495173"/>
                </a:lnTo>
                <a:lnTo>
                  <a:pt x="2962178" y="53058"/>
                </a:lnTo>
                <a:lnTo>
                  <a:pt x="2945440" y="15482"/>
                </a:lnTo>
                <a:lnTo>
                  <a:pt x="2907093" y="0"/>
                </a:lnTo>
                <a:lnTo>
                  <a:pt x="53164" y="30"/>
                </a:lnTo>
                <a:lnTo>
                  <a:pt x="15511" y="16727"/>
                </a:lnTo>
                <a:lnTo>
                  <a:pt x="0" y="54990"/>
                </a:lnTo>
                <a:close/>
              </a:path>
            </a:pathLst>
          </a:custGeom>
          <a:solidFill>
            <a:srgbClr val="DBEDF4"/>
          </a:solidFill>
          <a:ln>
            <a:solidFill>
              <a:srgbClr val="00B0F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uk-UA" sz="1400" b="1" dirty="0" smtClean="0"/>
              <a:t>Модернізація стратегій</a:t>
            </a:r>
            <a:r>
              <a:rPr lang="cs-CZ" sz="1400" b="1" dirty="0" smtClean="0"/>
              <a:t>, </a:t>
            </a:r>
            <a:r>
              <a:rPr lang="uk-UA" sz="1400" b="1" dirty="0" smtClean="0"/>
              <a:t>керування та менеджменту системи</a:t>
            </a:r>
            <a:r>
              <a:rPr lang="cs-CZ" sz="1400" b="1" dirty="0" smtClean="0"/>
              <a:t> </a:t>
            </a:r>
            <a:r>
              <a:rPr lang="uk-UA" sz="1400" b="1" dirty="0" smtClean="0"/>
              <a:t>вищої освіти</a:t>
            </a:r>
            <a:endParaRPr sz="1400" b="1" dirty="0"/>
          </a:p>
        </p:txBody>
      </p:sp>
      <p:sp>
        <p:nvSpPr>
          <p:cNvPr id="27" name="object 24"/>
          <p:cNvSpPr/>
          <p:nvPr/>
        </p:nvSpPr>
        <p:spPr>
          <a:xfrm>
            <a:off x="5104794" y="4105248"/>
            <a:ext cx="3594946" cy="1147924"/>
          </a:xfrm>
          <a:custGeom>
            <a:avLst/>
            <a:gdLst/>
            <a:ahLst/>
            <a:cxnLst/>
            <a:rect l="l" t="t" r="r" b="b"/>
            <a:pathLst>
              <a:path w="2962211" h="550163">
                <a:moveTo>
                  <a:pt x="0" y="54990"/>
                </a:moveTo>
                <a:lnTo>
                  <a:pt x="30" y="497023"/>
                </a:lnTo>
                <a:lnTo>
                  <a:pt x="16730" y="534655"/>
                </a:lnTo>
                <a:lnTo>
                  <a:pt x="55016" y="550163"/>
                </a:lnTo>
                <a:lnTo>
                  <a:pt x="2909033" y="550130"/>
                </a:lnTo>
                <a:lnTo>
                  <a:pt x="2946714" y="533409"/>
                </a:lnTo>
                <a:lnTo>
                  <a:pt x="2962211" y="495173"/>
                </a:lnTo>
                <a:lnTo>
                  <a:pt x="2962178" y="53058"/>
                </a:lnTo>
                <a:lnTo>
                  <a:pt x="2945440" y="15482"/>
                </a:lnTo>
                <a:lnTo>
                  <a:pt x="2907093" y="0"/>
                </a:lnTo>
                <a:lnTo>
                  <a:pt x="53164" y="30"/>
                </a:lnTo>
                <a:lnTo>
                  <a:pt x="15511" y="16727"/>
                </a:lnTo>
                <a:lnTo>
                  <a:pt x="0" y="54990"/>
                </a:lnTo>
                <a:close/>
              </a:path>
            </a:pathLst>
          </a:custGeom>
          <a:solidFill>
            <a:srgbClr val="DBEDF4"/>
          </a:solidFill>
          <a:ln>
            <a:solidFill>
              <a:srgbClr val="00B0F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uk-UA" sz="1400" b="1" dirty="0" smtClean="0"/>
              <a:t>Зв</a:t>
            </a:r>
            <a:r>
              <a:rPr lang="en-US" sz="1400" b="1" dirty="0" smtClean="0"/>
              <a:t>`</a:t>
            </a:r>
            <a:r>
              <a:rPr lang="uk-UA" sz="1400" b="1" dirty="0" smtClean="0"/>
              <a:t>язки між </a:t>
            </a:r>
            <a:r>
              <a:rPr lang="uk-UA" sz="1400" b="1" dirty="0" smtClean="0">
                <a:solidFill>
                  <a:srgbClr val="C00000"/>
                </a:solidFill>
              </a:rPr>
              <a:t>системами </a:t>
            </a:r>
            <a:r>
              <a:rPr lang="uk-UA" sz="1400" b="1" dirty="0" smtClean="0"/>
              <a:t>вищої освіти та ширшим економічним та соціальним середовищем</a:t>
            </a: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1516373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Спільні проекти - приклади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uk-UA" sz="2200" b="1" dirty="0" smtClean="0">
                <a:solidFill>
                  <a:srgbClr val="00287D"/>
                </a:solidFill>
              </a:rPr>
              <a:t>Розвиток, тестування та адаптація </a:t>
            </a:r>
            <a:r>
              <a:rPr lang="uk-UA" sz="2200" dirty="0" smtClean="0">
                <a:solidFill>
                  <a:srgbClr val="00287D"/>
                </a:solidFill>
              </a:rPr>
              <a:t>навчальних планів</a:t>
            </a:r>
            <a:r>
              <a:rPr lang="cs-CZ" sz="2200" dirty="0" smtClean="0">
                <a:solidFill>
                  <a:srgbClr val="00287D"/>
                </a:solidFill>
              </a:rPr>
              <a:t>, </a:t>
            </a:r>
            <a:r>
              <a:rPr lang="uk-UA" sz="2200" dirty="0" smtClean="0">
                <a:solidFill>
                  <a:srgbClr val="00287D"/>
                </a:solidFill>
              </a:rPr>
              <a:t>навчальних матеріалів</a:t>
            </a:r>
            <a:r>
              <a:rPr lang="cs-CZ" sz="2200" dirty="0" smtClean="0">
                <a:solidFill>
                  <a:srgbClr val="00287D"/>
                </a:solidFill>
              </a:rPr>
              <a:t>, </a:t>
            </a:r>
            <a:r>
              <a:rPr lang="uk-UA" sz="2200" b="1" dirty="0" smtClean="0">
                <a:solidFill>
                  <a:srgbClr val="00287D"/>
                </a:solidFill>
              </a:rPr>
              <a:t>способів та методів</a:t>
            </a:r>
            <a:r>
              <a:rPr lang="cs-CZ" sz="2200" dirty="0" smtClean="0">
                <a:solidFill>
                  <a:srgbClr val="00287D"/>
                </a:solidFill>
              </a:rPr>
              <a:t> </a:t>
            </a:r>
            <a:r>
              <a:rPr lang="uk-UA" sz="2200" dirty="0" smtClean="0">
                <a:solidFill>
                  <a:srgbClr val="00287D"/>
                </a:solidFill>
              </a:rPr>
              <a:t>професійного розвитку академічних та неакадемічних працівників</a:t>
            </a:r>
            <a:r>
              <a:rPr lang="cs-CZ" sz="2200" dirty="0" smtClean="0">
                <a:solidFill>
                  <a:srgbClr val="00287D"/>
                </a:solidFill>
              </a:rPr>
              <a:t>, </a:t>
            </a:r>
            <a:r>
              <a:rPr lang="uk-UA" sz="2200" dirty="0" smtClean="0">
                <a:solidFill>
                  <a:srgbClr val="00287D"/>
                </a:solidFill>
              </a:rPr>
              <a:t>нові системи керівництва</a:t>
            </a:r>
            <a:endParaRPr lang="cs-CZ" sz="2200" dirty="0" smtClean="0">
              <a:solidFill>
                <a:srgbClr val="00287D"/>
              </a:solidFill>
            </a:endParaRPr>
          </a:p>
          <a:p>
            <a:pPr>
              <a:spcAft>
                <a:spcPts val="600"/>
              </a:spcAft>
            </a:pPr>
            <a:r>
              <a:rPr lang="uk-UA" sz="2200" dirty="0" smtClean="0">
                <a:solidFill>
                  <a:srgbClr val="00287D"/>
                </a:solidFill>
              </a:rPr>
              <a:t>організація</a:t>
            </a:r>
            <a:r>
              <a:rPr lang="cs-CZ" sz="2200" dirty="0" smtClean="0">
                <a:solidFill>
                  <a:srgbClr val="00287D"/>
                </a:solidFill>
              </a:rPr>
              <a:t> </a:t>
            </a:r>
            <a:r>
              <a:rPr lang="uk-UA" sz="2200" b="1" dirty="0" smtClean="0">
                <a:solidFill>
                  <a:srgbClr val="00287D"/>
                </a:solidFill>
              </a:rPr>
              <a:t>вишколу для співробітників </a:t>
            </a:r>
            <a:r>
              <a:rPr lang="cs-CZ" sz="2200" dirty="0" smtClean="0">
                <a:solidFill>
                  <a:srgbClr val="00287D"/>
                </a:solidFill>
              </a:rPr>
              <a:t>(</a:t>
            </a:r>
            <a:r>
              <a:rPr lang="uk-UA" sz="2200" dirty="0" smtClean="0">
                <a:solidFill>
                  <a:srgbClr val="00287D"/>
                </a:solidFill>
              </a:rPr>
              <a:t>академічних та неакадемічних</a:t>
            </a:r>
            <a:r>
              <a:rPr lang="cs-CZ" sz="2200" dirty="0" smtClean="0">
                <a:solidFill>
                  <a:srgbClr val="00287D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uk-UA" sz="2200" dirty="0" smtClean="0">
                <a:solidFill>
                  <a:srgbClr val="00287D"/>
                </a:solidFill>
              </a:rPr>
              <a:t>Підвищення якості</a:t>
            </a:r>
            <a:r>
              <a:rPr lang="cs-CZ" sz="2200" dirty="0" smtClean="0">
                <a:solidFill>
                  <a:srgbClr val="00287D"/>
                </a:solidFill>
              </a:rPr>
              <a:t> </a:t>
            </a:r>
            <a:r>
              <a:rPr lang="uk-UA" sz="2200" b="1" dirty="0" smtClean="0">
                <a:solidFill>
                  <a:srgbClr val="00287D"/>
                </a:solidFill>
              </a:rPr>
              <a:t>міжнародної діяльності </a:t>
            </a:r>
            <a:r>
              <a:rPr lang="uk-UA" sz="2200" dirty="0" smtClean="0">
                <a:solidFill>
                  <a:srgbClr val="00287D"/>
                </a:solidFill>
              </a:rPr>
              <a:t>ВНЗ</a:t>
            </a:r>
            <a:r>
              <a:rPr lang="cs-CZ" sz="2200" dirty="0" smtClean="0">
                <a:solidFill>
                  <a:srgbClr val="00287D"/>
                </a:solidFill>
              </a:rPr>
              <a:t> </a:t>
            </a:r>
            <a:r>
              <a:rPr lang="uk-UA" sz="2200" dirty="0" smtClean="0">
                <a:solidFill>
                  <a:srgbClr val="00287D"/>
                </a:solidFill>
              </a:rPr>
              <a:t>та</a:t>
            </a:r>
            <a:r>
              <a:rPr lang="cs-CZ" sz="2200" dirty="0" smtClean="0">
                <a:solidFill>
                  <a:srgbClr val="00287D"/>
                </a:solidFill>
              </a:rPr>
              <a:t> </a:t>
            </a:r>
            <a:r>
              <a:rPr lang="uk-UA" sz="2200" b="1" dirty="0" smtClean="0">
                <a:solidFill>
                  <a:srgbClr val="00287D"/>
                </a:solidFill>
              </a:rPr>
              <a:t>простору для співпраці </a:t>
            </a:r>
            <a:r>
              <a:rPr lang="uk-UA" sz="2200" dirty="0" smtClean="0">
                <a:solidFill>
                  <a:srgbClr val="00287D"/>
                </a:solidFill>
              </a:rPr>
              <a:t>в рамках </a:t>
            </a:r>
            <a:r>
              <a:rPr lang="uk-UA" sz="2200" b="1" dirty="0" smtClean="0">
                <a:solidFill>
                  <a:srgbClr val="00287D"/>
                </a:solidFill>
              </a:rPr>
              <a:t>дослідницької діяльності</a:t>
            </a:r>
            <a:r>
              <a:rPr lang="cs-CZ" sz="2200" dirty="0" smtClean="0">
                <a:solidFill>
                  <a:srgbClr val="00287D"/>
                </a:solidFill>
              </a:rPr>
              <a:t>, </a:t>
            </a:r>
            <a:r>
              <a:rPr lang="uk-UA" sz="2200" dirty="0" smtClean="0">
                <a:solidFill>
                  <a:srgbClr val="00287D"/>
                </a:solidFill>
              </a:rPr>
              <a:t>наукова та технологічна іноваційність</a:t>
            </a:r>
            <a:endParaRPr lang="cs-CZ" sz="2200" b="1" dirty="0">
              <a:solidFill>
                <a:srgbClr val="00287D"/>
              </a:solidFill>
            </a:endParaRPr>
          </a:p>
          <a:p>
            <a:pPr>
              <a:spcAft>
                <a:spcPts val="600"/>
              </a:spcAft>
            </a:pPr>
            <a:r>
              <a:rPr lang="uk-UA" sz="2200" b="1" dirty="0" smtClean="0">
                <a:solidFill>
                  <a:srgbClr val="00287D"/>
                </a:solidFill>
              </a:rPr>
              <a:t>Покращення методів </a:t>
            </a:r>
            <a:r>
              <a:rPr lang="uk-UA" sz="2200" dirty="0" smtClean="0">
                <a:solidFill>
                  <a:srgbClr val="00287D"/>
                </a:solidFill>
              </a:rPr>
              <a:t>та</a:t>
            </a:r>
            <a:r>
              <a:rPr lang="cs-CZ" sz="2200" dirty="0" smtClean="0">
                <a:solidFill>
                  <a:srgbClr val="00287D"/>
                </a:solidFill>
              </a:rPr>
              <a:t> </a:t>
            </a:r>
            <a:r>
              <a:rPr lang="uk-UA" sz="2200" dirty="0" smtClean="0">
                <a:solidFill>
                  <a:srgbClr val="00287D"/>
                </a:solidFill>
              </a:rPr>
              <a:t>можливостей,</a:t>
            </a:r>
            <a:r>
              <a:rPr lang="uk-UA" sz="2200" dirty="0">
                <a:solidFill>
                  <a:srgbClr val="00287D"/>
                </a:solidFill>
              </a:rPr>
              <a:t> </a:t>
            </a:r>
            <a:r>
              <a:rPr lang="uk-UA" sz="2200" dirty="0" smtClean="0">
                <a:solidFill>
                  <a:srgbClr val="00287D"/>
                </a:solidFill>
              </a:rPr>
              <a:t>необхідних для</a:t>
            </a:r>
            <a:r>
              <a:rPr lang="cs-CZ" sz="2200" dirty="0" smtClean="0">
                <a:solidFill>
                  <a:srgbClr val="00287D"/>
                </a:solidFill>
              </a:rPr>
              <a:t> </a:t>
            </a:r>
            <a:r>
              <a:rPr lang="uk-UA" sz="2200" b="1" dirty="0" smtClean="0">
                <a:solidFill>
                  <a:srgbClr val="00287D"/>
                </a:solidFill>
              </a:rPr>
              <a:t>імплементації </a:t>
            </a:r>
            <a:r>
              <a:rPr lang="uk-UA" sz="2200" b="1" dirty="0" smtClean="0">
                <a:solidFill>
                  <a:srgbClr val="00287D"/>
                </a:solidFill>
              </a:rPr>
              <a:t>іноваційних </a:t>
            </a:r>
            <a:r>
              <a:rPr lang="uk-UA" sz="2200" b="1" dirty="0" smtClean="0">
                <a:solidFill>
                  <a:srgbClr val="00287D"/>
                </a:solidFill>
              </a:rPr>
              <a:t>методологій</a:t>
            </a:r>
            <a:r>
              <a:rPr lang="cs-CZ" sz="2200" b="1" dirty="0" smtClean="0">
                <a:solidFill>
                  <a:srgbClr val="00287D"/>
                </a:solidFill>
              </a:rPr>
              <a:t> </a:t>
            </a:r>
            <a:r>
              <a:rPr lang="cs-CZ" sz="2200" dirty="0" smtClean="0">
                <a:solidFill>
                  <a:srgbClr val="00287D"/>
                </a:solidFill>
              </a:rPr>
              <a:t>(</a:t>
            </a:r>
            <a:r>
              <a:rPr lang="uk-UA" sz="2200" dirty="0" smtClean="0">
                <a:solidFill>
                  <a:srgbClr val="00287D"/>
                </a:solidFill>
              </a:rPr>
              <a:t>наприклад для запровадження нових навчальних та наукових планів</a:t>
            </a:r>
            <a:r>
              <a:rPr lang="cs-CZ" sz="2200" dirty="0" smtClean="0">
                <a:solidFill>
                  <a:srgbClr val="00287D"/>
                </a:solidFill>
              </a:rPr>
              <a:t>, </a:t>
            </a:r>
            <a:r>
              <a:rPr lang="uk-UA" sz="2200" dirty="0" smtClean="0">
                <a:solidFill>
                  <a:srgbClr val="00287D"/>
                </a:solidFill>
              </a:rPr>
              <a:t>розвиток нових послуг, ітд</a:t>
            </a:r>
            <a:r>
              <a:rPr lang="cs-CZ" sz="2200" dirty="0" smtClean="0">
                <a:solidFill>
                  <a:srgbClr val="00287D"/>
                </a:solidFill>
              </a:rPr>
              <a:t>.)</a:t>
            </a:r>
            <a:endParaRPr lang="cs-CZ" sz="2200" b="1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49852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Структурні проекти - приклади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uk-UA" b="1" dirty="0" smtClean="0">
                <a:solidFill>
                  <a:srgbClr val="00287D"/>
                </a:solidFill>
              </a:rPr>
              <a:t>Посилення інтернаціоналізації </a:t>
            </a:r>
            <a:r>
              <a:rPr lang="uk-UA" dirty="0" smtClean="0">
                <a:solidFill>
                  <a:srgbClr val="00287D"/>
                </a:solidFill>
              </a:rPr>
              <a:t>системи вищої освіти</a:t>
            </a:r>
            <a:endParaRPr lang="cs-CZ" dirty="0" smtClean="0">
              <a:solidFill>
                <a:srgbClr val="00287D"/>
              </a:solidFill>
            </a:endParaRPr>
          </a:p>
          <a:p>
            <a:pPr>
              <a:spcAft>
                <a:spcPts val="600"/>
              </a:spcAft>
            </a:pPr>
            <a:r>
              <a:rPr lang="uk-UA" dirty="0" smtClean="0">
                <a:solidFill>
                  <a:srgbClr val="00287D"/>
                </a:solidFill>
              </a:rPr>
              <a:t>запровадження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uk-UA" b="1" dirty="0" smtClean="0">
                <a:solidFill>
                  <a:srgbClr val="00287D"/>
                </a:solidFill>
              </a:rPr>
              <a:t>реформ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uk-UA" dirty="0" smtClean="0">
                <a:solidFill>
                  <a:srgbClr val="00287D"/>
                </a:solidFill>
              </a:rPr>
              <a:t>передбачених в</a:t>
            </a:r>
            <a:r>
              <a:rPr lang="cs-CZ" dirty="0" smtClean="0">
                <a:solidFill>
                  <a:srgbClr val="00287D"/>
                </a:solidFill>
              </a:rPr>
              <a:t> „</a:t>
            </a:r>
            <a:r>
              <a:rPr lang="cs-CZ" b="1" dirty="0" smtClean="0">
                <a:solidFill>
                  <a:srgbClr val="00287D"/>
                </a:solidFill>
              </a:rPr>
              <a:t>Bologna Proces 2020</a:t>
            </a:r>
            <a:r>
              <a:rPr lang="cs-CZ" dirty="0" smtClean="0">
                <a:solidFill>
                  <a:srgbClr val="00287D"/>
                </a:solidFill>
              </a:rPr>
              <a:t>“ (</a:t>
            </a:r>
            <a:r>
              <a:rPr lang="uk-UA" dirty="0" smtClean="0">
                <a:solidFill>
                  <a:srgbClr val="00287D"/>
                </a:solidFill>
              </a:rPr>
              <a:t>наприклад</a:t>
            </a:r>
            <a:r>
              <a:rPr lang="cs-CZ" dirty="0" smtClean="0">
                <a:solidFill>
                  <a:srgbClr val="00287D"/>
                </a:solidFill>
              </a:rPr>
              <a:t>. </a:t>
            </a:r>
            <a:r>
              <a:rPr lang="cs-CZ" i="1" dirty="0" err="1" smtClean="0">
                <a:solidFill>
                  <a:srgbClr val="00287D"/>
                </a:solidFill>
              </a:rPr>
              <a:t>quality</a:t>
            </a:r>
            <a:r>
              <a:rPr lang="cs-CZ" i="1" dirty="0" smtClean="0">
                <a:solidFill>
                  <a:srgbClr val="00287D"/>
                </a:solidFill>
              </a:rPr>
              <a:t> </a:t>
            </a:r>
            <a:r>
              <a:rPr lang="cs-CZ" i="1" dirty="0" err="1" smtClean="0">
                <a:solidFill>
                  <a:srgbClr val="00287D"/>
                </a:solidFill>
              </a:rPr>
              <a:t>assurance</a:t>
            </a:r>
            <a:r>
              <a:rPr lang="cs-CZ" dirty="0" smtClean="0">
                <a:solidFill>
                  <a:srgbClr val="00287D"/>
                </a:solidFill>
              </a:rPr>
              <a:t>, </a:t>
            </a:r>
            <a:r>
              <a:rPr lang="uk-UA" dirty="0" smtClean="0">
                <a:solidFill>
                  <a:srgbClr val="00287D"/>
                </a:solidFill>
              </a:rPr>
              <a:t>оцінювання,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uk-UA" dirty="0" smtClean="0">
                <a:solidFill>
                  <a:srgbClr val="00287D"/>
                </a:solidFill>
              </a:rPr>
              <a:t>ітд</a:t>
            </a:r>
            <a:r>
              <a:rPr lang="cs-CZ" dirty="0" smtClean="0">
                <a:solidFill>
                  <a:srgbClr val="00287D"/>
                </a:solidFill>
              </a:rPr>
              <a:t>.)</a:t>
            </a:r>
          </a:p>
          <a:p>
            <a:pPr>
              <a:spcAft>
                <a:spcPts val="600"/>
              </a:spcAft>
            </a:pPr>
            <a:r>
              <a:rPr lang="uk-UA" dirty="0" smtClean="0">
                <a:solidFill>
                  <a:srgbClr val="00287D"/>
                </a:solidFill>
              </a:rPr>
              <a:t>імплементація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uk-UA" b="1" dirty="0" smtClean="0">
                <a:solidFill>
                  <a:srgbClr val="00287D"/>
                </a:solidFill>
              </a:rPr>
              <a:t>транспарентних методів, </a:t>
            </a:r>
            <a:r>
              <a:rPr lang="cs-CZ" b="1" dirty="0" smtClean="0">
                <a:solidFill>
                  <a:srgbClr val="00287D"/>
                </a:solidFill>
              </a:rPr>
              <a:t> </a:t>
            </a:r>
            <a:r>
              <a:rPr lang="uk-UA" dirty="0" smtClean="0">
                <a:solidFill>
                  <a:srgbClr val="00287D"/>
                </a:solidFill>
              </a:rPr>
              <a:t>таких,  як кредитна система </a:t>
            </a:r>
            <a:r>
              <a:rPr lang="cs-CZ" dirty="0" smtClean="0">
                <a:solidFill>
                  <a:srgbClr val="00287D"/>
                </a:solidFill>
              </a:rPr>
              <a:t>(ECTS), </a:t>
            </a:r>
            <a:r>
              <a:rPr lang="uk-UA" dirty="0" smtClean="0">
                <a:solidFill>
                  <a:srgbClr val="00287D"/>
                </a:solidFill>
              </a:rPr>
              <a:t>акредитаційні процедури</a:t>
            </a:r>
            <a:r>
              <a:rPr lang="cs-CZ" dirty="0" smtClean="0">
                <a:solidFill>
                  <a:srgbClr val="00287D"/>
                </a:solidFill>
              </a:rPr>
              <a:t>, </a:t>
            </a:r>
            <a:r>
              <a:rPr lang="uk-UA" dirty="0" smtClean="0">
                <a:solidFill>
                  <a:srgbClr val="00287D"/>
                </a:solidFill>
              </a:rPr>
              <a:t>визнання попередньої </a:t>
            </a:r>
            <a:r>
              <a:rPr lang="uk-UA" dirty="0" smtClean="0">
                <a:solidFill>
                  <a:srgbClr val="00287D"/>
                </a:solidFill>
              </a:rPr>
              <a:t>освіти</a:t>
            </a:r>
            <a:r>
              <a:rPr lang="uk-UA" dirty="0" smtClean="0">
                <a:solidFill>
                  <a:srgbClr val="00287D"/>
                </a:solidFill>
              </a:rPr>
              <a:t>, ітд.</a:t>
            </a:r>
            <a:endParaRPr lang="cs-CZ" dirty="0" smtClean="0">
              <a:solidFill>
                <a:srgbClr val="00287D"/>
              </a:solidFill>
            </a:endParaRPr>
          </a:p>
          <a:p>
            <a:pPr>
              <a:spcAft>
                <a:spcPts val="600"/>
              </a:spcAft>
            </a:pPr>
            <a:r>
              <a:rPr lang="uk-UA" dirty="0" smtClean="0">
                <a:solidFill>
                  <a:srgbClr val="00287D"/>
                </a:solidFill>
              </a:rPr>
              <a:t>поглиблення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uk-UA" b="1" dirty="0" smtClean="0">
                <a:solidFill>
                  <a:srgbClr val="00287D"/>
                </a:solidFill>
              </a:rPr>
              <a:t>інтеграції навчання</a:t>
            </a:r>
            <a:r>
              <a:rPr lang="cs-CZ" b="1" dirty="0" smtClean="0">
                <a:solidFill>
                  <a:srgbClr val="00287D"/>
                </a:solidFill>
              </a:rPr>
              <a:t>, </a:t>
            </a:r>
            <a:r>
              <a:rPr lang="uk-UA" b="1" dirty="0" smtClean="0">
                <a:solidFill>
                  <a:srgbClr val="00287D"/>
                </a:solidFill>
              </a:rPr>
              <a:t>досліджень та іновацій</a:t>
            </a:r>
            <a:r>
              <a:rPr lang="cs-CZ" b="1" dirty="0" smtClean="0">
                <a:solidFill>
                  <a:srgbClr val="00287D"/>
                </a:solidFill>
              </a:rPr>
              <a:t> </a:t>
            </a:r>
          </a:p>
          <a:p>
            <a:endParaRPr lang="cs-CZ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08875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Структура консорціуму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uk-UA" dirty="0" smtClean="0">
                <a:solidFill>
                  <a:srgbClr val="00287D"/>
                </a:solidFill>
              </a:rPr>
              <a:t>Повинен включати в себе </a:t>
            </a:r>
            <a:r>
              <a:rPr lang="uk-UA" b="1" dirty="0" smtClean="0">
                <a:solidFill>
                  <a:srgbClr val="00287D"/>
                </a:solidFill>
              </a:rPr>
              <a:t>принаймні стільки ж </a:t>
            </a:r>
            <a:r>
              <a:rPr lang="uk-UA" dirty="0" smtClean="0">
                <a:solidFill>
                  <a:srgbClr val="00287D"/>
                </a:solidFill>
              </a:rPr>
              <a:t>інституцій вищої освіти з партнерських країн (ЄС), скільки в проекті залучено інституцій вищої освіти з партнерських країн</a:t>
            </a:r>
            <a:endParaRPr lang="cs-CZ" dirty="0" smtClean="0">
              <a:solidFill>
                <a:srgbClr val="00287D"/>
              </a:solidFill>
            </a:endParaRPr>
          </a:p>
          <a:p>
            <a:pPr>
              <a:spcAft>
                <a:spcPts val="300"/>
              </a:spcAft>
            </a:pPr>
            <a:r>
              <a:rPr lang="uk-UA" dirty="0" smtClean="0">
                <a:solidFill>
                  <a:srgbClr val="00287D"/>
                </a:solidFill>
              </a:rPr>
              <a:t>Повинен включати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uk-UA" b="1" dirty="0" smtClean="0">
                <a:solidFill>
                  <a:srgbClr val="00287D"/>
                </a:solidFill>
              </a:rPr>
              <a:t>щонайменше три програмні країни</a:t>
            </a:r>
            <a:r>
              <a:rPr lang="cs-CZ" b="1" dirty="0" smtClean="0">
                <a:solidFill>
                  <a:srgbClr val="00287D"/>
                </a:solidFill>
              </a:rPr>
              <a:t> </a:t>
            </a:r>
            <a:r>
              <a:rPr lang="uk-UA" dirty="0" smtClean="0">
                <a:solidFill>
                  <a:srgbClr val="00287D"/>
                </a:solidFill>
              </a:rPr>
              <a:t>мінімально з однією інституцією з кожної програмної країни</a:t>
            </a:r>
            <a:endParaRPr lang="cs-CZ" dirty="0" smtClean="0">
              <a:solidFill>
                <a:srgbClr val="00287D"/>
              </a:solidFill>
            </a:endParaRPr>
          </a:p>
          <a:p>
            <a:pPr>
              <a:spcAft>
                <a:spcPts val="300"/>
              </a:spcAft>
            </a:pPr>
            <a:r>
              <a:rPr lang="uk-UA" dirty="0" smtClean="0">
                <a:solidFill>
                  <a:srgbClr val="00287D"/>
                </a:solidFill>
              </a:rPr>
              <a:t> в проект повинна бути </a:t>
            </a:r>
            <a:r>
              <a:rPr lang="uk-UA" dirty="0" smtClean="0">
                <a:solidFill>
                  <a:srgbClr val="00287D"/>
                </a:solidFill>
              </a:rPr>
              <a:t>включена </a:t>
            </a:r>
            <a:r>
              <a:rPr lang="uk-UA" dirty="0" smtClean="0">
                <a:solidFill>
                  <a:srgbClr val="00287D"/>
                </a:solidFill>
              </a:rPr>
              <a:t>принаймні одна  уповноважена партнерська країна; якщо в проект включено більше як одну партнерську країну</a:t>
            </a:r>
            <a:r>
              <a:rPr lang="cs-CZ" dirty="0" smtClean="0">
                <a:solidFill>
                  <a:srgbClr val="00287D"/>
                </a:solidFill>
              </a:rPr>
              <a:t>,</a:t>
            </a:r>
            <a:r>
              <a:rPr lang="uk-UA" dirty="0" smtClean="0">
                <a:solidFill>
                  <a:srgbClr val="00287D"/>
                </a:solidFill>
              </a:rPr>
              <a:t> в проекті повинні брати участь мінімум </a:t>
            </a:r>
            <a:r>
              <a:rPr lang="uk-UA" b="1" dirty="0" smtClean="0">
                <a:solidFill>
                  <a:srgbClr val="00287D"/>
                </a:solidFill>
              </a:rPr>
              <a:t>дві інституції вищої освіти </a:t>
            </a:r>
            <a:r>
              <a:rPr lang="uk-UA" dirty="0" smtClean="0">
                <a:solidFill>
                  <a:srgbClr val="00287D"/>
                </a:solidFill>
              </a:rPr>
              <a:t>з партнерських країн</a:t>
            </a:r>
            <a:endParaRPr lang="cs-CZ" dirty="0" smtClean="0">
              <a:solidFill>
                <a:srgbClr val="00287D"/>
              </a:solidFill>
            </a:endParaRPr>
          </a:p>
          <a:p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2463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b="1" dirty="0" smtClean="0"/>
              <a:t>Erasmus+</a:t>
            </a:r>
            <a:endParaRPr lang="cs-CZ" altLang="cs-CZ" b="1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/>
          <a:lstStyle/>
          <a:p>
            <a:r>
              <a:rPr lang="uk-UA" sz="4000" dirty="0" smtClean="0"/>
              <a:t>МІЖНАРОДНА КРЕДИТНА МОБІЛЬНІСТЬ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970264"/>
            <a:ext cx="8086635" cy="647700"/>
          </a:xfrm>
        </p:spPr>
        <p:txBody>
          <a:bodyPr/>
          <a:lstStyle/>
          <a:p>
            <a:r>
              <a:rPr lang="uk-UA" sz="2800" dirty="0" smtClean="0"/>
              <a:t>Пріоритети – категорії/види діяльності</a:t>
            </a:r>
            <a:endParaRPr lang="cs-CZ" sz="28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138828"/>
              </p:ext>
            </p:extLst>
          </p:nvPr>
        </p:nvGraphicFramePr>
        <p:xfrm>
          <a:off x="509588" y="1854200"/>
          <a:ext cx="8081964" cy="3906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0491">
                  <a:extLst>
                    <a:ext uri="{9D8B030D-6E8A-4147-A177-3AD203B41FA5}">
                      <a16:colId xmlns="" xmlns:a16="http://schemas.microsoft.com/office/drawing/2014/main" val="4047976468"/>
                    </a:ext>
                  </a:extLst>
                </a:gridCol>
                <a:gridCol w="2020491">
                  <a:extLst>
                    <a:ext uri="{9D8B030D-6E8A-4147-A177-3AD203B41FA5}">
                      <a16:colId xmlns="" xmlns:a16="http://schemas.microsoft.com/office/drawing/2014/main" val="1182840843"/>
                    </a:ext>
                  </a:extLst>
                </a:gridCol>
                <a:gridCol w="2020491">
                  <a:extLst>
                    <a:ext uri="{9D8B030D-6E8A-4147-A177-3AD203B41FA5}">
                      <a16:colId xmlns="" xmlns:a16="http://schemas.microsoft.com/office/drawing/2014/main" val="1237595214"/>
                    </a:ext>
                  </a:extLst>
                </a:gridCol>
                <a:gridCol w="2020491">
                  <a:extLst>
                    <a:ext uri="{9D8B030D-6E8A-4147-A177-3AD203B41FA5}">
                      <a16:colId xmlns="" xmlns:a16="http://schemas.microsoft.com/office/drawing/2014/main" val="3942835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Види діяльності/ категорія пріоритетів</a:t>
                      </a:r>
                      <a:endParaRPr lang="cs-CZ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00B050"/>
                          </a:solidFill>
                        </a:rPr>
                        <a:t>Розвиток навчальних планів</a:t>
                      </a:r>
                      <a:endParaRPr lang="cs-CZ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00B050"/>
                          </a:solidFill>
                        </a:rPr>
                        <a:t>Керівництво та менеджмент</a:t>
                      </a:r>
                      <a:endParaRPr lang="cs-CZ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00B050"/>
                          </a:solidFill>
                        </a:rPr>
                        <a:t>Вища освіта та суспільство</a:t>
                      </a:r>
                      <a:endParaRPr lang="cs-CZ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2035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A. </a:t>
                      </a:r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Предмети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X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2057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B. </a:t>
                      </a:r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Покращеня якості навчання та вишколу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X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X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X</a:t>
                      </a:r>
                      <a:endParaRPr lang="cs-CZ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51936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C. </a:t>
                      </a:r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Покращення менеджменту та діяльності ВНЗ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X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8954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D.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600" b="1" baseline="0" dirty="0" smtClean="0">
                          <a:solidFill>
                            <a:srgbClr val="FF0000"/>
                          </a:solidFill>
                        </a:rPr>
                        <a:t>Розвиток галузі вищої освіти в межах суспільства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X</a:t>
                      </a:r>
                      <a:endParaRPr lang="cs-CZ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02923999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50617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935758"/>
            <a:ext cx="8086635" cy="647700"/>
          </a:xfrm>
        </p:spPr>
        <p:txBody>
          <a:bodyPr/>
          <a:lstStyle/>
          <a:p>
            <a:pPr algn="ctr"/>
            <a:r>
              <a:rPr lang="uk-UA" sz="3600" dirty="0" smtClean="0"/>
              <a:t>Бюджетні категорії</a:t>
            </a:r>
            <a:endParaRPr lang="cs-CZ" sz="3600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852447"/>
              </p:ext>
            </p:extLst>
          </p:nvPr>
        </p:nvGraphicFramePr>
        <p:xfrm>
          <a:off x="509588" y="1776173"/>
          <a:ext cx="8081962" cy="48463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40981">
                  <a:extLst>
                    <a:ext uri="{9D8B030D-6E8A-4147-A177-3AD203B41FA5}">
                      <a16:colId xmlns="" xmlns:a16="http://schemas.microsoft.com/office/drawing/2014/main" val="3172683984"/>
                    </a:ext>
                  </a:extLst>
                </a:gridCol>
                <a:gridCol w="4040981">
                  <a:extLst>
                    <a:ext uri="{9D8B030D-6E8A-4147-A177-3AD203B41FA5}">
                      <a16:colId xmlns="" xmlns:a16="http://schemas.microsoft.com/office/drawing/2014/main" val="3422404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dirty="0" smtClean="0">
                          <a:solidFill>
                            <a:srgbClr val="00287D"/>
                          </a:solidFill>
                        </a:rPr>
                        <a:t>Співробітники</a:t>
                      </a:r>
                      <a:endParaRPr lang="cs-CZ" sz="2400" baseline="0" dirty="0" smtClean="0">
                        <a:solidFill>
                          <a:srgbClr val="00287D"/>
                        </a:solidFill>
                      </a:endParaRPr>
                    </a:p>
                    <a:p>
                      <a:pPr algn="l"/>
                      <a:r>
                        <a:rPr lang="cs-CZ" sz="2000" baseline="0" dirty="0" smtClean="0">
                          <a:solidFill>
                            <a:srgbClr val="00287D"/>
                          </a:solidFill>
                        </a:rPr>
                        <a:t>(</a:t>
                      </a:r>
                      <a:r>
                        <a:rPr lang="uk-UA" sz="2000" baseline="0" dirty="0" smtClean="0">
                          <a:solidFill>
                            <a:srgbClr val="00287D"/>
                          </a:solidFill>
                        </a:rPr>
                        <a:t>макс</a:t>
                      </a:r>
                      <a:r>
                        <a:rPr lang="cs-CZ" sz="2000" baseline="0" dirty="0" smtClean="0">
                          <a:solidFill>
                            <a:srgbClr val="00287D"/>
                          </a:solidFill>
                        </a:rPr>
                        <a:t>. 40%)</a:t>
                      </a:r>
                      <a:endParaRPr lang="cs-CZ" sz="200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00287D"/>
                          </a:solidFill>
                        </a:rPr>
                        <a:t>4 категорії співробітників</a:t>
                      </a:r>
                      <a:r>
                        <a:rPr lang="cs-CZ" sz="1600" b="0" dirty="0" smtClean="0">
                          <a:solidFill>
                            <a:srgbClr val="00287D"/>
                          </a:solidFill>
                        </a:rPr>
                        <a:t>(</a:t>
                      </a:r>
                      <a:r>
                        <a:rPr lang="uk-UA" sz="1600" b="0" dirty="0" smtClean="0">
                          <a:solidFill>
                            <a:srgbClr val="00287D"/>
                          </a:solidFill>
                        </a:rPr>
                        <a:t>менеджер</a:t>
                      </a:r>
                      <a:r>
                        <a:rPr lang="cs-CZ" sz="1600" b="0" dirty="0" smtClean="0">
                          <a:solidFill>
                            <a:srgbClr val="00287D"/>
                          </a:solidFill>
                        </a:rPr>
                        <a:t>,</a:t>
                      </a:r>
                      <a:r>
                        <a:rPr lang="cs-CZ" sz="1600" b="0" baseline="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uk-UA" sz="1600" b="0" dirty="0" smtClean="0">
                          <a:solidFill>
                            <a:srgbClr val="00287D"/>
                          </a:solidFill>
                        </a:rPr>
                        <a:t>дослідник/викладач/лектор</a:t>
                      </a:r>
                      <a:r>
                        <a:rPr lang="cs-CZ" sz="1600" b="0" dirty="0" smtClean="0">
                          <a:solidFill>
                            <a:srgbClr val="00287D"/>
                          </a:solidFill>
                        </a:rPr>
                        <a:t>, </a:t>
                      </a:r>
                      <a:r>
                        <a:rPr lang="uk-UA" sz="1600" b="0" dirty="0" smtClean="0">
                          <a:solidFill>
                            <a:srgbClr val="00287D"/>
                          </a:solidFill>
                        </a:rPr>
                        <a:t>технік</a:t>
                      </a:r>
                      <a:r>
                        <a:rPr lang="cs-CZ" sz="1600" b="0" dirty="0" smtClean="0">
                          <a:solidFill>
                            <a:srgbClr val="00287D"/>
                          </a:solidFill>
                        </a:rPr>
                        <a:t>, </a:t>
                      </a:r>
                      <a:r>
                        <a:rPr lang="uk-UA" sz="1600" b="0" dirty="0" smtClean="0">
                          <a:solidFill>
                            <a:srgbClr val="00287D"/>
                          </a:solidFill>
                        </a:rPr>
                        <a:t>адміністратор</a:t>
                      </a:r>
                      <a:r>
                        <a:rPr lang="cs-CZ" sz="1600" b="0" dirty="0" smtClean="0">
                          <a:solidFill>
                            <a:srgbClr val="00287D"/>
                          </a:solidFill>
                        </a:rPr>
                        <a:t>)</a:t>
                      </a:r>
                      <a:endParaRPr lang="cs-CZ" sz="1600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925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>
                          <a:solidFill>
                            <a:srgbClr val="00287D"/>
                          </a:solidFill>
                        </a:rPr>
                        <a:t>Відрядні на дорогу</a:t>
                      </a:r>
                      <a:endParaRPr lang="cs-CZ" sz="2400" b="1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00287D"/>
                          </a:solidFill>
                        </a:rPr>
                        <a:t>Належаться студентам/співробітникам партнерам, що походять з країн включених до проекту</a:t>
                      </a:r>
                      <a:r>
                        <a:rPr lang="uk-UA" sz="1600" baseline="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sz="1600" baseline="0" dirty="0" smtClean="0">
                          <a:solidFill>
                            <a:srgbClr val="00287D"/>
                          </a:solidFill>
                        </a:rPr>
                        <a:t>– </a:t>
                      </a:r>
                      <a:r>
                        <a:rPr lang="uk-UA" sz="1600" baseline="0" dirty="0" smtClean="0">
                          <a:solidFill>
                            <a:srgbClr val="00287D"/>
                          </a:solidFill>
                        </a:rPr>
                        <a:t>дорога з місця проживання на місце проекту і назад</a:t>
                      </a:r>
                      <a:r>
                        <a:rPr lang="cs-CZ" sz="1600" baseline="0" dirty="0" smtClean="0">
                          <a:solidFill>
                            <a:srgbClr val="00287D"/>
                          </a:solidFill>
                        </a:rPr>
                        <a:t>. </a:t>
                      </a:r>
                      <a:r>
                        <a:rPr lang="uk-UA" sz="1600" baseline="0" dirty="0" smtClean="0">
                          <a:solidFill>
                            <a:srgbClr val="00287D"/>
                          </a:solidFill>
                        </a:rPr>
                        <a:t>Діяльність і подорож повинні відповідати меті проекту</a:t>
                      </a:r>
                      <a:endParaRPr lang="cs-CZ" sz="160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9204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>
                          <a:solidFill>
                            <a:srgbClr val="00287D"/>
                          </a:solidFill>
                        </a:rPr>
                        <a:t>Видатки на проживання</a:t>
                      </a:r>
                      <a:endParaRPr lang="cs-CZ" sz="2400" b="1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00287D"/>
                          </a:solidFill>
                        </a:rPr>
                        <a:t>Харчування, проживання, громадський транспорт,</a:t>
                      </a:r>
                      <a:r>
                        <a:rPr lang="uk-UA" sz="1600" baseline="0" dirty="0" smtClean="0">
                          <a:solidFill>
                            <a:srgbClr val="00287D"/>
                          </a:solidFill>
                        </a:rPr>
                        <a:t> особисте або добровільне медичне страхування</a:t>
                      </a:r>
                      <a:endParaRPr lang="cs-CZ" sz="160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464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>
                          <a:solidFill>
                            <a:srgbClr val="00287D"/>
                          </a:solidFill>
                        </a:rPr>
                        <a:t>Забезпечення</a:t>
                      </a:r>
                      <a:r>
                        <a:rPr lang="cs-CZ" sz="2400" b="1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sz="2000" b="1" dirty="0" smtClean="0">
                          <a:solidFill>
                            <a:srgbClr val="00287D"/>
                          </a:solidFill>
                        </a:rPr>
                        <a:t>(max. 30%)</a:t>
                      </a:r>
                      <a:endParaRPr lang="cs-CZ" sz="2000" b="1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00287D"/>
                          </a:solidFill>
                        </a:rPr>
                        <a:t>Закуплене виключно для ВНЗ в партнерських країнах,</a:t>
                      </a:r>
                      <a:r>
                        <a:rPr lang="uk-UA" sz="1600" baseline="0" dirty="0" smtClean="0">
                          <a:solidFill>
                            <a:srgbClr val="00287D"/>
                          </a:solidFill>
                        </a:rPr>
                        <a:t> залучених до проекту.</a:t>
                      </a:r>
                      <a:endParaRPr lang="cs-CZ" sz="160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8556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>
                          <a:solidFill>
                            <a:srgbClr val="00287D"/>
                          </a:solidFill>
                        </a:rPr>
                        <a:t>Субпостачальник</a:t>
                      </a:r>
                      <a:endParaRPr lang="cs-CZ" sz="2400" b="1" dirty="0" smtClean="0">
                        <a:solidFill>
                          <a:srgbClr val="00287D"/>
                        </a:solidFill>
                      </a:endParaRPr>
                    </a:p>
                    <a:p>
                      <a:pPr algn="l"/>
                      <a:r>
                        <a:rPr lang="cs-CZ" sz="2000" b="1" dirty="0" smtClean="0">
                          <a:solidFill>
                            <a:srgbClr val="00287D"/>
                          </a:solidFill>
                        </a:rPr>
                        <a:t>(max. 10</a:t>
                      </a:r>
                      <a:r>
                        <a:rPr lang="cs-CZ" sz="2000" b="1" baseline="0" dirty="0" smtClean="0">
                          <a:solidFill>
                            <a:srgbClr val="00287D"/>
                          </a:solidFill>
                        </a:rPr>
                        <a:t> %)</a:t>
                      </a:r>
                      <a:endParaRPr lang="cs-CZ" sz="2000" b="1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00287D"/>
                          </a:solidFill>
                        </a:rPr>
                        <a:t>Спрямовано виключно на послуги, які неможливо надати за допомогою партнерів в консорціумі.</a:t>
                      </a:r>
                      <a:endParaRPr lang="cs-CZ" sz="160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5047926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94953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Здійснити свою мрію</a:t>
            </a:r>
            <a:r>
              <a:rPr lang="cs-CZ" sz="3600" dirty="0" smtClean="0"/>
              <a:t>…	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uk-UA" dirty="0" smtClean="0">
                <a:solidFill>
                  <a:srgbClr val="00287D"/>
                </a:solidFill>
              </a:rPr>
              <a:t>В разі, якщо в нас є чудова ідея, яка б могла стати основую для пропозиції проекту..</a:t>
            </a:r>
            <a:endParaRPr lang="cs-CZ" dirty="0" smtClean="0">
              <a:solidFill>
                <a:srgbClr val="00287D"/>
              </a:solidFill>
            </a:endParaRPr>
          </a:p>
          <a:p>
            <a:pPr>
              <a:spcAft>
                <a:spcPts val="600"/>
              </a:spcAft>
            </a:pPr>
            <a:r>
              <a:rPr lang="uk-UA" b="1" dirty="0" smtClean="0">
                <a:solidFill>
                  <a:srgbClr val="00287D"/>
                </a:solidFill>
              </a:rPr>
              <a:t>Основні виклики</a:t>
            </a:r>
            <a:r>
              <a:rPr lang="cs-CZ" b="1" dirty="0" smtClean="0">
                <a:solidFill>
                  <a:srgbClr val="00287D"/>
                </a:solidFill>
              </a:rPr>
              <a:t>:</a:t>
            </a:r>
          </a:p>
          <a:p>
            <a:pPr marL="723900" indent="-3619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87D"/>
                </a:solidFill>
              </a:rPr>
              <a:t>Які є цілі та переваги</a:t>
            </a:r>
            <a:r>
              <a:rPr lang="cs-CZ" dirty="0" smtClean="0">
                <a:solidFill>
                  <a:srgbClr val="00287D"/>
                </a:solidFill>
              </a:rPr>
              <a:t>?</a:t>
            </a:r>
          </a:p>
          <a:p>
            <a:pPr marL="723900" indent="-3619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87D"/>
                </a:solidFill>
              </a:rPr>
              <a:t>Чи я здатен собі з цим дати раду/зорганізувати</a:t>
            </a:r>
            <a:r>
              <a:rPr lang="cs-CZ" dirty="0" smtClean="0">
                <a:solidFill>
                  <a:srgbClr val="00287D"/>
                </a:solidFill>
              </a:rPr>
              <a:t>?</a:t>
            </a:r>
          </a:p>
          <a:p>
            <a:pPr marL="723900" indent="-3619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87D"/>
                </a:solidFill>
              </a:rPr>
              <a:t>Яких запросити партнерів</a:t>
            </a:r>
            <a:r>
              <a:rPr lang="cs-CZ" dirty="0" smtClean="0">
                <a:solidFill>
                  <a:srgbClr val="00287D"/>
                </a:solidFill>
              </a:rPr>
              <a:t>? 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solidFill>
                  <a:srgbClr val="00287D"/>
                </a:solidFill>
              </a:rPr>
              <a:t>„</a:t>
            </a:r>
            <a:r>
              <a:rPr lang="cs-CZ" i="1" dirty="0" smtClean="0">
                <a:solidFill>
                  <a:srgbClr val="00287D"/>
                </a:solidFill>
              </a:rPr>
              <a:t>live </a:t>
            </a:r>
            <a:r>
              <a:rPr lang="cs-CZ" i="1" dirty="0" err="1" smtClean="0">
                <a:solidFill>
                  <a:srgbClr val="00287D"/>
                </a:solidFill>
              </a:rPr>
              <a:t>your</a:t>
            </a:r>
            <a:r>
              <a:rPr lang="cs-CZ" i="1" dirty="0" smtClean="0">
                <a:solidFill>
                  <a:srgbClr val="00287D"/>
                </a:solidFill>
              </a:rPr>
              <a:t> </a:t>
            </a:r>
            <a:r>
              <a:rPr lang="cs-CZ" i="1" dirty="0" err="1" smtClean="0">
                <a:solidFill>
                  <a:srgbClr val="00287D"/>
                </a:solidFill>
              </a:rPr>
              <a:t>project</a:t>
            </a:r>
            <a:r>
              <a:rPr lang="cs-CZ" dirty="0" smtClean="0">
                <a:solidFill>
                  <a:srgbClr val="00287D"/>
                </a:solidFill>
              </a:rPr>
              <a:t>“ – </a:t>
            </a:r>
            <a:r>
              <a:rPr lang="uk-UA" dirty="0" smtClean="0">
                <a:solidFill>
                  <a:srgbClr val="00287D"/>
                </a:solidFill>
              </a:rPr>
              <a:t>здійсність свою мрію</a:t>
            </a:r>
            <a:r>
              <a:rPr lang="cs-CZ" dirty="0" smtClean="0">
                <a:solidFill>
                  <a:srgbClr val="00287D"/>
                </a:solidFill>
              </a:rPr>
              <a:t>!</a:t>
            </a:r>
            <a:endParaRPr lang="cs-CZ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7441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Наш проект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uk-UA" dirty="0" smtClean="0">
                <a:solidFill>
                  <a:srgbClr val="00287D"/>
                </a:solidFill>
              </a:rPr>
              <a:t>Спільний проект</a:t>
            </a:r>
            <a:endParaRPr lang="cs-CZ" dirty="0" smtClean="0">
              <a:solidFill>
                <a:srgbClr val="00287D"/>
              </a:solidFill>
            </a:endParaRPr>
          </a:p>
          <a:p>
            <a:pPr>
              <a:spcAft>
                <a:spcPts val="600"/>
              </a:spcAft>
            </a:pPr>
            <a:r>
              <a:rPr lang="cs-CZ" dirty="0" smtClean="0"/>
              <a:t>„</a:t>
            </a:r>
            <a:r>
              <a:rPr lang="cs-CZ" b="1" dirty="0" err="1" smtClean="0">
                <a:solidFill>
                  <a:srgbClr val="FF0000"/>
                </a:solidFill>
              </a:rPr>
              <a:t>T</a:t>
            </a:r>
            <a:r>
              <a:rPr lang="cs-CZ" dirty="0" err="1" smtClean="0">
                <a:solidFill>
                  <a:srgbClr val="00287D"/>
                </a:solidFill>
              </a:rPr>
              <a:t>hrough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</a:t>
            </a:r>
            <a:r>
              <a:rPr lang="cs-CZ" dirty="0" err="1" smtClean="0">
                <a:solidFill>
                  <a:srgbClr val="00287D"/>
                </a:solidFill>
              </a:rPr>
              <a:t>cademic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</a:t>
            </a:r>
            <a:r>
              <a:rPr lang="cs-CZ" dirty="0" err="1" smtClean="0">
                <a:solidFill>
                  <a:srgbClr val="00287D"/>
                </a:solidFill>
              </a:rPr>
              <a:t>ooperation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</a:t>
            </a:r>
            <a:r>
              <a:rPr lang="cs-CZ" dirty="0" err="1" smtClean="0">
                <a:solidFill>
                  <a:srgbClr val="00287D"/>
                </a:solidFill>
              </a:rPr>
              <a:t>owards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</a:t>
            </a:r>
            <a:r>
              <a:rPr lang="cs-CZ" dirty="0" err="1" smtClean="0">
                <a:solidFill>
                  <a:srgbClr val="00287D"/>
                </a:solidFill>
              </a:rPr>
              <a:t>nnovative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</a:t>
            </a:r>
            <a:r>
              <a:rPr lang="cs-CZ" dirty="0" err="1" smtClean="0">
                <a:solidFill>
                  <a:srgbClr val="00287D"/>
                </a:solidFill>
              </a:rPr>
              <a:t>apacity</a:t>
            </a:r>
            <a:r>
              <a:rPr lang="cs-CZ" dirty="0" smtClean="0"/>
              <a:t>“ – </a:t>
            </a:r>
            <a:r>
              <a:rPr lang="cs-CZ" b="1" dirty="0" smtClean="0">
                <a:solidFill>
                  <a:srgbClr val="FF0000"/>
                </a:solidFill>
              </a:rPr>
              <a:t>TACTIC</a:t>
            </a:r>
            <a:r>
              <a:rPr lang="cs-CZ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uk-UA" dirty="0" smtClean="0">
                <a:solidFill>
                  <a:srgbClr val="00287D"/>
                </a:solidFill>
              </a:rPr>
              <a:t>Камбоджа, В</a:t>
            </a:r>
            <a:r>
              <a:rPr lang="en-US" dirty="0" smtClean="0">
                <a:solidFill>
                  <a:srgbClr val="00287D"/>
                </a:solidFill>
              </a:rPr>
              <a:t>`</a:t>
            </a:r>
            <a:r>
              <a:rPr lang="uk-UA" dirty="0" smtClean="0">
                <a:solidFill>
                  <a:srgbClr val="00287D"/>
                </a:solidFill>
              </a:rPr>
              <a:t>єтнам і Монголія </a:t>
            </a:r>
            <a:r>
              <a:rPr lang="cs-CZ" dirty="0" smtClean="0">
                <a:solidFill>
                  <a:srgbClr val="00287D"/>
                </a:solidFill>
              </a:rPr>
              <a:t>– </a:t>
            </a:r>
            <a:r>
              <a:rPr lang="uk-UA" dirty="0" smtClean="0">
                <a:solidFill>
                  <a:srgbClr val="00287D"/>
                </a:solidFill>
              </a:rPr>
              <a:t>2 партнери </a:t>
            </a:r>
            <a:r>
              <a:rPr lang="cs-CZ" dirty="0" smtClean="0">
                <a:solidFill>
                  <a:srgbClr val="00287D"/>
                </a:solidFill>
              </a:rPr>
              <a:t>(</a:t>
            </a:r>
            <a:r>
              <a:rPr lang="uk-UA" dirty="0" smtClean="0">
                <a:solidFill>
                  <a:srgbClr val="00287D"/>
                </a:solidFill>
              </a:rPr>
              <a:t>інституції вищої освіти</a:t>
            </a:r>
            <a:r>
              <a:rPr lang="cs-CZ" dirty="0" smtClean="0">
                <a:solidFill>
                  <a:srgbClr val="00287D"/>
                </a:solidFill>
              </a:rPr>
              <a:t>) </a:t>
            </a:r>
            <a:r>
              <a:rPr lang="uk-UA" dirty="0" smtClean="0">
                <a:solidFill>
                  <a:srgbClr val="00287D"/>
                </a:solidFill>
              </a:rPr>
              <a:t>з кожної </a:t>
            </a:r>
            <a:r>
              <a:rPr lang="uk-UA" dirty="0" smtClean="0">
                <a:solidFill>
                  <a:srgbClr val="00287D"/>
                </a:solidFill>
              </a:rPr>
              <a:t>країни</a:t>
            </a:r>
            <a:endParaRPr lang="cs-CZ" dirty="0" smtClean="0">
              <a:solidFill>
                <a:srgbClr val="00287D"/>
              </a:solidFill>
            </a:endParaRPr>
          </a:p>
          <a:p>
            <a:pPr>
              <a:spcAft>
                <a:spcPts val="600"/>
              </a:spcAft>
            </a:pPr>
            <a:r>
              <a:rPr lang="uk-UA" dirty="0" smtClean="0">
                <a:solidFill>
                  <a:srgbClr val="00287D"/>
                </a:solidFill>
              </a:rPr>
              <a:t>Бюджет</a:t>
            </a:r>
            <a:r>
              <a:rPr lang="cs-CZ" dirty="0" smtClean="0">
                <a:solidFill>
                  <a:srgbClr val="00287D"/>
                </a:solidFill>
              </a:rPr>
              <a:t>: 820 000 EUR</a:t>
            </a:r>
          </a:p>
          <a:p>
            <a:pPr>
              <a:spcAft>
                <a:spcPts val="600"/>
              </a:spcAft>
            </a:pPr>
            <a:r>
              <a:rPr lang="uk-UA" dirty="0" smtClean="0">
                <a:solidFill>
                  <a:srgbClr val="00287D"/>
                </a:solidFill>
              </a:rPr>
              <a:t>Спрямований на підвищення рівня професіоналізму середнього і топ-менеджменту</a:t>
            </a:r>
            <a:endParaRPr lang="cs-CZ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30135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Декілька чисел  щодо останнього заклику для подання проектів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106676"/>
              </p:ext>
            </p:extLst>
          </p:nvPr>
        </p:nvGraphicFramePr>
        <p:xfrm>
          <a:off x="509588" y="2017713"/>
          <a:ext cx="8081962" cy="37947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40981">
                  <a:extLst>
                    <a:ext uri="{9D8B030D-6E8A-4147-A177-3AD203B41FA5}">
                      <a16:colId xmlns="" xmlns:a16="http://schemas.microsoft.com/office/drawing/2014/main" val="270738710"/>
                    </a:ext>
                  </a:extLst>
                </a:gridCol>
                <a:gridCol w="4040981">
                  <a:extLst>
                    <a:ext uri="{9D8B030D-6E8A-4147-A177-3AD203B41FA5}">
                      <a16:colId xmlns="" xmlns:a16="http://schemas.microsoft.com/office/drawing/2014/main" val="873249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287D"/>
                          </a:solidFill>
                        </a:rPr>
                        <a:t>2015</a:t>
                      </a:r>
                      <a:endParaRPr lang="cs-CZ" sz="240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287D"/>
                          </a:solidFill>
                        </a:rPr>
                        <a:t>Кількість</a:t>
                      </a:r>
                      <a:endParaRPr lang="cs-CZ" sz="240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8101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Подано пропозицій проектів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515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7254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Програмні країни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380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5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Партнерські країни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135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746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Непридатні проекти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63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7916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Схвалені проекти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140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808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Спільні проекти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122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625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Структурні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 проекти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18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142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Середня кількість партнерів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12 (min. 6 – max. 34)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5324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Середній бюджет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880 000 EUR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8297354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8598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693420"/>
            <a:ext cx="8086635" cy="647700"/>
          </a:xfrm>
        </p:spPr>
        <p:txBody>
          <a:bodyPr/>
          <a:lstStyle/>
          <a:p>
            <a:r>
              <a:rPr lang="uk-UA" sz="2800" dirty="0" smtClean="0"/>
              <a:t>Орієнтовний бюджет і календар </a:t>
            </a:r>
            <a:r>
              <a:rPr lang="cs-CZ" sz="2800" dirty="0" smtClean="0"/>
              <a:t>– 2017</a:t>
            </a:r>
            <a:endParaRPr lang="cs-CZ" sz="28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734565"/>
              </p:ext>
            </p:extLst>
          </p:nvPr>
        </p:nvGraphicFramePr>
        <p:xfrm>
          <a:off x="509589" y="1341120"/>
          <a:ext cx="8081964" cy="5267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492403">
                  <a:extLst>
                    <a:ext uri="{9D8B030D-6E8A-4147-A177-3AD203B41FA5}">
                      <a16:colId xmlns="" xmlns:a16="http://schemas.microsoft.com/office/drawing/2014/main" val="2405034030"/>
                    </a:ext>
                  </a:extLst>
                </a:gridCol>
                <a:gridCol w="1621766">
                  <a:extLst>
                    <a:ext uri="{9D8B030D-6E8A-4147-A177-3AD203B41FA5}">
                      <a16:colId xmlns="" xmlns:a16="http://schemas.microsoft.com/office/drawing/2014/main" val="890794093"/>
                    </a:ext>
                  </a:extLst>
                </a:gridCol>
                <a:gridCol w="1932317">
                  <a:extLst>
                    <a:ext uri="{9D8B030D-6E8A-4147-A177-3AD203B41FA5}">
                      <a16:colId xmlns="" xmlns:a16="http://schemas.microsoft.com/office/drawing/2014/main" val="2394349268"/>
                    </a:ext>
                  </a:extLst>
                </a:gridCol>
                <a:gridCol w="2035478">
                  <a:extLst>
                    <a:ext uri="{9D8B030D-6E8A-4147-A177-3AD203B41FA5}">
                      <a16:colId xmlns="" xmlns:a16="http://schemas.microsoft.com/office/drawing/2014/main" val="1991130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Регіон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Бюджет </a:t>
                      </a:r>
                      <a:r>
                        <a:rPr lang="cs-CZ" sz="1400" dirty="0" smtClean="0"/>
                        <a:t>2016 </a:t>
                      </a:r>
                    </a:p>
                    <a:p>
                      <a:pPr algn="ctr"/>
                      <a:r>
                        <a:rPr lang="cs-CZ" sz="1400" dirty="0" smtClean="0"/>
                        <a:t>(in mil. EUR)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u="sng" dirty="0" smtClean="0">
                          <a:solidFill>
                            <a:srgbClr val="FF0000"/>
                          </a:solidFill>
                        </a:rPr>
                        <a:t>Орієнтовний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uk-UA" sz="1400" baseline="0" dirty="0" smtClean="0"/>
                        <a:t>Бюджет </a:t>
                      </a:r>
                      <a:r>
                        <a:rPr lang="cs-CZ" sz="1400" baseline="0" dirty="0" smtClean="0"/>
                        <a:t>2017 –(in mil. EUR)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Орієнтовна кількість схвалених проектів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6728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R1 – </a:t>
                      </a:r>
                      <a:r>
                        <a:rPr lang="uk-UA" sz="1200" b="1" dirty="0" smtClean="0">
                          <a:solidFill>
                            <a:srgbClr val="00287D"/>
                          </a:solidFill>
                        </a:rPr>
                        <a:t>Західні Балкани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13,17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13,82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cs-CZ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7756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R2 – </a:t>
                      </a:r>
                      <a:r>
                        <a:rPr lang="uk-UA" sz="1200" b="1" dirty="0" smtClean="0">
                          <a:solidFill>
                            <a:srgbClr val="00287D"/>
                          </a:solidFill>
                        </a:rPr>
                        <a:t>Східне партнерство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13,86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13,51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cs-CZ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537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R3 – </a:t>
                      </a:r>
                      <a:r>
                        <a:rPr lang="uk-UA" sz="1200" b="1" dirty="0" smtClean="0">
                          <a:solidFill>
                            <a:srgbClr val="00287D"/>
                          </a:solidFill>
                        </a:rPr>
                        <a:t>Південне Середземномор</a:t>
                      </a:r>
                      <a:r>
                        <a:rPr lang="en-US" sz="1200" b="1" dirty="0" smtClean="0">
                          <a:solidFill>
                            <a:srgbClr val="00287D"/>
                          </a:solidFill>
                        </a:rPr>
                        <a:t>`</a:t>
                      </a:r>
                      <a:r>
                        <a:rPr lang="uk-UA" sz="1200" b="1" dirty="0" smtClean="0">
                          <a:solidFill>
                            <a:srgbClr val="00287D"/>
                          </a:solidFill>
                        </a:rPr>
                        <a:t>я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28,57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27,84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1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cs-CZ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1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b="1" i="1" dirty="0" smtClean="0">
                          <a:solidFill>
                            <a:srgbClr val="00287D"/>
                          </a:solidFill>
                        </a:rPr>
                        <a:t>Розподіл</a:t>
                      </a:r>
                      <a:r>
                        <a:rPr lang="uk-UA" sz="1200" b="1" i="1" baseline="0" dirty="0" smtClean="0">
                          <a:solidFill>
                            <a:srgbClr val="00287D"/>
                          </a:solidFill>
                        </a:rPr>
                        <a:t> для Тунісу</a:t>
                      </a:r>
                      <a:endParaRPr lang="cs-CZ" sz="1200" b="1" i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0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3,00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cs-CZ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4189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R4 – </a:t>
                      </a:r>
                      <a:r>
                        <a:rPr lang="uk-UA" sz="1200" b="1" dirty="0" smtClean="0">
                          <a:solidFill>
                            <a:srgbClr val="00287D"/>
                          </a:solidFill>
                        </a:rPr>
                        <a:t>Російська Федерація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6,89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6,72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cs-CZ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389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R6 - </a:t>
                      </a:r>
                      <a:r>
                        <a:rPr lang="uk-UA" sz="1200" b="1" dirty="0" smtClean="0">
                          <a:solidFill>
                            <a:srgbClr val="00287D"/>
                          </a:solidFill>
                        </a:rPr>
                        <a:t>Азія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35,38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39,55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1" dirty="0" smtClean="0">
                          <a:solidFill>
                            <a:srgbClr val="FF0000"/>
                          </a:solidFill>
                        </a:rPr>
                        <a:t>48</a:t>
                      </a:r>
                      <a:endParaRPr lang="cs-CZ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0925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R7 – </a:t>
                      </a:r>
                      <a:r>
                        <a:rPr lang="uk-UA" sz="1200" b="1" dirty="0" smtClean="0">
                          <a:solidFill>
                            <a:srgbClr val="00287D"/>
                          </a:solidFill>
                        </a:rPr>
                        <a:t>Середня Азія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9,2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8,8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cs-CZ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080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R8 –</a:t>
                      </a:r>
                      <a:r>
                        <a:rPr lang="cs-CZ" sz="1200" b="1" baseline="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uk-UA" sz="1200" b="1" baseline="0" dirty="0" smtClean="0">
                          <a:solidFill>
                            <a:srgbClr val="00287D"/>
                          </a:solidFill>
                        </a:rPr>
                        <a:t>Латинська Америка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13,1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13,20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cs-CZ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841502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R9 – </a:t>
                      </a:r>
                      <a:r>
                        <a:rPr lang="uk-UA" sz="1200" b="1" dirty="0" smtClean="0">
                          <a:solidFill>
                            <a:srgbClr val="00287D"/>
                          </a:solidFill>
                        </a:rPr>
                        <a:t>Іран, Ірак, Ємен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1,9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2,00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200" b="1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cs-CZ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189145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sz="14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0,69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0,69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7456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R10 – </a:t>
                      </a:r>
                      <a:r>
                        <a:rPr lang="uk-UA" sz="1200" b="1" dirty="0" smtClean="0">
                          <a:solidFill>
                            <a:srgbClr val="00287D"/>
                          </a:solidFill>
                        </a:rPr>
                        <a:t>Південна Африка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3,42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3,91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cs-CZ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81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R11 – </a:t>
                      </a:r>
                      <a:r>
                        <a:rPr lang="uk-UA" sz="1200" b="1" dirty="0" smtClean="0">
                          <a:solidFill>
                            <a:srgbClr val="00287D"/>
                          </a:solidFill>
                        </a:rPr>
                        <a:t>країни</a:t>
                      </a:r>
                      <a:r>
                        <a:rPr lang="cs-CZ" sz="1200" b="1" baseline="0" dirty="0" smtClean="0">
                          <a:solidFill>
                            <a:srgbClr val="00287D"/>
                          </a:solidFill>
                        </a:rPr>
                        <a:t> ACP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5,29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287D"/>
                          </a:solidFill>
                        </a:rPr>
                        <a:t>5,64</a:t>
                      </a:r>
                      <a:endParaRPr lang="cs-CZ" sz="12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cs-CZ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0054305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70584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509589" y="3854810"/>
            <a:ext cx="8091487" cy="1362075"/>
          </a:xfrm>
        </p:spPr>
        <p:txBody>
          <a:bodyPr/>
          <a:lstStyle/>
          <a:p>
            <a:r>
              <a:rPr lang="cs-CZ" sz="4000" dirty="0" smtClean="0"/>
              <a:t>JEAN MONNET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948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Діяльність в рамках </a:t>
            </a:r>
            <a:r>
              <a:rPr lang="cs-CZ" sz="3600" dirty="0" smtClean="0"/>
              <a:t>Jean </a:t>
            </a:r>
            <a:r>
              <a:rPr lang="cs-CZ" sz="3600" dirty="0" err="1" smtClean="0"/>
              <a:t>Monnet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87D"/>
                </a:solidFill>
              </a:rPr>
              <a:t>Підтримка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uk-UA" b="1" i="1" dirty="0" smtClean="0">
                <a:solidFill>
                  <a:srgbClr val="CC0000"/>
                </a:solidFill>
              </a:rPr>
              <a:t>навчання</a:t>
            </a:r>
            <a:r>
              <a:rPr lang="cs-CZ" dirty="0" smtClean="0">
                <a:solidFill>
                  <a:srgbClr val="00287D"/>
                </a:solidFill>
              </a:rPr>
              <a:t>, </a:t>
            </a:r>
            <a:r>
              <a:rPr lang="uk-UA" b="1" i="1" dirty="0" smtClean="0">
                <a:solidFill>
                  <a:srgbClr val="CC0000"/>
                </a:solidFill>
              </a:rPr>
              <a:t>досліджень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uk-UA" dirty="0" smtClean="0">
                <a:solidFill>
                  <a:srgbClr val="00287D"/>
                </a:solidFill>
              </a:rPr>
              <a:t>та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uk-UA" b="1" i="1" dirty="0" smtClean="0">
                <a:solidFill>
                  <a:srgbClr val="CC0000"/>
                </a:solidFill>
              </a:rPr>
              <a:t>дискусії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uk-UA" dirty="0" smtClean="0">
                <a:solidFill>
                  <a:srgbClr val="00287D"/>
                </a:solidFill>
              </a:rPr>
              <a:t>в галузі студій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uk-UA" b="1" i="1" dirty="0" smtClean="0">
                <a:solidFill>
                  <a:srgbClr val="CC0000"/>
                </a:solidFill>
              </a:rPr>
              <a:t>європейської інтеграції </a:t>
            </a:r>
            <a:r>
              <a:rPr lang="uk-UA" dirty="0" smtClean="0">
                <a:solidFill>
                  <a:srgbClr val="00287D"/>
                </a:solidFill>
              </a:rPr>
              <a:t>на рівні інституцій вищої освіти</a:t>
            </a:r>
            <a:endParaRPr lang="cs-CZ" dirty="0" smtClean="0">
              <a:solidFill>
                <a:srgbClr val="00287D"/>
              </a:solidFill>
            </a:endParaRPr>
          </a:p>
          <a:p>
            <a:pPr marL="811213" indent="-449263">
              <a:buFont typeface="Wingdings" panose="05000000000000000000" pitchFamily="2" charset="2"/>
              <a:buChar char="Ø"/>
            </a:pPr>
            <a:r>
              <a:rPr lang="uk-UA" sz="1800" b="1" u="sng" dirty="0" smtClean="0">
                <a:solidFill>
                  <a:srgbClr val="00287D"/>
                </a:solidFill>
              </a:rPr>
              <a:t>Навчальні модулі</a:t>
            </a:r>
            <a:r>
              <a:rPr lang="cs-CZ" sz="1800" dirty="0" smtClean="0">
                <a:solidFill>
                  <a:srgbClr val="00287D"/>
                </a:solidFill>
              </a:rPr>
              <a:t>: </a:t>
            </a:r>
            <a:r>
              <a:rPr lang="uk-UA" sz="1800" dirty="0" smtClean="0">
                <a:solidFill>
                  <a:srgbClr val="00287D"/>
                </a:solidFill>
              </a:rPr>
              <a:t>короткострокові навчальні програми, спрямовані на проблематику європейської інтеграції </a:t>
            </a:r>
          </a:p>
          <a:p>
            <a:pPr marL="811213" indent="-449263">
              <a:buFont typeface="Wingdings" panose="05000000000000000000" pitchFamily="2" charset="2"/>
              <a:buChar char="Ø"/>
            </a:pPr>
            <a:r>
              <a:rPr lang="uk-UA" sz="1800" b="1" u="sng" dirty="0" smtClean="0">
                <a:solidFill>
                  <a:srgbClr val="00287D"/>
                </a:solidFill>
              </a:rPr>
              <a:t>Кафедри</a:t>
            </a:r>
            <a:r>
              <a:rPr lang="cs-CZ" sz="1800" dirty="0" smtClean="0">
                <a:solidFill>
                  <a:srgbClr val="00287D"/>
                </a:solidFill>
              </a:rPr>
              <a:t>: </a:t>
            </a:r>
            <a:r>
              <a:rPr lang="uk-UA" sz="1800" dirty="0" smtClean="0">
                <a:solidFill>
                  <a:srgbClr val="00287D"/>
                </a:solidFill>
              </a:rPr>
              <a:t>робочий простір зі спеціалізацією спрямованою на ЄС</a:t>
            </a:r>
            <a:r>
              <a:rPr lang="cs-CZ" sz="1800" dirty="0" smtClean="0">
                <a:solidFill>
                  <a:srgbClr val="00287D"/>
                </a:solidFill>
              </a:rPr>
              <a:t> </a:t>
            </a:r>
            <a:r>
              <a:rPr lang="uk-UA" sz="1800" dirty="0" smtClean="0">
                <a:solidFill>
                  <a:srgbClr val="00287D"/>
                </a:solidFill>
              </a:rPr>
              <a:t>для університетських професорів та доцентів</a:t>
            </a:r>
            <a:endParaRPr lang="cs-CZ" sz="1800" dirty="0" smtClean="0">
              <a:solidFill>
                <a:srgbClr val="00287D"/>
              </a:solidFill>
            </a:endParaRPr>
          </a:p>
          <a:p>
            <a:pPr marL="811213" indent="-449263">
              <a:buFont typeface="Wingdings" panose="05000000000000000000" pitchFamily="2" charset="2"/>
              <a:buChar char="Ø"/>
            </a:pPr>
            <a:r>
              <a:rPr lang="uk-UA" sz="1800" b="1" u="sng" dirty="0" smtClean="0">
                <a:solidFill>
                  <a:srgbClr val="00287D"/>
                </a:solidFill>
              </a:rPr>
              <a:t>Центри вдосконалення</a:t>
            </a:r>
            <a:r>
              <a:rPr lang="cs-CZ" sz="1800" dirty="0" smtClean="0">
                <a:solidFill>
                  <a:srgbClr val="00287D"/>
                </a:solidFill>
              </a:rPr>
              <a:t>: „</a:t>
            </a:r>
            <a:r>
              <a:rPr lang="uk-UA" sz="1800" dirty="0" smtClean="0">
                <a:solidFill>
                  <a:srgbClr val="00287D"/>
                </a:solidFill>
              </a:rPr>
              <a:t>зосереджуються на розвитку сенергетичної діяльності різних спеціалізацій та джерел європейських студій та на розвитку спільної міжнародної діяльності» </a:t>
            </a:r>
          </a:p>
          <a:p>
            <a:pPr marL="811213" indent="-449263">
              <a:buFont typeface="Wingdings" panose="05000000000000000000" pitchFamily="2" charset="2"/>
              <a:buChar char="Ø"/>
            </a:pPr>
            <a:r>
              <a:rPr lang="uk-UA" sz="1800" b="1" u="sng" dirty="0" smtClean="0">
                <a:solidFill>
                  <a:srgbClr val="00287D"/>
                </a:solidFill>
              </a:rPr>
              <a:t>Мережі та проекти</a:t>
            </a:r>
            <a:r>
              <a:rPr lang="cs-CZ" sz="1800" dirty="0" smtClean="0">
                <a:solidFill>
                  <a:srgbClr val="00287D"/>
                </a:solidFill>
              </a:rPr>
              <a:t>: </a:t>
            </a:r>
            <a:r>
              <a:rPr lang="uk-UA" sz="1800" dirty="0" smtClean="0">
                <a:solidFill>
                  <a:srgbClr val="00287D"/>
                </a:solidFill>
              </a:rPr>
              <a:t>діяльність спрямована на підтримку іновацій</a:t>
            </a:r>
            <a:r>
              <a:rPr lang="cs-CZ" sz="1800" dirty="0" smtClean="0">
                <a:solidFill>
                  <a:srgbClr val="00287D"/>
                </a:solidFill>
              </a:rPr>
              <a:t>, </a:t>
            </a:r>
            <a:r>
              <a:rPr lang="uk-UA" sz="1800" dirty="0" smtClean="0">
                <a:solidFill>
                  <a:srgbClr val="00287D"/>
                </a:solidFill>
              </a:rPr>
              <a:t>взаємопідтримки розвитку та поширення інформації про ЄС</a:t>
            </a:r>
            <a:endParaRPr lang="cs-CZ" sz="1800" dirty="0" smtClean="0">
              <a:solidFill>
                <a:srgbClr val="00287D"/>
              </a:solidFill>
            </a:endParaRPr>
          </a:p>
          <a:p>
            <a:pPr marL="811213" indent="-449263">
              <a:buFont typeface="Wingdings" panose="05000000000000000000" pitchFamily="2" charset="2"/>
              <a:buChar char="Ø"/>
            </a:pPr>
            <a:r>
              <a:rPr lang="uk-UA" sz="1800" b="1" u="sng" dirty="0" smtClean="0">
                <a:solidFill>
                  <a:srgbClr val="00287D"/>
                </a:solidFill>
              </a:rPr>
              <a:t>Інституції та спілки</a:t>
            </a:r>
            <a:r>
              <a:rPr lang="cs-CZ" sz="1800" b="1" dirty="0" smtClean="0">
                <a:solidFill>
                  <a:srgbClr val="00287D"/>
                </a:solidFill>
              </a:rPr>
              <a:t>: </a:t>
            </a:r>
            <a:r>
              <a:rPr lang="uk-UA" sz="1800" dirty="0" smtClean="0">
                <a:solidFill>
                  <a:srgbClr val="00287D"/>
                </a:solidFill>
              </a:rPr>
              <a:t>робочий простір, спрямований на поширення відомостей про ЄС та про інтерграційні процеси в Європі</a:t>
            </a:r>
            <a:endParaRPr lang="cs-CZ" sz="2000" dirty="0">
              <a:solidFill>
                <a:srgbClr val="00287D"/>
              </a:solidFill>
            </a:endParaRPr>
          </a:p>
          <a:p>
            <a:pPr marL="811213" indent="-449263">
              <a:buFont typeface="Wingdings" panose="05000000000000000000" pitchFamily="2" charset="2"/>
              <a:buChar char="Ø"/>
            </a:pPr>
            <a:endParaRPr lang="cs-CZ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93151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920619"/>
            <a:ext cx="8086635" cy="647700"/>
          </a:xfrm>
        </p:spPr>
        <p:txBody>
          <a:bodyPr/>
          <a:lstStyle/>
          <a:p>
            <a:r>
              <a:rPr lang="uk-UA" dirty="0" smtClean="0"/>
              <a:t>Діяльність</a:t>
            </a:r>
            <a:r>
              <a:rPr lang="cs-CZ" dirty="0" smtClean="0"/>
              <a:t> Jean </a:t>
            </a:r>
            <a:r>
              <a:rPr lang="cs-CZ" dirty="0" err="1" smtClean="0"/>
              <a:t>Monnet</a:t>
            </a:r>
            <a:r>
              <a:rPr lang="cs-CZ" dirty="0" smtClean="0"/>
              <a:t>: </a:t>
            </a:r>
            <a:r>
              <a:rPr lang="uk-UA" dirty="0" smtClean="0"/>
              <a:t>навчання та дослідження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11" name="object 15"/>
          <p:cNvSpPr/>
          <p:nvPr/>
        </p:nvSpPr>
        <p:spPr>
          <a:xfrm>
            <a:off x="509588" y="1713683"/>
            <a:ext cx="2519362" cy="727997"/>
          </a:xfrm>
          <a:custGeom>
            <a:avLst/>
            <a:gdLst/>
            <a:ahLst/>
            <a:cxnLst/>
            <a:rect l="l" t="t" r="r" b="b"/>
            <a:pathLst>
              <a:path w="2519362" h="576326">
                <a:moveTo>
                  <a:pt x="2250757" y="443738"/>
                </a:moveTo>
                <a:lnTo>
                  <a:pt x="2250757" y="576326"/>
                </a:lnTo>
                <a:lnTo>
                  <a:pt x="2519362" y="288163"/>
                </a:lnTo>
                <a:lnTo>
                  <a:pt x="2250757" y="0"/>
                </a:lnTo>
                <a:lnTo>
                  <a:pt x="2250757" y="132587"/>
                </a:lnTo>
                <a:lnTo>
                  <a:pt x="0" y="132587"/>
                </a:lnTo>
                <a:lnTo>
                  <a:pt x="0" y="443738"/>
                </a:lnTo>
                <a:lnTo>
                  <a:pt x="2250757" y="443738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 anchor="t">
            <a:noAutofit/>
          </a:bodyPr>
          <a:lstStyle/>
          <a:p>
            <a:endParaRPr lang="cs-CZ" sz="1800" dirty="0" smtClean="0"/>
          </a:p>
          <a:p>
            <a:pPr algn="ctr"/>
            <a:r>
              <a:rPr lang="uk-UA" sz="1800" b="1" dirty="0" smtClean="0">
                <a:solidFill>
                  <a:srgbClr val="00287D"/>
                </a:solidFill>
              </a:rPr>
              <a:t>модулі</a:t>
            </a:r>
            <a:endParaRPr sz="1800" b="1" dirty="0">
              <a:solidFill>
                <a:srgbClr val="00287D"/>
              </a:solidFill>
            </a:endParaRPr>
          </a:p>
        </p:txBody>
      </p:sp>
      <p:sp>
        <p:nvSpPr>
          <p:cNvPr id="12" name="object 15"/>
          <p:cNvSpPr/>
          <p:nvPr/>
        </p:nvSpPr>
        <p:spPr>
          <a:xfrm>
            <a:off x="509588" y="2437825"/>
            <a:ext cx="2519362" cy="719827"/>
          </a:xfrm>
          <a:custGeom>
            <a:avLst/>
            <a:gdLst/>
            <a:ahLst/>
            <a:cxnLst/>
            <a:rect l="l" t="t" r="r" b="b"/>
            <a:pathLst>
              <a:path w="2519362" h="576326">
                <a:moveTo>
                  <a:pt x="2250757" y="443738"/>
                </a:moveTo>
                <a:lnTo>
                  <a:pt x="2250757" y="576326"/>
                </a:lnTo>
                <a:lnTo>
                  <a:pt x="2519362" y="288163"/>
                </a:lnTo>
                <a:lnTo>
                  <a:pt x="2250757" y="0"/>
                </a:lnTo>
                <a:lnTo>
                  <a:pt x="2250757" y="132587"/>
                </a:lnTo>
                <a:lnTo>
                  <a:pt x="0" y="132587"/>
                </a:lnTo>
                <a:lnTo>
                  <a:pt x="0" y="443738"/>
                </a:lnTo>
                <a:lnTo>
                  <a:pt x="2250757" y="443738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 anchor="t">
            <a:noAutofit/>
          </a:bodyPr>
          <a:lstStyle/>
          <a:p>
            <a:endParaRPr lang="cs-CZ" sz="1800" dirty="0" smtClean="0"/>
          </a:p>
          <a:p>
            <a:pPr algn="ctr"/>
            <a:r>
              <a:rPr lang="uk-UA" sz="1800" b="1" dirty="0" smtClean="0">
                <a:solidFill>
                  <a:srgbClr val="00287D"/>
                </a:solidFill>
              </a:rPr>
              <a:t>кафедри</a:t>
            </a:r>
            <a:endParaRPr sz="1800" b="1" dirty="0">
              <a:solidFill>
                <a:srgbClr val="00287D"/>
              </a:solidFill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509588" y="3171436"/>
            <a:ext cx="2519362" cy="719827"/>
          </a:xfrm>
          <a:custGeom>
            <a:avLst/>
            <a:gdLst/>
            <a:ahLst/>
            <a:cxnLst/>
            <a:rect l="l" t="t" r="r" b="b"/>
            <a:pathLst>
              <a:path w="2519362" h="576326">
                <a:moveTo>
                  <a:pt x="2250757" y="443738"/>
                </a:moveTo>
                <a:lnTo>
                  <a:pt x="2250757" y="576326"/>
                </a:lnTo>
                <a:lnTo>
                  <a:pt x="2519362" y="288163"/>
                </a:lnTo>
                <a:lnTo>
                  <a:pt x="2250757" y="0"/>
                </a:lnTo>
                <a:lnTo>
                  <a:pt x="2250757" y="132587"/>
                </a:lnTo>
                <a:lnTo>
                  <a:pt x="0" y="132587"/>
                </a:lnTo>
                <a:lnTo>
                  <a:pt x="0" y="443738"/>
                </a:lnTo>
                <a:lnTo>
                  <a:pt x="2250757" y="443738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 anchor="t">
            <a:noAutofit/>
          </a:bodyPr>
          <a:lstStyle/>
          <a:p>
            <a:endParaRPr lang="cs-CZ" sz="1400" dirty="0" smtClean="0"/>
          </a:p>
          <a:p>
            <a:pPr algn="ctr"/>
            <a:r>
              <a:rPr lang="uk-UA" sz="1400" b="1" dirty="0" smtClean="0">
                <a:solidFill>
                  <a:srgbClr val="00287D"/>
                </a:solidFill>
              </a:rPr>
              <a:t>Центри вдосконалення</a:t>
            </a:r>
            <a:endParaRPr sz="1400" b="1" dirty="0">
              <a:solidFill>
                <a:srgbClr val="00287D"/>
              </a:solidFill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3064765" y="1713683"/>
            <a:ext cx="5633135" cy="1915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464" marR="34290">
              <a:lnSpc>
                <a:spcPts val="1939"/>
              </a:lnSpc>
              <a:spcBef>
                <a:spcPts val="97"/>
              </a:spcBef>
            </a:pPr>
            <a:endParaRPr lang="cs-CZ" sz="1800" spc="0" dirty="0" smtClean="0">
              <a:solidFill>
                <a:srgbClr val="00287D"/>
              </a:solidFill>
              <a:latin typeface="Arial"/>
              <a:cs typeface="Arial"/>
            </a:endParaRPr>
          </a:p>
          <a:p>
            <a:pPr marL="29464" marR="34290">
              <a:lnSpc>
                <a:spcPts val="1939"/>
              </a:lnSpc>
              <a:spcBef>
                <a:spcPts val="97"/>
              </a:spcBef>
            </a:pPr>
            <a:r>
              <a:rPr lang="uk-UA" sz="1800" dirty="0" smtClean="0">
                <a:solidFill>
                  <a:srgbClr val="00287D"/>
                </a:solidFill>
                <a:latin typeface="Arial"/>
                <a:cs typeface="Arial"/>
              </a:rPr>
              <a:t>40-годинна навчальна програма в галузі ЄС</a:t>
            </a:r>
            <a:endParaRPr lang="cs-CZ" sz="1800" dirty="0" smtClean="0">
              <a:solidFill>
                <a:srgbClr val="00287D"/>
              </a:solidFill>
              <a:latin typeface="Arial"/>
              <a:cs typeface="Arial"/>
            </a:endParaRPr>
          </a:p>
          <a:p>
            <a:pPr marL="29464" marR="34290">
              <a:lnSpc>
                <a:spcPts val="1939"/>
              </a:lnSpc>
              <a:spcBef>
                <a:spcPts val="97"/>
              </a:spcBef>
            </a:pPr>
            <a:endParaRPr lang="cs-CZ" sz="1800" dirty="0">
              <a:solidFill>
                <a:srgbClr val="00287D"/>
              </a:solidFill>
              <a:latin typeface="Arial"/>
              <a:cs typeface="Arial"/>
            </a:endParaRPr>
          </a:p>
          <a:p>
            <a:pPr marL="29464" marR="34290">
              <a:lnSpc>
                <a:spcPts val="1939"/>
              </a:lnSpc>
              <a:spcBef>
                <a:spcPts val="97"/>
              </a:spcBef>
            </a:pPr>
            <a:endParaRPr lang="cs-CZ" sz="1800" dirty="0" smtClean="0">
              <a:solidFill>
                <a:srgbClr val="00287D"/>
              </a:solidFill>
              <a:latin typeface="Arial"/>
              <a:cs typeface="Arial"/>
            </a:endParaRPr>
          </a:p>
          <a:p>
            <a:pPr marL="29464" marR="34290">
              <a:lnSpc>
                <a:spcPts val="1939"/>
              </a:lnSpc>
              <a:spcBef>
                <a:spcPts val="97"/>
              </a:spcBef>
            </a:pPr>
            <a:r>
              <a:rPr lang="uk-UA" sz="1800" dirty="0" smtClean="0">
                <a:solidFill>
                  <a:srgbClr val="00287D"/>
                </a:solidFill>
                <a:latin typeface="Arial"/>
                <a:cs typeface="Arial"/>
              </a:rPr>
              <a:t>90-годинна навчальна програма в галузі ЄС</a:t>
            </a:r>
            <a:endParaRPr lang="cs-CZ" sz="1800" dirty="0" smtClean="0">
              <a:solidFill>
                <a:srgbClr val="00287D"/>
              </a:solidFill>
              <a:latin typeface="Arial"/>
              <a:cs typeface="Arial"/>
            </a:endParaRPr>
          </a:p>
          <a:p>
            <a:pPr marL="29464" marR="34290">
              <a:lnSpc>
                <a:spcPts val="1939"/>
              </a:lnSpc>
              <a:spcBef>
                <a:spcPts val="97"/>
              </a:spcBef>
            </a:pPr>
            <a:endParaRPr lang="cs-CZ" sz="1800" dirty="0">
              <a:solidFill>
                <a:srgbClr val="00287D"/>
              </a:solidFill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98"/>
              </a:spcBef>
            </a:pPr>
            <a:r>
              <a:rPr lang="uk-UA" sz="1800" spc="0" dirty="0" smtClean="0">
                <a:solidFill>
                  <a:srgbClr val="00287D"/>
                </a:solidFill>
                <a:latin typeface="Arial"/>
                <a:cs typeface="Arial"/>
              </a:rPr>
              <a:t>Ключовий момент компетенції та знання в галузі ЄС</a:t>
            </a:r>
            <a:r>
              <a:rPr lang="cs-CZ" sz="1800" spc="0" dirty="0" smtClean="0">
                <a:solidFill>
                  <a:srgbClr val="00287D"/>
                </a:solidFill>
                <a:latin typeface="Arial"/>
                <a:cs typeface="Arial"/>
              </a:rPr>
              <a:t> </a:t>
            </a:r>
            <a:endParaRPr sz="1800" dirty="0">
              <a:solidFill>
                <a:srgbClr val="00287D"/>
              </a:solidFill>
              <a:latin typeface="Arial"/>
              <a:cs typeface="Arial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546967" y="3970211"/>
            <a:ext cx="244460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0"/>
              </a:lnSpc>
              <a:spcBef>
                <a:spcPts val="119"/>
              </a:spcBef>
            </a:pPr>
            <a:r>
              <a:rPr lang="uk-UA" sz="1200" b="1" spc="0" dirty="0" smtClean="0">
                <a:solidFill>
                  <a:srgbClr val="00287D"/>
                </a:solidFill>
                <a:latin typeface="Verdana"/>
                <a:cs typeface="Verdana"/>
              </a:rPr>
              <a:t>Основні види діяльності</a:t>
            </a:r>
            <a:r>
              <a:rPr lang="cs-CZ" sz="1200" b="1" spc="0" dirty="0" smtClean="0">
                <a:solidFill>
                  <a:srgbClr val="00287D"/>
                </a:solidFill>
                <a:latin typeface="Verdana"/>
                <a:cs typeface="Verdana"/>
              </a:rPr>
              <a:t>:</a:t>
            </a:r>
            <a:endParaRPr sz="1200" dirty="0">
              <a:solidFill>
                <a:srgbClr val="00287D"/>
              </a:solidFill>
              <a:latin typeface="Verdana"/>
              <a:cs typeface="Verdana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546967" y="4413727"/>
            <a:ext cx="7513333" cy="912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34335" indent="-285750">
              <a:lnSpc>
                <a:spcPts val="1939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r>
              <a:rPr lang="uk-UA" sz="1600" spc="0" dirty="0" smtClean="0">
                <a:solidFill>
                  <a:srgbClr val="00287D"/>
                </a:solidFill>
                <a:latin typeface="Arial"/>
                <a:cs typeface="Arial"/>
              </a:rPr>
              <a:t>Навчання в галузі студій ЄС, включених до офіційних навчальних планів </a:t>
            </a:r>
          </a:p>
          <a:p>
            <a:pPr marL="298450" marR="34335" indent="-285750">
              <a:lnSpc>
                <a:spcPts val="1939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287D"/>
                </a:solidFill>
                <a:latin typeface="Arial"/>
                <a:cs typeface="Arial"/>
              </a:rPr>
              <a:t>Проведення та моніторування досліджень в галузі студій ЄС</a:t>
            </a:r>
            <a:endParaRPr lang="cs-CZ" sz="1600" dirty="0" smtClean="0">
              <a:solidFill>
                <a:srgbClr val="00287D"/>
              </a:solidFill>
              <a:latin typeface="Arial"/>
              <a:cs typeface="Arial"/>
            </a:endParaRPr>
          </a:p>
          <a:p>
            <a:pPr marL="298450" marR="34335" indent="-285750">
              <a:lnSpc>
                <a:spcPts val="1939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287D"/>
                </a:solidFill>
                <a:latin typeface="Arial"/>
                <a:cs typeface="Arial"/>
              </a:rPr>
              <a:t>Організація/координація людських ресурсів, що пов</a:t>
            </a:r>
            <a:r>
              <a:rPr lang="en-US" sz="1600" dirty="0" smtClean="0">
                <a:solidFill>
                  <a:srgbClr val="00287D"/>
                </a:solidFill>
                <a:latin typeface="Arial"/>
                <a:cs typeface="Arial"/>
              </a:rPr>
              <a:t>`</a:t>
            </a:r>
            <a:r>
              <a:rPr lang="uk-UA" sz="1600" dirty="0" smtClean="0">
                <a:solidFill>
                  <a:srgbClr val="00287D"/>
                </a:solidFill>
                <a:latin typeface="Arial"/>
                <a:cs typeface="Arial"/>
              </a:rPr>
              <a:t>язані з галуззю  студій про ЄС</a:t>
            </a:r>
            <a:endParaRPr lang="cs-CZ" sz="1600" dirty="0">
              <a:solidFill>
                <a:srgbClr val="00287D"/>
              </a:solidFill>
              <a:latin typeface="Arial"/>
              <a:cs typeface="Arial"/>
            </a:endParaRPr>
          </a:p>
          <a:p>
            <a:pPr marL="12700" marR="34335">
              <a:lnSpc>
                <a:spcPts val="1939"/>
              </a:lnSpc>
              <a:spcBef>
                <a:spcPts val="97"/>
              </a:spcBef>
            </a:pPr>
            <a:endParaRPr lang="cs-CZ" sz="1800" spc="0" dirty="0" smtClean="0">
              <a:solidFill>
                <a:srgbClr val="00287D"/>
              </a:solidFill>
              <a:latin typeface="Arial"/>
              <a:cs typeface="Arial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509588" y="5465757"/>
            <a:ext cx="8384133" cy="909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2380"/>
              </a:lnSpc>
              <a:spcBef>
                <a:spcPts val="119"/>
              </a:spcBef>
            </a:pPr>
            <a:r>
              <a:rPr lang="uk-UA" sz="1600" b="1" dirty="0" smtClean="0">
                <a:solidFill>
                  <a:srgbClr val="00287D"/>
                </a:solidFill>
                <a:latin typeface="Verdana"/>
                <a:cs typeface="Verdana"/>
              </a:rPr>
              <a:t>Передбачений вплив і результат</a:t>
            </a:r>
            <a:r>
              <a:rPr lang="cs-CZ" sz="1600" b="1" dirty="0" smtClean="0">
                <a:solidFill>
                  <a:srgbClr val="00287D"/>
                </a:solidFill>
                <a:latin typeface="Verdana"/>
                <a:cs typeface="Verdana"/>
              </a:rPr>
              <a:t>:</a:t>
            </a:r>
            <a:endParaRPr sz="1600" dirty="0">
              <a:solidFill>
                <a:srgbClr val="00287D"/>
              </a:solidFill>
              <a:latin typeface="Verdana"/>
              <a:cs typeface="Verdana"/>
            </a:endParaRPr>
          </a:p>
          <a:p>
            <a:pPr marL="298450" indent="-285750">
              <a:lnSpc>
                <a:spcPct val="95825"/>
              </a:lnSpc>
              <a:spcBef>
                <a:spcPts val="370"/>
              </a:spcBef>
              <a:buFont typeface="Wingdings" panose="05000000000000000000" pitchFamily="2" charset="2"/>
              <a:buChar char="Ø"/>
            </a:pPr>
            <a:r>
              <a:rPr lang="cs-CZ" sz="1600" spc="-9" dirty="0" smtClean="0">
                <a:solidFill>
                  <a:srgbClr val="00287D"/>
                </a:solidFill>
                <a:latin typeface="Arial"/>
                <a:cs typeface="Arial"/>
              </a:rPr>
              <a:t>1000 </a:t>
            </a:r>
            <a:r>
              <a:rPr lang="uk-UA" sz="1600" spc="-9" dirty="0" smtClean="0">
                <a:solidFill>
                  <a:srgbClr val="00287D"/>
                </a:solidFill>
                <a:latin typeface="Arial"/>
                <a:cs typeface="Arial"/>
              </a:rPr>
              <a:t>навчальних модулів та робочих місць та 100 центрів вдосконалення до 2020 і пізніше.</a:t>
            </a:r>
            <a:r>
              <a:rPr lang="cs-CZ" sz="1600" spc="-9" dirty="0" smtClean="0">
                <a:solidFill>
                  <a:srgbClr val="00287D"/>
                </a:solidFill>
                <a:latin typeface="Arial"/>
                <a:cs typeface="Arial"/>
              </a:rPr>
              <a:t> </a:t>
            </a:r>
          </a:p>
          <a:p>
            <a:pPr marL="298450" indent="-285750">
              <a:lnSpc>
                <a:spcPct val="95825"/>
              </a:lnSpc>
              <a:spcBef>
                <a:spcPts val="370"/>
              </a:spcBef>
              <a:buFont typeface="Wingdings" panose="05000000000000000000" pitchFamily="2" charset="2"/>
              <a:buChar char="Ø"/>
            </a:pPr>
            <a:r>
              <a:rPr lang="cs-CZ" sz="1600" spc="-9" dirty="0" smtClean="0">
                <a:solidFill>
                  <a:srgbClr val="00287D"/>
                </a:solidFill>
                <a:latin typeface="Arial"/>
                <a:cs typeface="Arial"/>
              </a:rPr>
              <a:t>2 000 000 </a:t>
            </a:r>
            <a:r>
              <a:rPr lang="uk-UA" sz="1600" spc="-9" dirty="0" smtClean="0">
                <a:solidFill>
                  <a:srgbClr val="00287D"/>
                </a:solidFill>
                <a:latin typeface="Arial"/>
                <a:cs typeface="Arial"/>
              </a:rPr>
              <a:t>студентів</a:t>
            </a:r>
            <a:endParaRPr sz="1600" dirty="0">
              <a:solidFill>
                <a:srgbClr val="0028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805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Діяльність</a:t>
            </a:r>
            <a:r>
              <a:rPr lang="cs-CZ" dirty="0" smtClean="0"/>
              <a:t> Jean </a:t>
            </a:r>
            <a:r>
              <a:rPr lang="cs-CZ" dirty="0" err="1" smtClean="0"/>
              <a:t>Monnet</a:t>
            </a:r>
            <a:r>
              <a:rPr lang="cs-CZ" dirty="0" smtClean="0"/>
              <a:t>: </a:t>
            </a:r>
            <a:r>
              <a:rPr lang="uk-UA" dirty="0" smtClean="0"/>
              <a:t>політична дискусія/обмін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4687887"/>
          </a:xfrm>
        </p:spPr>
        <p:txBody>
          <a:bodyPr/>
          <a:lstStyle/>
          <a:p>
            <a:r>
              <a:rPr lang="cs-CZ" dirty="0" smtClean="0"/>
              <a:t>                            </a:t>
            </a:r>
            <a:r>
              <a:rPr lang="uk-UA" sz="1400" dirty="0" smtClean="0">
                <a:solidFill>
                  <a:srgbClr val="00287D"/>
                </a:solidFill>
              </a:rPr>
              <a:t>покращення кооперації/пропагація досліджень та їх результатів </a:t>
            </a:r>
            <a:r>
              <a:rPr lang="cs-CZ" sz="1400" dirty="0" smtClean="0">
                <a:solidFill>
                  <a:srgbClr val="00287D"/>
                </a:solidFill>
              </a:rPr>
              <a:t> </a:t>
            </a:r>
          </a:p>
          <a:p>
            <a:endParaRPr lang="cs-CZ" sz="1800" dirty="0">
              <a:solidFill>
                <a:srgbClr val="00287D"/>
              </a:solidFill>
            </a:endParaRPr>
          </a:p>
          <a:p>
            <a:r>
              <a:rPr lang="cs-CZ" dirty="0" smtClean="0">
                <a:solidFill>
                  <a:srgbClr val="00287D"/>
                </a:solidFill>
              </a:rPr>
              <a:t>                            </a:t>
            </a:r>
            <a:r>
              <a:rPr lang="uk-UA" sz="1600" dirty="0" smtClean="0">
                <a:solidFill>
                  <a:srgbClr val="00287D"/>
                </a:solidFill>
              </a:rPr>
              <a:t>вивчення нових методик</a:t>
            </a:r>
            <a:r>
              <a:rPr lang="cs-CZ" sz="1600" dirty="0" smtClean="0">
                <a:solidFill>
                  <a:srgbClr val="00287D"/>
                </a:solidFill>
              </a:rPr>
              <a:t>, </a:t>
            </a:r>
            <a:r>
              <a:rPr lang="uk-UA" sz="1600" dirty="0" smtClean="0">
                <a:solidFill>
                  <a:srgbClr val="00287D"/>
                </a:solidFill>
              </a:rPr>
              <a:t>підтримка дискусії/рефлексії</a:t>
            </a:r>
            <a:endParaRPr lang="cs-CZ" sz="1600" dirty="0" smtClean="0">
              <a:solidFill>
                <a:srgbClr val="00287D"/>
              </a:solidFill>
            </a:endParaRPr>
          </a:p>
          <a:p>
            <a:endParaRPr lang="cs-CZ" sz="1600" dirty="0"/>
          </a:p>
          <a:p>
            <a:pPr marL="0" indent="0">
              <a:buNone/>
            </a:pPr>
            <a:r>
              <a:rPr lang="uk-UA" sz="2000" b="1" dirty="0" smtClean="0">
                <a:solidFill>
                  <a:srgbClr val="00287D"/>
                </a:solidFill>
              </a:rPr>
              <a:t>Основна діяльність</a:t>
            </a:r>
            <a:r>
              <a:rPr lang="cs-CZ" sz="2000" b="1" dirty="0" smtClean="0">
                <a:solidFill>
                  <a:srgbClr val="00287D"/>
                </a:solidFill>
              </a:rPr>
              <a:t>:</a:t>
            </a:r>
          </a:p>
          <a:p>
            <a:r>
              <a:rPr lang="uk-UA" sz="1800" dirty="0" smtClean="0">
                <a:solidFill>
                  <a:srgbClr val="00287D"/>
                </a:solidFill>
              </a:rPr>
              <a:t>Підтримка обміну знаннями та досвідом з метою взаємного збагачення</a:t>
            </a:r>
            <a:r>
              <a:rPr lang="cs-CZ" sz="1800" dirty="0" smtClean="0">
                <a:solidFill>
                  <a:srgbClr val="00287D"/>
                </a:solidFill>
              </a:rPr>
              <a:t> </a:t>
            </a:r>
            <a:r>
              <a:rPr lang="uk-UA" sz="1800" dirty="0" smtClean="0">
                <a:solidFill>
                  <a:srgbClr val="00287D"/>
                </a:solidFill>
              </a:rPr>
              <a:t>перевіреними практиками</a:t>
            </a:r>
            <a:endParaRPr lang="cs-CZ" sz="1800" dirty="0" smtClean="0">
              <a:solidFill>
                <a:srgbClr val="00287D"/>
              </a:solidFill>
            </a:endParaRPr>
          </a:p>
          <a:p>
            <a:r>
              <a:rPr lang="uk-UA" sz="1800" dirty="0" smtClean="0">
                <a:solidFill>
                  <a:srgbClr val="00287D"/>
                </a:solidFill>
              </a:rPr>
              <a:t>Покращення кооперації та створення платформи для обміну знаннями з з публічними персонами та службами </a:t>
            </a:r>
            <a:r>
              <a:rPr lang="cs-CZ" sz="1800" dirty="0" smtClean="0">
                <a:solidFill>
                  <a:srgbClr val="00287D"/>
                </a:solidFill>
              </a:rPr>
              <a:t>EK </a:t>
            </a:r>
            <a:r>
              <a:rPr lang="uk-UA" sz="1800" dirty="0" smtClean="0">
                <a:solidFill>
                  <a:srgbClr val="00287D"/>
                </a:solidFill>
              </a:rPr>
              <a:t>в галузі актуальних тем про ЄС</a:t>
            </a:r>
            <a:r>
              <a:rPr lang="cs-CZ" sz="1800" dirty="0" smtClean="0">
                <a:solidFill>
                  <a:srgbClr val="00287D"/>
                </a:solidFill>
              </a:rPr>
              <a:t> </a:t>
            </a:r>
            <a:endParaRPr lang="uk-UA" sz="1800" dirty="0" smtClean="0">
              <a:solidFill>
                <a:srgbClr val="00287D"/>
              </a:solidFill>
            </a:endParaRPr>
          </a:p>
          <a:p>
            <a:r>
              <a:rPr lang="uk-UA" sz="1800" dirty="0" smtClean="0">
                <a:solidFill>
                  <a:srgbClr val="00287D"/>
                </a:solidFill>
              </a:rPr>
              <a:t>Розвиток академічного змісту  та методів для специфічної цільової аудиторії </a:t>
            </a:r>
          </a:p>
          <a:p>
            <a:r>
              <a:rPr lang="uk-UA" sz="2000" b="1" dirty="0" smtClean="0">
                <a:solidFill>
                  <a:srgbClr val="00287D"/>
                </a:solidFill>
              </a:rPr>
              <a:t>Очікувані результати</a:t>
            </a:r>
            <a:r>
              <a:rPr lang="cs-CZ" sz="2000" b="1" dirty="0" smtClean="0">
                <a:solidFill>
                  <a:srgbClr val="00287D"/>
                </a:solidFill>
              </a:rPr>
              <a:t>:</a:t>
            </a:r>
          </a:p>
          <a:p>
            <a:r>
              <a:rPr lang="cs-CZ" sz="1800" dirty="0" smtClean="0">
                <a:solidFill>
                  <a:srgbClr val="00287D"/>
                </a:solidFill>
              </a:rPr>
              <a:t>500 </a:t>
            </a:r>
            <a:r>
              <a:rPr lang="uk-UA" sz="1800" dirty="0" smtClean="0">
                <a:solidFill>
                  <a:srgbClr val="00287D"/>
                </a:solidFill>
              </a:rPr>
              <a:t>проектів та більш ніж </a:t>
            </a:r>
            <a:r>
              <a:rPr lang="cs-CZ" sz="1800" dirty="0" smtClean="0">
                <a:solidFill>
                  <a:srgbClr val="00287D"/>
                </a:solidFill>
              </a:rPr>
              <a:t>20 </a:t>
            </a:r>
            <a:r>
              <a:rPr lang="uk-UA" sz="1800" dirty="0" smtClean="0">
                <a:solidFill>
                  <a:srgbClr val="00287D"/>
                </a:solidFill>
              </a:rPr>
              <a:t>мереж, які продукують</a:t>
            </a:r>
            <a:r>
              <a:rPr lang="cs-CZ" sz="1800" dirty="0" smtClean="0">
                <a:solidFill>
                  <a:srgbClr val="00287D"/>
                </a:solidFill>
              </a:rPr>
              <a:t> </a:t>
            </a:r>
            <a:r>
              <a:rPr lang="uk-UA" sz="1800" dirty="0" smtClean="0">
                <a:solidFill>
                  <a:srgbClr val="00287D"/>
                </a:solidFill>
              </a:rPr>
              <a:t>нові методики та інструменти</a:t>
            </a:r>
            <a:endParaRPr lang="cs-CZ" sz="1800" dirty="0" smtClean="0">
              <a:solidFill>
                <a:srgbClr val="00287D"/>
              </a:solidFill>
            </a:endParaRPr>
          </a:p>
          <a:p>
            <a:endParaRPr lang="cs-CZ" sz="1600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6" name="object 15"/>
          <p:cNvSpPr/>
          <p:nvPr/>
        </p:nvSpPr>
        <p:spPr>
          <a:xfrm>
            <a:off x="501200" y="1901826"/>
            <a:ext cx="2519362" cy="727997"/>
          </a:xfrm>
          <a:custGeom>
            <a:avLst/>
            <a:gdLst/>
            <a:ahLst/>
            <a:cxnLst/>
            <a:rect l="l" t="t" r="r" b="b"/>
            <a:pathLst>
              <a:path w="2519362" h="576326">
                <a:moveTo>
                  <a:pt x="2250757" y="443738"/>
                </a:moveTo>
                <a:lnTo>
                  <a:pt x="2250757" y="576326"/>
                </a:lnTo>
                <a:lnTo>
                  <a:pt x="2519362" y="288163"/>
                </a:lnTo>
                <a:lnTo>
                  <a:pt x="2250757" y="0"/>
                </a:lnTo>
                <a:lnTo>
                  <a:pt x="2250757" y="132587"/>
                </a:lnTo>
                <a:lnTo>
                  <a:pt x="0" y="132587"/>
                </a:lnTo>
                <a:lnTo>
                  <a:pt x="0" y="443738"/>
                </a:lnTo>
                <a:lnTo>
                  <a:pt x="2250757" y="443738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 anchor="t">
            <a:noAutofit/>
          </a:bodyPr>
          <a:lstStyle/>
          <a:p>
            <a:endParaRPr lang="cs-CZ" sz="1800" dirty="0" smtClean="0"/>
          </a:p>
          <a:p>
            <a:pPr algn="ctr"/>
            <a:r>
              <a:rPr lang="uk-UA" sz="1800" b="1" dirty="0" smtClean="0">
                <a:solidFill>
                  <a:srgbClr val="00287D"/>
                </a:solidFill>
              </a:rPr>
              <a:t>мережі</a:t>
            </a:r>
            <a:endParaRPr sz="1800" b="1" dirty="0">
              <a:solidFill>
                <a:srgbClr val="00287D"/>
              </a:solidFill>
            </a:endParaRPr>
          </a:p>
        </p:txBody>
      </p:sp>
      <p:sp>
        <p:nvSpPr>
          <p:cNvPr id="8" name="object 15"/>
          <p:cNvSpPr/>
          <p:nvPr/>
        </p:nvSpPr>
        <p:spPr>
          <a:xfrm>
            <a:off x="509589" y="2629823"/>
            <a:ext cx="2519362" cy="719827"/>
          </a:xfrm>
          <a:custGeom>
            <a:avLst/>
            <a:gdLst/>
            <a:ahLst/>
            <a:cxnLst/>
            <a:rect l="l" t="t" r="r" b="b"/>
            <a:pathLst>
              <a:path w="2519362" h="576326">
                <a:moveTo>
                  <a:pt x="2250757" y="443738"/>
                </a:moveTo>
                <a:lnTo>
                  <a:pt x="2250757" y="576326"/>
                </a:lnTo>
                <a:lnTo>
                  <a:pt x="2519362" y="288163"/>
                </a:lnTo>
                <a:lnTo>
                  <a:pt x="2250757" y="0"/>
                </a:lnTo>
                <a:lnTo>
                  <a:pt x="2250757" y="132587"/>
                </a:lnTo>
                <a:lnTo>
                  <a:pt x="0" y="132587"/>
                </a:lnTo>
                <a:lnTo>
                  <a:pt x="0" y="443738"/>
                </a:lnTo>
                <a:lnTo>
                  <a:pt x="2250757" y="443738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 anchor="t">
            <a:noAutofit/>
          </a:bodyPr>
          <a:lstStyle/>
          <a:p>
            <a:endParaRPr lang="cs-CZ" sz="1800" dirty="0" smtClean="0"/>
          </a:p>
          <a:p>
            <a:pPr algn="ctr"/>
            <a:r>
              <a:rPr lang="uk-UA" sz="1800" b="1" dirty="0" smtClean="0">
                <a:solidFill>
                  <a:srgbClr val="00287D"/>
                </a:solidFill>
              </a:rPr>
              <a:t>проекти</a:t>
            </a:r>
            <a:endParaRPr sz="1800" b="1" dirty="0">
              <a:solidFill>
                <a:srgbClr val="002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Міжнародна співпраця між програмними та партнерськими країнами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287D"/>
                </a:solidFill>
              </a:rPr>
              <a:t>Програмні країни</a:t>
            </a:r>
            <a:endParaRPr lang="cs-CZ" b="1" dirty="0" smtClean="0">
              <a:solidFill>
                <a:srgbClr val="00287D"/>
              </a:solidFill>
            </a:endParaRPr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00287D"/>
                </a:solidFill>
              </a:rPr>
              <a:t>Країни члени ЄС</a:t>
            </a:r>
            <a:endParaRPr lang="cs-CZ" sz="2000" b="1" dirty="0" smtClean="0">
              <a:solidFill>
                <a:srgbClr val="00287D"/>
              </a:solidFill>
            </a:endParaRPr>
          </a:p>
          <a:p>
            <a:pPr marL="0" indent="0" algn="ctr">
              <a:buNone/>
            </a:pPr>
            <a:r>
              <a:rPr lang="uk-UA" sz="1600" dirty="0" smtClean="0">
                <a:solidFill>
                  <a:srgbClr val="00287D"/>
                </a:solidFill>
              </a:rPr>
              <a:t>Австрія</a:t>
            </a:r>
            <a:r>
              <a:rPr lang="cs-CZ" sz="1600" dirty="0" smtClean="0">
                <a:solidFill>
                  <a:srgbClr val="00287D"/>
                </a:solidFill>
              </a:rPr>
              <a:t>,</a:t>
            </a:r>
            <a:r>
              <a:rPr lang="uk-UA" sz="1600" dirty="0" smtClean="0">
                <a:solidFill>
                  <a:srgbClr val="00287D"/>
                </a:solidFill>
              </a:rPr>
              <a:t>Бельгія, Болгарія, Хорватія, Кіпр,Чехія, Данія, Естонія,</a:t>
            </a:r>
            <a:r>
              <a:rPr lang="cs-CZ" sz="1600" dirty="0" smtClean="0">
                <a:solidFill>
                  <a:srgbClr val="00287D"/>
                </a:solidFill>
              </a:rPr>
              <a:t> </a:t>
            </a:r>
            <a:r>
              <a:rPr lang="uk-UA" sz="1600" dirty="0" smtClean="0">
                <a:solidFill>
                  <a:srgbClr val="00287D"/>
                </a:solidFill>
              </a:rPr>
              <a:t>Фінляндія, Франція, Німеччина,Греція, Угорщина, Ірландія,</a:t>
            </a:r>
            <a:r>
              <a:rPr lang="cs-CZ" sz="1600" dirty="0" smtClean="0">
                <a:solidFill>
                  <a:srgbClr val="00287D"/>
                </a:solidFill>
              </a:rPr>
              <a:t> </a:t>
            </a:r>
            <a:r>
              <a:rPr lang="uk-UA" sz="1600" dirty="0" smtClean="0">
                <a:solidFill>
                  <a:srgbClr val="00287D"/>
                </a:solidFill>
              </a:rPr>
              <a:t>Італія, Литва, Латвія, Люксембург, Мальта, Голандія, Польща, Португалія, Румунія</a:t>
            </a:r>
            <a:r>
              <a:rPr lang="cs-CZ" sz="1600" dirty="0" smtClean="0">
                <a:solidFill>
                  <a:srgbClr val="00287D"/>
                </a:solidFill>
              </a:rPr>
              <a:t>, </a:t>
            </a:r>
            <a:r>
              <a:rPr lang="uk-UA" sz="1600" dirty="0" smtClean="0">
                <a:solidFill>
                  <a:srgbClr val="00287D"/>
                </a:solidFill>
              </a:rPr>
              <a:t>Словаччина, Словенія, Іспанія, Швеція, Великобританія</a:t>
            </a:r>
            <a:endParaRPr lang="cs-CZ" sz="1400" dirty="0">
              <a:solidFill>
                <a:srgbClr val="00287D"/>
              </a:solidFill>
            </a:endParaRPr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00287D"/>
                </a:solidFill>
              </a:rPr>
              <a:t>Інші програмні країни</a:t>
            </a:r>
            <a:endParaRPr lang="cs-CZ" sz="2000" b="1" dirty="0" smtClean="0">
              <a:solidFill>
                <a:srgbClr val="00287D"/>
              </a:solidFill>
            </a:endParaRPr>
          </a:p>
          <a:p>
            <a:pPr marL="0" indent="0" algn="ctr">
              <a:buNone/>
            </a:pPr>
            <a:r>
              <a:rPr lang="uk-UA" sz="1600" dirty="0" smtClean="0">
                <a:solidFill>
                  <a:srgbClr val="00287D"/>
                </a:solidFill>
              </a:rPr>
              <a:t>Ісландія, Ліхтенштейн, Норвегія, Македонія, Туреччина</a:t>
            </a:r>
            <a:endParaRPr lang="cs-CZ" sz="1600" dirty="0">
              <a:solidFill>
                <a:srgbClr val="00287D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287D"/>
                </a:solidFill>
              </a:rPr>
              <a:t>Партнерські країни</a:t>
            </a:r>
            <a:endParaRPr lang="cs-CZ" b="1" dirty="0" smtClean="0">
              <a:solidFill>
                <a:srgbClr val="00287D"/>
              </a:solidFill>
            </a:endParaRPr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00287D"/>
                </a:solidFill>
              </a:rPr>
              <a:t>Решта країн крім</a:t>
            </a:r>
            <a:r>
              <a:rPr lang="cs-CZ" sz="2000" b="1" dirty="0" smtClean="0">
                <a:solidFill>
                  <a:srgbClr val="00287D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uk-UA" sz="1600" dirty="0" smtClean="0">
                <a:solidFill>
                  <a:srgbClr val="00287D"/>
                </a:solidFill>
              </a:rPr>
              <a:t>Швейцарії та країн </a:t>
            </a:r>
            <a:r>
              <a:rPr lang="ru-RU" sz="1600" dirty="0" smtClean="0">
                <a:solidFill>
                  <a:srgbClr val="00287D"/>
                </a:solidFill>
              </a:rPr>
              <a:t>Ради </a:t>
            </a:r>
            <a:r>
              <a:rPr lang="ru-RU" sz="1600" dirty="0">
                <a:solidFill>
                  <a:srgbClr val="00287D"/>
                </a:solidFill>
              </a:rPr>
              <a:t>співробітництва арабських держав Перської затоки</a:t>
            </a:r>
            <a:r>
              <a:rPr lang="uk-UA" sz="1600" dirty="0" smtClean="0">
                <a:solidFill>
                  <a:srgbClr val="00287D"/>
                </a:solidFill>
              </a:rPr>
              <a:t> </a:t>
            </a:r>
            <a:endParaRPr lang="cs-CZ" sz="1600" dirty="0" smtClean="0">
              <a:solidFill>
                <a:srgbClr val="00287D"/>
              </a:solidFill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8" name="object 25"/>
          <p:cNvSpPr/>
          <p:nvPr/>
        </p:nvSpPr>
        <p:spPr>
          <a:xfrm>
            <a:off x="5132697" y="4074584"/>
            <a:ext cx="3059811" cy="1828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Діяльність</a:t>
            </a:r>
            <a:r>
              <a:rPr lang="cs-CZ" sz="2800" dirty="0" smtClean="0"/>
              <a:t> Jean </a:t>
            </a:r>
            <a:r>
              <a:rPr lang="cs-CZ" sz="2800" dirty="0" err="1" smtClean="0"/>
              <a:t>Monnet</a:t>
            </a:r>
            <a:r>
              <a:rPr lang="cs-CZ" sz="2800" dirty="0" smtClean="0"/>
              <a:t>: </a:t>
            </a:r>
            <a:r>
              <a:rPr lang="uk-UA" sz="2800" dirty="0" smtClean="0"/>
              <a:t>інституції та спілки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448660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      </a:t>
            </a:r>
            <a:r>
              <a:rPr lang="uk-UA" sz="1600" dirty="0" smtClean="0">
                <a:solidFill>
                  <a:srgbClr val="00287D"/>
                </a:solidFill>
              </a:rPr>
              <a:t>збагачення</a:t>
            </a:r>
            <a:r>
              <a:rPr lang="cs-CZ" sz="1600" dirty="0" smtClean="0">
                <a:solidFill>
                  <a:srgbClr val="00287D"/>
                </a:solidFill>
              </a:rPr>
              <a:t> </a:t>
            </a:r>
            <a:r>
              <a:rPr lang="uk-UA" sz="1600" dirty="0" smtClean="0">
                <a:solidFill>
                  <a:srgbClr val="00287D"/>
                </a:solidFill>
              </a:rPr>
              <a:t>навчальної</a:t>
            </a:r>
            <a:r>
              <a:rPr lang="uk-UA" sz="1600" dirty="0">
                <a:solidFill>
                  <a:srgbClr val="00287D"/>
                </a:solidFill>
              </a:rPr>
              <a:t> </a:t>
            </a:r>
            <a:r>
              <a:rPr lang="uk-UA" sz="1600" dirty="0" smtClean="0">
                <a:solidFill>
                  <a:srgbClr val="00287D"/>
                </a:solidFill>
              </a:rPr>
              <a:t>діяльності в</a:t>
            </a:r>
            <a:r>
              <a:rPr lang="cs-CZ" sz="1600" dirty="0" smtClean="0">
                <a:solidFill>
                  <a:srgbClr val="00287D"/>
                </a:solidFill>
              </a:rPr>
              <a:t> </a:t>
            </a:r>
            <a:r>
              <a:rPr lang="uk-UA" sz="1600" dirty="0" smtClean="0">
                <a:solidFill>
                  <a:srgbClr val="00287D"/>
                </a:solidFill>
              </a:rPr>
              <a:t>галузі студій ЄС</a:t>
            </a:r>
            <a:r>
              <a:rPr lang="cs-CZ" sz="1600" dirty="0" smtClean="0">
                <a:solidFill>
                  <a:srgbClr val="00287D"/>
                </a:solidFill>
              </a:rPr>
              <a:t>, 			</a:t>
            </a:r>
            <a:r>
              <a:rPr lang="uk-UA" sz="1600" dirty="0" smtClean="0">
                <a:solidFill>
                  <a:srgbClr val="00287D"/>
                </a:solidFill>
              </a:rPr>
              <a:t>що сприяють</a:t>
            </a:r>
            <a:r>
              <a:rPr lang="cs-CZ" sz="1600" dirty="0" smtClean="0">
                <a:solidFill>
                  <a:srgbClr val="00287D"/>
                </a:solidFill>
              </a:rPr>
              <a:t> </a:t>
            </a:r>
            <a:r>
              <a:rPr lang="uk-UA" sz="1600" dirty="0" smtClean="0">
                <a:solidFill>
                  <a:srgbClr val="00287D"/>
                </a:solidFill>
              </a:rPr>
              <a:t>вивченню європейської</a:t>
            </a:r>
            <a:r>
              <a:rPr lang="cs-CZ" sz="1600" dirty="0" smtClean="0">
                <a:solidFill>
                  <a:srgbClr val="00287D"/>
                </a:solidFill>
              </a:rPr>
              <a:t> </a:t>
            </a:r>
            <a:r>
              <a:rPr lang="uk-UA" sz="1600" dirty="0" smtClean="0">
                <a:solidFill>
                  <a:srgbClr val="00287D"/>
                </a:solidFill>
              </a:rPr>
              <a:t>інтеграції</a:t>
            </a:r>
            <a:endParaRPr lang="cs-CZ" sz="1600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rgbClr val="00287D"/>
                </a:solidFill>
              </a:rPr>
              <a:t>Основна діяльність</a:t>
            </a:r>
            <a:r>
              <a:rPr lang="cs-CZ" sz="2000" b="1" dirty="0" smtClean="0">
                <a:solidFill>
                  <a:srgbClr val="00287D"/>
                </a:solidFill>
              </a:rPr>
              <a:t>:</a:t>
            </a:r>
          </a:p>
          <a:p>
            <a:r>
              <a:rPr lang="uk-UA" sz="1600" dirty="0" smtClean="0">
                <a:solidFill>
                  <a:srgbClr val="00287D"/>
                </a:solidFill>
              </a:rPr>
              <a:t>Збір/опрацювання/аналіз/поширення</a:t>
            </a:r>
            <a:r>
              <a:rPr lang="cs-CZ" sz="1600" dirty="0" smtClean="0">
                <a:solidFill>
                  <a:srgbClr val="00287D"/>
                </a:solidFill>
              </a:rPr>
              <a:t> </a:t>
            </a:r>
            <a:r>
              <a:rPr lang="uk-UA" sz="1600" dirty="0" smtClean="0">
                <a:solidFill>
                  <a:srgbClr val="00287D"/>
                </a:solidFill>
              </a:rPr>
              <a:t>фактів та знань про ЄС</a:t>
            </a:r>
            <a:endParaRPr lang="cs-CZ" sz="1600" dirty="0" smtClean="0">
              <a:solidFill>
                <a:srgbClr val="00287D"/>
              </a:solidFill>
            </a:endParaRPr>
          </a:p>
          <a:p>
            <a:r>
              <a:rPr lang="uk-UA" sz="1600" dirty="0" smtClean="0">
                <a:solidFill>
                  <a:srgbClr val="00287D"/>
                </a:solidFill>
              </a:rPr>
              <a:t>Організація магістерських курсів або</a:t>
            </a:r>
            <a:r>
              <a:rPr lang="cs-CZ" sz="1600" dirty="0" smtClean="0">
                <a:solidFill>
                  <a:srgbClr val="00287D"/>
                </a:solidFill>
              </a:rPr>
              <a:t> </a:t>
            </a:r>
            <a:r>
              <a:rPr lang="uk-UA" sz="1600" dirty="0" smtClean="0">
                <a:solidFill>
                  <a:srgbClr val="00287D"/>
                </a:solidFill>
              </a:rPr>
              <a:t>професійних вишколів, спрямованих на проблематику ЄС</a:t>
            </a:r>
            <a:r>
              <a:rPr lang="cs-CZ" sz="1600" dirty="0" smtClean="0">
                <a:solidFill>
                  <a:srgbClr val="00287D"/>
                </a:solidFill>
              </a:rPr>
              <a:t> </a:t>
            </a:r>
          </a:p>
          <a:p>
            <a:r>
              <a:rPr lang="uk-UA" sz="1600" dirty="0" smtClean="0">
                <a:solidFill>
                  <a:srgbClr val="00287D"/>
                </a:solidFill>
              </a:rPr>
              <a:t>Організація та реалізація діяльності інституцій та спілок, спрямованих на ЄС</a:t>
            </a:r>
            <a:r>
              <a:rPr lang="cs-CZ" sz="1600" dirty="0" smtClean="0">
                <a:solidFill>
                  <a:srgbClr val="00287D"/>
                </a:solidFill>
              </a:rPr>
              <a:t> </a:t>
            </a:r>
          </a:p>
          <a:p>
            <a:r>
              <a:rPr lang="uk-UA" sz="1600" dirty="0" smtClean="0">
                <a:solidFill>
                  <a:srgbClr val="00287D"/>
                </a:solidFill>
              </a:rPr>
              <a:t>Поширення відомостей та фактів про ЄС в широку громадськість,</a:t>
            </a:r>
            <a:r>
              <a:rPr lang="cs-CZ" sz="1600" dirty="0" smtClean="0">
                <a:solidFill>
                  <a:srgbClr val="00287D"/>
                </a:solidFill>
              </a:rPr>
              <a:t> </a:t>
            </a:r>
            <a:r>
              <a:rPr lang="uk-UA" sz="1600" i="1" dirty="0" smtClean="0">
                <a:solidFill>
                  <a:srgbClr val="FF0000"/>
                </a:solidFill>
              </a:rPr>
              <a:t>підтримка активного громадянства</a:t>
            </a:r>
            <a:endParaRPr lang="cs-CZ" sz="16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rgbClr val="00287D"/>
                </a:solidFill>
              </a:rPr>
              <a:t>Очікувані результати</a:t>
            </a:r>
            <a:r>
              <a:rPr lang="cs-CZ" sz="2000" b="1" dirty="0" smtClean="0">
                <a:solidFill>
                  <a:srgbClr val="00287D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87D"/>
                </a:solidFill>
              </a:rPr>
              <a:t>100 </a:t>
            </a:r>
            <a:r>
              <a:rPr lang="uk-UA" sz="1600" dirty="0" smtClean="0">
                <a:solidFill>
                  <a:srgbClr val="00287D"/>
                </a:solidFill>
              </a:rPr>
              <a:t>асоціацій або спілок </a:t>
            </a:r>
            <a:r>
              <a:rPr lang="uk-UA" sz="1600" dirty="0" smtClean="0">
                <a:solidFill>
                  <a:srgbClr val="00287D"/>
                </a:solidFill>
              </a:rPr>
              <a:t>своїм </a:t>
            </a:r>
            <a:r>
              <a:rPr lang="uk-UA" sz="1600" dirty="0" smtClean="0">
                <a:solidFill>
                  <a:srgbClr val="00287D"/>
                </a:solidFill>
              </a:rPr>
              <a:t>існуванням сприятимуть</a:t>
            </a:r>
            <a:r>
              <a:rPr lang="cs-CZ" sz="1600" dirty="0" smtClean="0">
                <a:solidFill>
                  <a:srgbClr val="00287D"/>
                </a:solidFill>
              </a:rPr>
              <a:t> </a:t>
            </a:r>
            <a:r>
              <a:rPr lang="uk-UA" sz="1600" dirty="0" smtClean="0">
                <a:solidFill>
                  <a:srgbClr val="00287D"/>
                </a:solidFill>
              </a:rPr>
              <a:t>створенню позитивного імені та іміджу ЄС</a:t>
            </a:r>
            <a:endParaRPr lang="cs-CZ" sz="1600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8" name="object 15"/>
          <p:cNvSpPr/>
          <p:nvPr/>
        </p:nvSpPr>
        <p:spPr>
          <a:xfrm>
            <a:off x="509589" y="1889126"/>
            <a:ext cx="2519362" cy="719827"/>
          </a:xfrm>
          <a:custGeom>
            <a:avLst/>
            <a:gdLst/>
            <a:ahLst/>
            <a:cxnLst/>
            <a:rect l="l" t="t" r="r" b="b"/>
            <a:pathLst>
              <a:path w="2519362" h="576326">
                <a:moveTo>
                  <a:pt x="2250757" y="443738"/>
                </a:moveTo>
                <a:lnTo>
                  <a:pt x="2250757" y="576326"/>
                </a:lnTo>
                <a:lnTo>
                  <a:pt x="2519362" y="288163"/>
                </a:lnTo>
                <a:lnTo>
                  <a:pt x="2250757" y="0"/>
                </a:lnTo>
                <a:lnTo>
                  <a:pt x="2250757" y="132587"/>
                </a:lnTo>
                <a:lnTo>
                  <a:pt x="0" y="132587"/>
                </a:lnTo>
                <a:lnTo>
                  <a:pt x="0" y="443738"/>
                </a:lnTo>
                <a:lnTo>
                  <a:pt x="2250757" y="443738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 anchor="t">
            <a:noAutofit/>
          </a:bodyPr>
          <a:lstStyle/>
          <a:p>
            <a:endParaRPr lang="cs-CZ" sz="1600" dirty="0" smtClean="0"/>
          </a:p>
          <a:p>
            <a:pPr algn="ctr"/>
            <a:r>
              <a:rPr lang="uk-UA" sz="1600" b="1" dirty="0" smtClean="0">
                <a:solidFill>
                  <a:srgbClr val="00287D"/>
                </a:solidFill>
              </a:rPr>
              <a:t>Інституції та спілки</a:t>
            </a:r>
            <a:endParaRPr sz="1600" b="1" dirty="0">
              <a:solidFill>
                <a:srgbClr val="002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25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7" y="842314"/>
            <a:ext cx="8086635" cy="647700"/>
          </a:xfrm>
        </p:spPr>
        <p:txBody>
          <a:bodyPr/>
          <a:lstStyle/>
          <a:p>
            <a:pPr algn="ctr"/>
            <a:r>
              <a:rPr lang="cs-CZ" sz="2800" dirty="0" smtClean="0"/>
              <a:t>Jean </a:t>
            </a:r>
            <a:r>
              <a:rPr lang="cs-CZ" sz="2800" dirty="0" err="1" smtClean="0"/>
              <a:t>Monnet</a:t>
            </a:r>
            <a:r>
              <a:rPr lang="cs-CZ" sz="2800" dirty="0" smtClean="0"/>
              <a:t> – </a:t>
            </a:r>
            <a:r>
              <a:rPr lang="uk-UA" sz="2800" dirty="0" smtClean="0"/>
              <a:t>всесвітня мережа</a:t>
            </a:r>
            <a:r>
              <a:rPr lang="cs-CZ" sz="2800" dirty="0" smtClean="0"/>
              <a:t>, 1989 - 2015</a:t>
            </a:r>
            <a:endParaRPr lang="cs-CZ" sz="2800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5" y="1660088"/>
            <a:ext cx="7486537" cy="3316511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10" name="object 26"/>
          <p:cNvSpPr/>
          <p:nvPr/>
        </p:nvSpPr>
        <p:spPr>
          <a:xfrm>
            <a:off x="7992048" y="2553965"/>
            <a:ext cx="867282" cy="1011174"/>
          </a:xfrm>
          <a:custGeom>
            <a:avLst/>
            <a:gdLst/>
            <a:ahLst/>
            <a:cxnLst/>
            <a:rect l="l" t="t" r="r" b="b"/>
            <a:pathLst>
              <a:path w="867282" h="1011174">
                <a:moveTo>
                  <a:pt x="90424" y="969645"/>
                </a:moveTo>
                <a:lnTo>
                  <a:pt x="88010" y="970534"/>
                </a:lnTo>
                <a:lnTo>
                  <a:pt x="21270" y="993694"/>
                </a:lnTo>
                <a:lnTo>
                  <a:pt x="10922" y="1004824"/>
                </a:lnTo>
                <a:lnTo>
                  <a:pt x="12380" y="996780"/>
                </a:lnTo>
                <a:lnTo>
                  <a:pt x="21270" y="993694"/>
                </a:lnTo>
                <a:lnTo>
                  <a:pt x="867282" y="6096"/>
                </a:lnTo>
                <a:lnTo>
                  <a:pt x="860044" y="0"/>
                </a:lnTo>
                <a:lnTo>
                  <a:pt x="14076" y="987420"/>
                </a:lnTo>
                <a:lnTo>
                  <a:pt x="4572" y="999490"/>
                </a:lnTo>
                <a:lnTo>
                  <a:pt x="9778" y="1007110"/>
                </a:lnTo>
                <a:lnTo>
                  <a:pt x="2540" y="1000887"/>
                </a:lnTo>
                <a:lnTo>
                  <a:pt x="17272" y="916305"/>
                </a:lnTo>
                <a:lnTo>
                  <a:pt x="0" y="1011174"/>
                </a:lnTo>
                <a:lnTo>
                  <a:pt x="91058" y="979551"/>
                </a:lnTo>
                <a:lnTo>
                  <a:pt x="93599" y="978662"/>
                </a:lnTo>
                <a:lnTo>
                  <a:pt x="94869" y="975868"/>
                </a:lnTo>
                <a:lnTo>
                  <a:pt x="93218" y="970915"/>
                </a:lnTo>
                <a:lnTo>
                  <a:pt x="90424" y="969645"/>
                </a:lnTo>
                <a:close/>
              </a:path>
              <a:path w="867282" h="1011174">
                <a:moveTo>
                  <a:pt x="20320" y="911987"/>
                </a:moveTo>
                <a:lnTo>
                  <a:pt x="17779" y="913765"/>
                </a:lnTo>
                <a:lnTo>
                  <a:pt x="17272" y="916305"/>
                </a:lnTo>
                <a:lnTo>
                  <a:pt x="2540" y="1000887"/>
                </a:lnTo>
                <a:lnTo>
                  <a:pt x="9778" y="1007110"/>
                </a:lnTo>
                <a:lnTo>
                  <a:pt x="4572" y="999490"/>
                </a:lnTo>
                <a:lnTo>
                  <a:pt x="14076" y="987420"/>
                </a:lnTo>
                <a:lnTo>
                  <a:pt x="26670" y="917956"/>
                </a:lnTo>
                <a:lnTo>
                  <a:pt x="25400" y="913003"/>
                </a:lnTo>
                <a:lnTo>
                  <a:pt x="22859" y="912495"/>
                </a:lnTo>
                <a:lnTo>
                  <a:pt x="20320" y="911987"/>
                </a:lnTo>
                <a:close/>
              </a:path>
              <a:path w="867282" h="1011174">
                <a:moveTo>
                  <a:pt x="10922" y="1004824"/>
                </a:moveTo>
                <a:lnTo>
                  <a:pt x="21270" y="993694"/>
                </a:lnTo>
                <a:lnTo>
                  <a:pt x="12380" y="996780"/>
                </a:lnTo>
                <a:lnTo>
                  <a:pt x="10922" y="10048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5"/>
          <p:cNvSpPr txBox="1"/>
          <p:nvPr/>
        </p:nvSpPr>
        <p:spPr>
          <a:xfrm>
            <a:off x="4552903" y="5299073"/>
            <a:ext cx="3521070" cy="1194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indent="-285750">
              <a:lnSpc>
                <a:spcPts val="2150"/>
              </a:lnSpc>
              <a:spcBef>
                <a:spcPts val="107"/>
              </a:spcBef>
              <a:buFont typeface="Wingdings" panose="05000000000000000000" pitchFamily="2" charset="2"/>
              <a:buChar char="à"/>
            </a:pPr>
            <a:r>
              <a:rPr lang="cs-CZ" sz="1800" b="1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4 460 </a:t>
            </a:r>
            <a:r>
              <a:rPr lang="uk-UA" sz="1800" b="1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проектів</a:t>
            </a:r>
            <a:r>
              <a:rPr lang="cs-CZ" sz="1800" b="1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uk-UA" sz="1800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в рамках вивчення європейської інтеграції</a:t>
            </a:r>
            <a:endParaRPr lang="cs-CZ" sz="1800" dirty="0" smtClean="0">
              <a:solidFill>
                <a:srgbClr val="0E5393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marL="298450" indent="-285750">
              <a:lnSpc>
                <a:spcPts val="2150"/>
              </a:lnSpc>
              <a:spcBef>
                <a:spcPts val="107"/>
              </a:spcBef>
              <a:buFont typeface="Wingdings" panose="05000000000000000000" pitchFamily="2" charset="2"/>
              <a:buChar char="à"/>
            </a:pPr>
            <a:r>
              <a:rPr lang="cs-CZ" sz="1800" b="1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1 700 </a:t>
            </a:r>
            <a:r>
              <a:rPr lang="uk-UA" sz="1800" b="1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професорів</a:t>
            </a:r>
            <a:endParaRPr lang="cs-CZ" sz="1800" b="1" dirty="0" smtClean="0">
              <a:solidFill>
                <a:srgbClr val="0E5393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marL="298450" indent="-285750">
              <a:lnSpc>
                <a:spcPts val="2150"/>
              </a:lnSpc>
              <a:spcBef>
                <a:spcPts val="107"/>
              </a:spcBef>
              <a:buFont typeface="Wingdings" panose="05000000000000000000" pitchFamily="2" charset="2"/>
              <a:buChar char="à"/>
            </a:pPr>
            <a:r>
              <a:rPr lang="cs-CZ" sz="1800" b="1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265 000 </a:t>
            </a:r>
            <a:r>
              <a:rPr lang="uk-UA" sz="1800" b="1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студентів</a:t>
            </a:r>
            <a:r>
              <a:rPr lang="cs-CZ" sz="1800" b="1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uk-UA" sz="1800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щороку</a:t>
            </a:r>
            <a:r>
              <a:rPr lang="cs-CZ" sz="1800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 </a:t>
            </a:r>
            <a:endParaRPr lang="cs-CZ" sz="1800" spc="0" dirty="0" smtClean="0">
              <a:solidFill>
                <a:srgbClr val="0E5393"/>
              </a:solidFill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962035" y="5299073"/>
            <a:ext cx="3521070" cy="1194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1800" b="1" spc="0" dirty="0" smtClean="0">
                <a:solidFill>
                  <a:srgbClr val="0E5393"/>
                </a:solidFill>
                <a:latin typeface="Arial"/>
                <a:cs typeface="Arial"/>
              </a:rPr>
              <a:t>78</a:t>
            </a:r>
            <a:r>
              <a:rPr sz="1800" b="1" spc="-9" dirty="0" smtClean="0">
                <a:solidFill>
                  <a:srgbClr val="0E5393"/>
                </a:solidFill>
                <a:latin typeface="Arial"/>
                <a:cs typeface="Arial"/>
              </a:rPr>
              <a:t> </a:t>
            </a:r>
            <a:r>
              <a:rPr lang="uk-UA" sz="1800" b="1" spc="0" dirty="0" smtClean="0">
                <a:solidFill>
                  <a:srgbClr val="0E5393"/>
                </a:solidFill>
                <a:latin typeface="Arial"/>
                <a:cs typeface="Arial"/>
              </a:rPr>
              <a:t>країн з цілого світу</a:t>
            </a:r>
            <a:endParaRPr lang="cs-CZ" sz="1800" spc="0" dirty="0" smtClean="0">
              <a:solidFill>
                <a:srgbClr val="0E5393"/>
              </a:solidFill>
              <a:latin typeface="Arial"/>
              <a:cs typeface="Arial"/>
            </a:endParaRPr>
          </a:p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lang="cs-CZ" sz="1800" b="1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 800 </a:t>
            </a:r>
            <a:r>
              <a:rPr lang="uk-UA" sz="1800" b="1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університетів,</a:t>
            </a:r>
            <a:r>
              <a:rPr lang="cs-CZ" sz="1800" b="1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uk-UA" sz="1800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пропонують курси в рамках </a:t>
            </a:r>
            <a:r>
              <a:rPr lang="uk-UA" sz="1800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програми </a:t>
            </a:r>
            <a:r>
              <a:rPr lang="cs-CZ" sz="1800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Jean </a:t>
            </a:r>
            <a:r>
              <a:rPr lang="cs-CZ" sz="1800" dirty="0" err="1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Monnet</a:t>
            </a:r>
            <a:r>
              <a:rPr lang="cs-CZ" sz="1800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 (</a:t>
            </a:r>
            <a:r>
              <a:rPr lang="uk-UA" sz="1800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як частину навчальних планів</a:t>
            </a:r>
            <a:r>
              <a:rPr lang="cs-CZ" sz="1800" dirty="0" smtClean="0">
                <a:solidFill>
                  <a:srgbClr val="0E5393"/>
                </a:solidFill>
                <a:latin typeface="Arial"/>
                <a:cs typeface="Arial"/>
                <a:sym typeface="Wingdings" panose="05000000000000000000" pitchFamily="2" charset="2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8092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Хто може зголоситися</a:t>
            </a:r>
            <a:r>
              <a:rPr lang="cs-CZ" sz="3600" dirty="0" smtClean="0"/>
              <a:t>?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 smtClean="0">
                <a:solidFill>
                  <a:srgbClr val="00287D"/>
                </a:solidFill>
              </a:rPr>
              <a:t>Навчальні модулі</a:t>
            </a:r>
            <a:endParaRPr lang="cs-CZ" sz="2000" dirty="0" smtClean="0">
              <a:solidFill>
                <a:srgbClr val="00287D"/>
              </a:solidFill>
            </a:endParaRPr>
          </a:p>
          <a:p>
            <a:r>
              <a:rPr lang="uk-UA" sz="2000" dirty="0" smtClean="0">
                <a:solidFill>
                  <a:srgbClr val="00287D"/>
                </a:solidFill>
              </a:rPr>
              <a:t>кафедри</a:t>
            </a:r>
            <a:r>
              <a:rPr lang="cs-CZ" sz="2000" dirty="0" smtClean="0">
                <a:solidFill>
                  <a:srgbClr val="00287D"/>
                </a:solidFill>
              </a:rPr>
              <a:t>               </a:t>
            </a:r>
            <a:r>
              <a:rPr lang="uk-UA" sz="2000" dirty="0" smtClean="0">
                <a:solidFill>
                  <a:srgbClr val="00287D"/>
                </a:solidFill>
              </a:rPr>
              <a:t>   </a:t>
            </a:r>
            <a:r>
              <a:rPr lang="cs-CZ" sz="2000" dirty="0" smtClean="0">
                <a:solidFill>
                  <a:srgbClr val="00287D"/>
                </a:solidFill>
              </a:rPr>
              <a:t>                             </a:t>
            </a:r>
            <a:r>
              <a:rPr lang="uk-UA" sz="2000" dirty="0" smtClean="0">
                <a:solidFill>
                  <a:srgbClr val="00287D"/>
                </a:solidFill>
              </a:rPr>
              <a:t>ВНЗ</a:t>
            </a:r>
            <a:endParaRPr lang="cs-CZ" sz="2000" dirty="0" smtClean="0">
              <a:solidFill>
                <a:srgbClr val="00287D"/>
              </a:solidFill>
            </a:endParaRPr>
          </a:p>
          <a:p>
            <a:r>
              <a:rPr lang="uk-UA" sz="2000" dirty="0" smtClean="0">
                <a:solidFill>
                  <a:srgbClr val="00287D"/>
                </a:solidFill>
              </a:rPr>
              <a:t>Центри вдосконалення </a:t>
            </a:r>
            <a:r>
              <a:rPr lang="cs-CZ" sz="2000" dirty="0" smtClean="0">
                <a:solidFill>
                  <a:srgbClr val="00287D"/>
                </a:solidFill>
              </a:rPr>
              <a:t> </a:t>
            </a:r>
          </a:p>
          <a:p>
            <a:endParaRPr lang="cs-CZ" sz="2000" dirty="0">
              <a:solidFill>
                <a:srgbClr val="00287D"/>
              </a:solidFill>
            </a:endParaRPr>
          </a:p>
          <a:p>
            <a:pPr>
              <a:spcAft>
                <a:spcPts val="1200"/>
              </a:spcAft>
            </a:pPr>
            <a:r>
              <a:rPr lang="uk-UA" sz="2000" dirty="0" smtClean="0">
                <a:solidFill>
                  <a:srgbClr val="00287D"/>
                </a:solidFill>
              </a:rPr>
              <a:t>Мережі та проекти</a:t>
            </a:r>
            <a:r>
              <a:rPr lang="cs-CZ" sz="2000" dirty="0" smtClean="0">
                <a:solidFill>
                  <a:srgbClr val="00287D"/>
                </a:solidFill>
              </a:rPr>
              <a:t>                            </a:t>
            </a:r>
            <a:r>
              <a:rPr lang="uk-UA" sz="2000" dirty="0" smtClean="0">
                <a:solidFill>
                  <a:srgbClr val="00287D"/>
                </a:solidFill>
              </a:rPr>
              <a:t>ВНЗ/консорціуми</a:t>
            </a:r>
            <a:endParaRPr lang="cs-CZ" sz="2000" dirty="0" smtClean="0">
              <a:solidFill>
                <a:srgbClr val="00287D"/>
              </a:solidFill>
            </a:endParaRPr>
          </a:p>
          <a:p>
            <a:r>
              <a:rPr lang="uk-UA" sz="2000" dirty="0" smtClean="0">
                <a:solidFill>
                  <a:srgbClr val="00287D"/>
                </a:solidFill>
              </a:rPr>
              <a:t>Асоціації та спілки</a:t>
            </a:r>
            <a:r>
              <a:rPr lang="cs-CZ" sz="2000" dirty="0" smtClean="0">
                <a:solidFill>
                  <a:srgbClr val="00287D"/>
                </a:solidFill>
              </a:rPr>
              <a:t>	                         </a:t>
            </a:r>
            <a:r>
              <a:rPr lang="uk-UA" sz="2000" dirty="0" smtClean="0">
                <a:solidFill>
                  <a:srgbClr val="00287D"/>
                </a:solidFill>
              </a:rPr>
              <a:t>асоціації</a:t>
            </a:r>
            <a:endParaRPr lang="cs-CZ" sz="2000" dirty="0" smtClean="0">
              <a:solidFill>
                <a:srgbClr val="00287D"/>
              </a:solidFill>
            </a:endParaRPr>
          </a:p>
          <a:p>
            <a:endParaRPr lang="cs-CZ" sz="2000" dirty="0"/>
          </a:p>
          <a:p>
            <a:pPr marL="0" indent="0">
              <a:spcAft>
                <a:spcPts val="600"/>
              </a:spcAft>
              <a:buNone/>
            </a:pPr>
            <a:r>
              <a:rPr lang="uk-UA" b="1" u="sng" dirty="0" smtClean="0">
                <a:solidFill>
                  <a:srgbClr val="00287D"/>
                </a:solidFill>
              </a:rPr>
              <a:t>Новий заклик</a:t>
            </a:r>
            <a:r>
              <a:rPr lang="cs-CZ" b="1" u="sng" dirty="0" smtClean="0">
                <a:solidFill>
                  <a:srgbClr val="00287D"/>
                </a:solidFill>
              </a:rPr>
              <a:t>– </a:t>
            </a:r>
            <a:r>
              <a:rPr lang="uk-UA" b="1" u="sng" dirty="0" smtClean="0">
                <a:solidFill>
                  <a:srgbClr val="00287D"/>
                </a:solidFill>
              </a:rPr>
              <a:t>жовтень 2016</a:t>
            </a:r>
            <a:endParaRPr lang="cs-CZ" b="1" u="sng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rgbClr val="00287D"/>
                </a:solidFill>
                <a:sym typeface="Wingdings" panose="05000000000000000000" pitchFamily="2" charset="2"/>
              </a:rPr>
              <a:t> </a:t>
            </a:r>
            <a:r>
              <a:rPr lang="uk-UA" sz="2000" dirty="0" smtClean="0">
                <a:solidFill>
                  <a:srgbClr val="00287D"/>
                </a:solidFill>
                <a:sym typeface="Wingdings" panose="05000000000000000000" pitchFamily="2" charset="2"/>
              </a:rPr>
              <a:t>Вимагається лише одна інституція </a:t>
            </a:r>
            <a:r>
              <a:rPr lang="cs-CZ" sz="2000" dirty="0" smtClean="0">
                <a:solidFill>
                  <a:srgbClr val="00287D"/>
                </a:solidFill>
                <a:sym typeface="Wingdings" panose="05000000000000000000" pitchFamily="2" charset="2"/>
              </a:rPr>
              <a:t>(</a:t>
            </a:r>
            <a:r>
              <a:rPr lang="uk-UA" sz="2000" dirty="0" smtClean="0">
                <a:solidFill>
                  <a:srgbClr val="00287D"/>
                </a:solidFill>
                <a:sym typeface="Wingdings" panose="05000000000000000000" pitchFamily="2" charset="2"/>
              </a:rPr>
              <a:t>окрім мереж</a:t>
            </a:r>
            <a:r>
              <a:rPr lang="cs-CZ" sz="2000" dirty="0" smtClean="0">
                <a:solidFill>
                  <a:srgbClr val="00287D"/>
                </a:solidFill>
                <a:sym typeface="Wingdings" panose="05000000000000000000" pitchFamily="2" charset="2"/>
              </a:rPr>
              <a:t>)</a:t>
            </a:r>
            <a:r>
              <a:rPr lang="cs-CZ" sz="2000" dirty="0" smtClean="0">
                <a:solidFill>
                  <a:srgbClr val="00287D"/>
                </a:solidFill>
              </a:rPr>
              <a:t> </a:t>
            </a:r>
            <a:endParaRPr lang="cs-CZ" sz="2000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6" name="object 17"/>
          <p:cNvSpPr/>
          <p:nvPr/>
        </p:nvSpPr>
        <p:spPr>
          <a:xfrm>
            <a:off x="3575649" y="2082501"/>
            <a:ext cx="144525" cy="1008126"/>
          </a:xfrm>
          <a:custGeom>
            <a:avLst/>
            <a:gdLst/>
            <a:ahLst/>
            <a:cxnLst/>
            <a:rect l="l" t="t" r="r" b="b"/>
            <a:pathLst>
              <a:path w="144525" h="1008126">
                <a:moveTo>
                  <a:pt x="0" y="24129"/>
                </a:moveTo>
                <a:lnTo>
                  <a:pt x="0" y="983996"/>
                </a:lnTo>
                <a:lnTo>
                  <a:pt x="1979" y="993588"/>
                </a:lnTo>
                <a:lnTo>
                  <a:pt x="10722" y="1004066"/>
                </a:lnTo>
                <a:lnTo>
                  <a:pt x="24129" y="1008126"/>
                </a:lnTo>
                <a:lnTo>
                  <a:pt x="120396" y="1008126"/>
                </a:lnTo>
                <a:lnTo>
                  <a:pt x="129988" y="1006146"/>
                </a:lnTo>
                <a:lnTo>
                  <a:pt x="140466" y="997403"/>
                </a:lnTo>
                <a:lnTo>
                  <a:pt x="144525" y="983996"/>
                </a:lnTo>
                <a:lnTo>
                  <a:pt x="144525" y="24129"/>
                </a:lnTo>
                <a:lnTo>
                  <a:pt x="142546" y="14537"/>
                </a:lnTo>
                <a:lnTo>
                  <a:pt x="133803" y="4059"/>
                </a:lnTo>
                <a:lnTo>
                  <a:pt x="120396" y="0"/>
                </a:lnTo>
                <a:lnTo>
                  <a:pt x="24129" y="0"/>
                </a:lnTo>
                <a:lnTo>
                  <a:pt x="14537" y="1979"/>
                </a:lnTo>
                <a:lnTo>
                  <a:pt x="4059" y="10722"/>
                </a:lnTo>
                <a:lnTo>
                  <a:pt x="0" y="2412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16"/>
          <p:cNvSpPr/>
          <p:nvPr/>
        </p:nvSpPr>
        <p:spPr>
          <a:xfrm>
            <a:off x="3720174" y="2256319"/>
            <a:ext cx="1007999" cy="647700"/>
          </a:xfrm>
          <a:custGeom>
            <a:avLst/>
            <a:gdLst/>
            <a:ahLst/>
            <a:cxnLst/>
            <a:rect l="l" t="t" r="r" b="b"/>
            <a:pathLst>
              <a:path w="1007999" h="647700">
                <a:moveTo>
                  <a:pt x="684022" y="485775"/>
                </a:moveTo>
                <a:lnTo>
                  <a:pt x="684022" y="647700"/>
                </a:lnTo>
                <a:lnTo>
                  <a:pt x="1007999" y="323850"/>
                </a:lnTo>
                <a:lnTo>
                  <a:pt x="684022" y="0"/>
                </a:lnTo>
                <a:lnTo>
                  <a:pt x="684022" y="161925"/>
                </a:lnTo>
                <a:lnTo>
                  <a:pt x="0" y="161925"/>
                </a:lnTo>
                <a:lnTo>
                  <a:pt x="0" y="485775"/>
                </a:lnTo>
                <a:lnTo>
                  <a:pt x="684022" y="48577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3575649" y="3602186"/>
            <a:ext cx="873125" cy="132588"/>
          </a:xfrm>
          <a:custGeom>
            <a:avLst/>
            <a:gdLst/>
            <a:ahLst/>
            <a:cxnLst/>
            <a:rect l="l" t="t" r="r" b="b"/>
            <a:pathLst>
              <a:path w="873125" h="132588">
                <a:moveTo>
                  <a:pt x="837565" y="53975"/>
                </a:moveTo>
                <a:lnTo>
                  <a:pt x="816460" y="66294"/>
                </a:lnTo>
                <a:lnTo>
                  <a:pt x="837565" y="78613"/>
                </a:lnTo>
                <a:lnTo>
                  <a:pt x="837565" y="53975"/>
                </a:lnTo>
                <a:close/>
              </a:path>
              <a:path w="873125" h="132588">
                <a:moveTo>
                  <a:pt x="766318" y="128651"/>
                </a:moveTo>
                <a:lnTo>
                  <a:pt x="873125" y="66294"/>
                </a:lnTo>
                <a:lnTo>
                  <a:pt x="844804" y="51943"/>
                </a:lnTo>
                <a:lnTo>
                  <a:pt x="0" y="51943"/>
                </a:lnTo>
                <a:lnTo>
                  <a:pt x="0" y="80518"/>
                </a:lnTo>
                <a:lnTo>
                  <a:pt x="844804" y="80518"/>
                </a:lnTo>
                <a:lnTo>
                  <a:pt x="837565" y="53975"/>
                </a:lnTo>
                <a:lnTo>
                  <a:pt x="837565" y="78613"/>
                </a:lnTo>
                <a:lnTo>
                  <a:pt x="816460" y="66294"/>
                </a:lnTo>
                <a:lnTo>
                  <a:pt x="837565" y="53975"/>
                </a:lnTo>
                <a:lnTo>
                  <a:pt x="844804" y="80518"/>
                </a:lnTo>
                <a:lnTo>
                  <a:pt x="766318" y="128651"/>
                </a:lnTo>
                <a:close/>
              </a:path>
              <a:path w="873125" h="132588">
                <a:moveTo>
                  <a:pt x="750697" y="2286"/>
                </a:moveTo>
                <a:lnTo>
                  <a:pt x="746760" y="9144"/>
                </a:lnTo>
                <a:lnTo>
                  <a:pt x="742823" y="15875"/>
                </a:lnTo>
                <a:lnTo>
                  <a:pt x="745109" y="24638"/>
                </a:lnTo>
                <a:lnTo>
                  <a:pt x="751840" y="28575"/>
                </a:lnTo>
                <a:lnTo>
                  <a:pt x="791873" y="51943"/>
                </a:lnTo>
                <a:lnTo>
                  <a:pt x="844804" y="51943"/>
                </a:lnTo>
                <a:lnTo>
                  <a:pt x="873125" y="66294"/>
                </a:lnTo>
                <a:lnTo>
                  <a:pt x="766318" y="3937"/>
                </a:lnTo>
                <a:lnTo>
                  <a:pt x="759460" y="0"/>
                </a:lnTo>
                <a:lnTo>
                  <a:pt x="750697" y="2286"/>
                </a:lnTo>
                <a:close/>
              </a:path>
              <a:path w="873125" h="132588">
                <a:moveTo>
                  <a:pt x="746760" y="123444"/>
                </a:moveTo>
                <a:lnTo>
                  <a:pt x="750697" y="130302"/>
                </a:lnTo>
                <a:lnTo>
                  <a:pt x="759460" y="132588"/>
                </a:lnTo>
                <a:lnTo>
                  <a:pt x="766318" y="128651"/>
                </a:lnTo>
                <a:lnTo>
                  <a:pt x="844804" y="80518"/>
                </a:lnTo>
                <a:lnTo>
                  <a:pt x="792091" y="80518"/>
                </a:lnTo>
                <a:lnTo>
                  <a:pt x="751840" y="104013"/>
                </a:lnTo>
                <a:lnTo>
                  <a:pt x="745109" y="107950"/>
                </a:lnTo>
                <a:lnTo>
                  <a:pt x="742823" y="116713"/>
                </a:lnTo>
                <a:lnTo>
                  <a:pt x="746760" y="123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5"/>
          <p:cNvSpPr/>
          <p:nvPr/>
        </p:nvSpPr>
        <p:spPr>
          <a:xfrm>
            <a:off x="3569212" y="4116029"/>
            <a:ext cx="873125" cy="132588"/>
          </a:xfrm>
          <a:custGeom>
            <a:avLst/>
            <a:gdLst/>
            <a:ahLst/>
            <a:cxnLst/>
            <a:rect l="l" t="t" r="r" b="b"/>
            <a:pathLst>
              <a:path w="873125" h="132588">
                <a:moveTo>
                  <a:pt x="837565" y="53975"/>
                </a:moveTo>
                <a:lnTo>
                  <a:pt x="816460" y="66294"/>
                </a:lnTo>
                <a:lnTo>
                  <a:pt x="837565" y="78613"/>
                </a:lnTo>
                <a:lnTo>
                  <a:pt x="837565" y="53975"/>
                </a:lnTo>
                <a:close/>
              </a:path>
              <a:path w="873125" h="132588">
                <a:moveTo>
                  <a:pt x="766318" y="128651"/>
                </a:moveTo>
                <a:lnTo>
                  <a:pt x="873125" y="66294"/>
                </a:lnTo>
                <a:lnTo>
                  <a:pt x="844804" y="51943"/>
                </a:lnTo>
                <a:lnTo>
                  <a:pt x="0" y="51943"/>
                </a:lnTo>
                <a:lnTo>
                  <a:pt x="0" y="80518"/>
                </a:lnTo>
                <a:lnTo>
                  <a:pt x="844804" y="80518"/>
                </a:lnTo>
                <a:lnTo>
                  <a:pt x="837565" y="53975"/>
                </a:lnTo>
                <a:lnTo>
                  <a:pt x="837565" y="78613"/>
                </a:lnTo>
                <a:lnTo>
                  <a:pt x="816460" y="66294"/>
                </a:lnTo>
                <a:lnTo>
                  <a:pt x="837565" y="53975"/>
                </a:lnTo>
                <a:lnTo>
                  <a:pt x="844804" y="80518"/>
                </a:lnTo>
                <a:lnTo>
                  <a:pt x="766318" y="128651"/>
                </a:lnTo>
                <a:close/>
              </a:path>
              <a:path w="873125" h="132588">
                <a:moveTo>
                  <a:pt x="750697" y="2286"/>
                </a:moveTo>
                <a:lnTo>
                  <a:pt x="746760" y="9144"/>
                </a:lnTo>
                <a:lnTo>
                  <a:pt x="742823" y="15875"/>
                </a:lnTo>
                <a:lnTo>
                  <a:pt x="745109" y="24638"/>
                </a:lnTo>
                <a:lnTo>
                  <a:pt x="751840" y="28575"/>
                </a:lnTo>
                <a:lnTo>
                  <a:pt x="791873" y="51943"/>
                </a:lnTo>
                <a:lnTo>
                  <a:pt x="844804" y="51943"/>
                </a:lnTo>
                <a:lnTo>
                  <a:pt x="873125" y="66294"/>
                </a:lnTo>
                <a:lnTo>
                  <a:pt x="766318" y="3937"/>
                </a:lnTo>
                <a:lnTo>
                  <a:pt x="759460" y="0"/>
                </a:lnTo>
                <a:lnTo>
                  <a:pt x="750697" y="2286"/>
                </a:lnTo>
                <a:close/>
              </a:path>
              <a:path w="873125" h="132588">
                <a:moveTo>
                  <a:pt x="746760" y="123444"/>
                </a:moveTo>
                <a:lnTo>
                  <a:pt x="750697" y="130302"/>
                </a:lnTo>
                <a:lnTo>
                  <a:pt x="759460" y="132588"/>
                </a:lnTo>
                <a:lnTo>
                  <a:pt x="766318" y="128651"/>
                </a:lnTo>
                <a:lnTo>
                  <a:pt x="844804" y="80518"/>
                </a:lnTo>
                <a:lnTo>
                  <a:pt x="792091" y="80518"/>
                </a:lnTo>
                <a:lnTo>
                  <a:pt x="751840" y="104013"/>
                </a:lnTo>
                <a:lnTo>
                  <a:pt x="745109" y="107950"/>
                </a:lnTo>
                <a:lnTo>
                  <a:pt x="742823" y="116713"/>
                </a:lnTo>
                <a:lnTo>
                  <a:pt x="746760" y="123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8"/>
          <p:cNvSpPr/>
          <p:nvPr/>
        </p:nvSpPr>
        <p:spPr>
          <a:xfrm>
            <a:off x="4728173" y="4537419"/>
            <a:ext cx="736600" cy="73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807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Діяльність</a:t>
            </a:r>
            <a:r>
              <a:rPr lang="cs-CZ" sz="3600" dirty="0" smtClean="0"/>
              <a:t> Jean </a:t>
            </a:r>
            <a:r>
              <a:rPr lang="cs-CZ" sz="3600" dirty="0" err="1" smtClean="0"/>
              <a:t>Monnet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00287D"/>
                </a:solidFill>
              </a:rPr>
              <a:t>Навчальні модулі </a:t>
            </a:r>
            <a:r>
              <a:rPr lang="cs-CZ" b="1" dirty="0" smtClean="0">
                <a:solidFill>
                  <a:srgbClr val="00287D"/>
                </a:solidFill>
              </a:rPr>
              <a:t>JM:</a:t>
            </a:r>
          </a:p>
          <a:p>
            <a:pPr>
              <a:spcAft>
                <a:spcPts val="1200"/>
              </a:spcAft>
            </a:pPr>
            <a:r>
              <a:rPr lang="uk-UA" sz="2000" dirty="0" smtClean="0">
                <a:solidFill>
                  <a:srgbClr val="00287D"/>
                </a:solidFill>
              </a:rPr>
              <a:t>Короткострокові навчальні програми в галузі студій європейської інтеграції</a:t>
            </a:r>
            <a:endParaRPr lang="cs-CZ" sz="2000" dirty="0" smtClean="0">
              <a:solidFill>
                <a:srgbClr val="00287D"/>
              </a:solidFill>
            </a:endParaRPr>
          </a:p>
          <a:p>
            <a:pPr>
              <a:spcAft>
                <a:spcPts val="1200"/>
              </a:spcAft>
            </a:pPr>
            <a:r>
              <a:rPr lang="uk-UA" sz="2000" dirty="0" smtClean="0">
                <a:solidFill>
                  <a:srgbClr val="00287D"/>
                </a:solidFill>
              </a:rPr>
              <a:t>Мінімальна тривалість – 40 академічних годин протягом навчального року</a:t>
            </a:r>
            <a:endParaRPr lang="cs-CZ" sz="2000" dirty="0" smtClean="0">
              <a:solidFill>
                <a:srgbClr val="00287D"/>
              </a:solidFill>
            </a:endParaRPr>
          </a:p>
          <a:p>
            <a:pPr>
              <a:spcAft>
                <a:spcPts val="1200"/>
              </a:spcAft>
            </a:pPr>
            <a:r>
              <a:rPr lang="uk-UA" sz="2000" dirty="0" smtClean="0">
                <a:solidFill>
                  <a:srgbClr val="00287D"/>
                </a:solidFill>
              </a:rPr>
              <a:t>Тривалість проекту</a:t>
            </a:r>
            <a:r>
              <a:rPr lang="cs-CZ" sz="2000" dirty="0" smtClean="0">
                <a:solidFill>
                  <a:srgbClr val="00287D"/>
                </a:solidFill>
              </a:rPr>
              <a:t>– 3 </a:t>
            </a:r>
            <a:r>
              <a:rPr lang="uk-UA" sz="2000" dirty="0" smtClean="0">
                <a:solidFill>
                  <a:srgbClr val="00287D"/>
                </a:solidFill>
              </a:rPr>
              <a:t>роки</a:t>
            </a:r>
            <a:endParaRPr lang="cs-CZ" sz="2000" dirty="0" smtClean="0">
              <a:solidFill>
                <a:srgbClr val="00287D"/>
              </a:solidFill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00287D"/>
                </a:solidFill>
              </a:rPr>
              <a:t>30 000 EUR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31901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Діяльність</a:t>
            </a:r>
            <a:r>
              <a:rPr lang="cs-CZ" sz="3600" dirty="0" smtClean="0"/>
              <a:t> </a:t>
            </a:r>
            <a:r>
              <a:rPr lang="cs-CZ" sz="3600" dirty="0"/>
              <a:t>Jean </a:t>
            </a:r>
            <a:r>
              <a:rPr lang="cs-CZ" sz="3600" dirty="0" err="1"/>
              <a:t>Monnet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u="sng" dirty="0" smtClean="0">
                <a:solidFill>
                  <a:srgbClr val="00287D"/>
                </a:solidFill>
              </a:rPr>
              <a:t>Кафедри</a:t>
            </a:r>
            <a:r>
              <a:rPr lang="cs-CZ" b="1" u="sng" dirty="0" smtClean="0">
                <a:solidFill>
                  <a:srgbClr val="00287D"/>
                </a:solidFill>
              </a:rPr>
              <a:t> JM:</a:t>
            </a:r>
          </a:p>
          <a:p>
            <a:pPr>
              <a:spcAft>
                <a:spcPts val="1200"/>
              </a:spcAft>
            </a:pPr>
            <a:r>
              <a:rPr lang="uk-UA" sz="2000" dirty="0" smtClean="0">
                <a:solidFill>
                  <a:srgbClr val="00287D"/>
                </a:solidFill>
              </a:rPr>
              <a:t>Робоча/навчальна пропозиція для університетських </a:t>
            </a:r>
            <a:r>
              <a:rPr lang="uk-UA" sz="2000" dirty="0" smtClean="0">
                <a:solidFill>
                  <a:srgbClr val="00287D"/>
                </a:solidFill>
              </a:rPr>
              <a:t>професорів </a:t>
            </a:r>
            <a:r>
              <a:rPr lang="uk-UA" sz="2000" dirty="0" smtClean="0">
                <a:solidFill>
                  <a:srgbClr val="00287D"/>
                </a:solidFill>
              </a:rPr>
              <a:t>та доцентів, котрі спеціалізуються в галузі ЄС</a:t>
            </a:r>
            <a:endParaRPr lang="cs-CZ" sz="2000" dirty="0" smtClean="0">
              <a:solidFill>
                <a:srgbClr val="00287D"/>
              </a:solidFill>
            </a:endParaRPr>
          </a:p>
          <a:p>
            <a:pPr>
              <a:spcAft>
                <a:spcPts val="1200"/>
              </a:spcAft>
            </a:pPr>
            <a:r>
              <a:rPr lang="uk-UA" sz="2000" dirty="0" smtClean="0">
                <a:solidFill>
                  <a:srgbClr val="00287D"/>
                </a:solidFill>
              </a:rPr>
              <a:t>Мінімальна тривалість – 90 навчальних годин протягом академічного року</a:t>
            </a:r>
            <a:endParaRPr lang="cs-CZ" sz="2000" dirty="0" smtClean="0">
              <a:solidFill>
                <a:srgbClr val="00287D"/>
              </a:solidFill>
            </a:endParaRPr>
          </a:p>
          <a:p>
            <a:pPr>
              <a:spcAft>
                <a:spcPts val="1200"/>
              </a:spcAft>
            </a:pPr>
            <a:r>
              <a:rPr lang="uk-UA" sz="2000" dirty="0" smtClean="0">
                <a:solidFill>
                  <a:srgbClr val="00287D"/>
                </a:solidFill>
              </a:rPr>
              <a:t>Тривалість проекту – 3 роки</a:t>
            </a:r>
            <a:endParaRPr lang="cs-CZ" sz="2000" dirty="0" smtClean="0">
              <a:solidFill>
                <a:srgbClr val="00287D"/>
              </a:solidFill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00287D"/>
                </a:solidFill>
              </a:rPr>
              <a:t>50 000 EUR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52769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Aktivity Jean </a:t>
            </a:r>
            <a:r>
              <a:rPr lang="cs-CZ" sz="3600" dirty="0" err="1" smtClean="0"/>
              <a:t>Monnet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u="sng" dirty="0" smtClean="0">
                <a:solidFill>
                  <a:srgbClr val="00287D"/>
                </a:solidFill>
              </a:rPr>
              <a:t>Центри вдосконалення </a:t>
            </a:r>
            <a:r>
              <a:rPr lang="cs-CZ" b="1" u="sng" dirty="0" smtClean="0">
                <a:solidFill>
                  <a:srgbClr val="00287D"/>
                </a:solidFill>
              </a:rPr>
              <a:t>JM:</a:t>
            </a:r>
          </a:p>
          <a:p>
            <a:pPr>
              <a:spcAft>
                <a:spcPts val="1200"/>
              </a:spcAft>
            </a:pPr>
            <a:r>
              <a:rPr lang="uk-UA" sz="2000" dirty="0" smtClean="0">
                <a:solidFill>
                  <a:srgbClr val="00287D"/>
                </a:solidFill>
                <a:cs typeface="Arial"/>
              </a:rPr>
              <a:t>Центр компетентності та знань в галузі ЄС</a:t>
            </a:r>
            <a:endParaRPr lang="cs-CZ" sz="2000" dirty="0">
              <a:solidFill>
                <a:srgbClr val="00287D"/>
              </a:solidFill>
              <a:cs typeface="Arial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00287D"/>
                </a:solidFill>
              </a:rPr>
              <a:t>3</a:t>
            </a:r>
            <a:r>
              <a:rPr lang="uk-UA" sz="2000" dirty="0" smtClean="0">
                <a:solidFill>
                  <a:srgbClr val="00287D"/>
                </a:solidFill>
              </a:rPr>
              <a:t> роки</a:t>
            </a:r>
            <a:endParaRPr lang="cs-CZ" sz="2000" dirty="0" smtClean="0">
              <a:solidFill>
                <a:srgbClr val="00287D"/>
              </a:solidFill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00287D"/>
                </a:solidFill>
              </a:rPr>
              <a:t>100 000 EUR</a:t>
            </a:r>
            <a:endParaRPr lang="cs-CZ" sz="2000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35357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46</a:t>
            </a:fld>
            <a:endParaRPr lang="cs-CZ" altLang="cs-CZ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509589" y="3854810"/>
            <a:ext cx="8091487" cy="1362075"/>
          </a:xfrm>
        </p:spPr>
        <p:txBody>
          <a:bodyPr/>
          <a:lstStyle/>
          <a:p>
            <a:r>
              <a:rPr lang="en-GB" sz="4000" cap="small" dirty="0" smtClean="0"/>
              <a:t>M</a:t>
            </a:r>
            <a:r>
              <a:rPr lang="cs-CZ" sz="4000" cap="small" dirty="0" smtClean="0"/>
              <a:t>ARIE</a:t>
            </a:r>
            <a:r>
              <a:rPr lang="en-GB" sz="4000" cap="small" dirty="0" smtClean="0"/>
              <a:t> S</a:t>
            </a:r>
            <a:r>
              <a:rPr lang="cs-CZ" sz="4000" cap="small" dirty="0" smtClean="0"/>
              <a:t>K</a:t>
            </a:r>
            <a:r>
              <a:rPr lang="en-GB" sz="4800" cap="small" dirty="0" smtClean="0"/>
              <a:t>ł</a:t>
            </a:r>
            <a:r>
              <a:rPr lang="cs-CZ" sz="4000" cap="small" dirty="0" smtClean="0"/>
              <a:t>ODOWSKA</a:t>
            </a:r>
            <a:r>
              <a:rPr lang="en-GB" sz="4000" cap="small" dirty="0" smtClean="0"/>
              <a:t>-C</a:t>
            </a:r>
            <a:r>
              <a:rPr lang="cs-CZ" sz="4000" cap="small" dirty="0" smtClean="0"/>
              <a:t>URIE</a:t>
            </a:r>
            <a:endParaRPr lang="en-GB" sz="4000" cap="small" dirty="0"/>
          </a:p>
        </p:txBody>
      </p:sp>
    </p:spTree>
    <p:extLst>
      <p:ext uri="{BB962C8B-B14F-4D97-AF65-F5344CB8AC3E}">
        <p14:creationId xmlns:p14="http://schemas.microsoft.com/office/powerpoint/2010/main" val="23748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Marie </a:t>
            </a:r>
            <a:r>
              <a:rPr lang="en-GB" sz="3600" dirty="0" err="1" smtClean="0"/>
              <a:t>Skłodowska</a:t>
            </a:r>
            <a:r>
              <a:rPr lang="en-GB" sz="3600" dirty="0" smtClean="0"/>
              <a:t>-Curie</a:t>
            </a:r>
            <a:endParaRPr lang="cs-CZ" sz="3600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518780"/>
              </p:ext>
            </p:extLst>
          </p:nvPr>
        </p:nvGraphicFramePr>
        <p:xfrm>
          <a:off x="509589" y="1950720"/>
          <a:ext cx="8081961" cy="4480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64600">
                  <a:extLst>
                    <a:ext uri="{9D8B030D-6E8A-4147-A177-3AD203B41FA5}">
                      <a16:colId xmlns="" xmlns:a16="http://schemas.microsoft.com/office/drawing/2014/main" val="1887110848"/>
                    </a:ext>
                  </a:extLst>
                </a:gridCol>
                <a:gridCol w="1759789">
                  <a:extLst>
                    <a:ext uri="{9D8B030D-6E8A-4147-A177-3AD203B41FA5}">
                      <a16:colId xmlns="" xmlns:a16="http://schemas.microsoft.com/office/drawing/2014/main" val="1122899070"/>
                    </a:ext>
                  </a:extLst>
                </a:gridCol>
                <a:gridCol w="4157572">
                  <a:extLst>
                    <a:ext uri="{9D8B030D-6E8A-4147-A177-3AD203B41FA5}">
                      <a16:colId xmlns="" xmlns:a16="http://schemas.microsoft.com/office/drawing/2014/main" val="158477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287D"/>
                          </a:solidFill>
                        </a:rPr>
                        <a:t>Іноваційні мережі</a:t>
                      </a:r>
                      <a:r>
                        <a:rPr lang="uk-UA" b="1" baseline="0" dirty="0" smtClean="0">
                          <a:solidFill>
                            <a:srgbClr val="00287D"/>
                          </a:solidFill>
                        </a:rPr>
                        <a:t> вишколу</a:t>
                      </a:r>
                      <a:endParaRPr lang="cs-CZ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C0000"/>
                          </a:solidFill>
                        </a:rPr>
                        <a:t>INT (</a:t>
                      </a:r>
                      <a:r>
                        <a:rPr lang="uk-UA" b="1" dirty="0" smtClean="0">
                          <a:solidFill>
                            <a:srgbClr val="CC0000"/>
                          </a:solidFill>
                        </a:rPr>
                        <a:t>дослідники-початківці</a:t>
                      </a:r>
                      <a:r>
                        <a:rPr lang="cs-CZ" b="1" dirty="0" smtClean="0">
                          <a:solidFill>
                            <a:srgbClr val="CC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rgbClr val="CC0000"/>
                          </a:solidFill>
                        </a:rPr>
                        <a:t>&lt;</a:t>
                      </a:r>
                      <a:r>
                        <a:rPr lang="cs-CZ" b="1" dirty="0" smtClean="0">
                          <a:solidFill>
                            <a:srgbClr val="CC0000"/>
                          </a:solidFill>
                        </a:rPr>
                        <a:t> 4 </a:t>
                      </a:r>
                      <a:r>
                        <a:rPr lang="uk-UA" b="1" dirty="0" smtClean="0">
                          <a:solidFill>
                            <a:srgbClr val="CC0000"/>
                          </a:solidFill>
                        </a:rPr>
                        <a:t>роки</a:t>
                      </a:r>
                      <a:r>
                        <a:rPr lang="cs-CZ" b="1" dirty="0" smtClean="0">
                          <a:solidFill>
                            <a:srgbClr val="CC0000"/>
                          </a:solidFill>
                        </a:rPr>
                        <a:t>)</a:t>
                      </a:r>
                      <a:endParaRPr lang="cs-CZ" b="1" dirty="0">
                        <a:solidFill>
                          <a:srgbClr val="CC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b="0" baseline="0" dirty="0" smtClean="0">
                          <a:solidFill>
                            <a:srgbClr val="00287D"/>
                          </a:solidFill>
                        </a:rPr>
                        <a:t>Докторські вишколи</a:t>
                      </a:r>
                      <a:r>
                        <a:rPr lang="cs-CZ" b="0" baseline="0" dirty="0" smtClean="0">
                          <a:solidFill>
                            <a:srgbClr val="00287D"/>
                          </a:solidFill>
                        </a:rPr>
                        <a:t>: „</a:t>
                      </a:r>
                      <a:r>
                        <a:rPr lang="cs-CZ" b="0" i="1" baseline="0" dirty="0" err="1" smtClean="0">
                          <a:solidFill>
                            <a:srgbClr val="00287D"/>
                          </a:solidFill>
                        </a:rPr>
                        <a:t>European</a:t>
                      </a:r>
                      <a:r>
                        <a:rPr lang="cs-CZ" b="0" i="1" baseline="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b="0" i="1" baseline="0" dirty="0" err="1" smtClean="0">
                          <a:solidFill>
                            <a:srgbClr val="00287D"/>
                          </a:solidFill>
                        </a:rPr>
                        <a:t>Training</a:t>
                      </a:r>
                      <a:r>
                        <a:rPr lang="cs-CZ" b="0" i="1" baseline="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b="0" i="1" baseline="0" dirty="0" err="1" smtClean="0">
                          <a:solidFill>
                            <a:srgbClr val="00287D"/>
                          </a:solidFill>
                        </a:rPr>
                        <a:t>Networks</a:t>
                      </a:r>
                      <a:r>
                        <a:rPr lang="cs-CZ" b="0" i="1" baseline="0" dirty="0" smtClean="0">
                          <a:solidFill>
                            <a:srgbClr val="00287D"/>
                          </a:solidFill>
                        </a:rPr>
                        <a:t>, </a:t>
                      </a:r>
                      <a:r>
                        <a:rPr lang="cs-CZ" b="0" i="1" baseline="0" dirty="0" err="1" smtClean="0">
                          <a:solidFill>
                            <a:srgbClr val="00287D"/>
                          </a:solidFill>
                        </a:rPr>
                        <a:t>European</a:t>
                      </a:r>
                      <a:r>
                        <a:rPr lang="cs-CZ" b="0" i="1" baseline="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b="0" i="1" baseline="0" dirty="0" err="1" smtClean="0">
                          <a:solidFill>
                            <a:srgbClr val="00287D"/>
                          </a:solidFill>
                        </a:rPr>
                        <a:t>Industrial</a:t>
                      </a:r>
                      <a:r>
                        <a:rPr lang="cs-CZ" b="0" i="1" baseline="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cs-CZ" b="0" i="1" baseline="0" dirty="0" err="1" smtClean="0">
                          <a:solidFill>
                            <a:srgbClr val="00287D"/>
                          </a:solidFill>
                        </a:rPr>
                        <a:t>Doctorates</a:t>
                      </a:r>
                      <a:r>
                        <a:rPr lang="cs-CZ" b="0" i="1" baseline="0" dirty="0" smtClean="0">
                          <a:solidFill>
                            <a:srgbClr val="00287D"/>
                          </a:solidFill>
                        </a:rPr>
                        <a:t>, </a:t>
                      </a:r>
                      <a:r>
                        <a:rPr lang="cs-CZ" b="0" i="1" baseline="0" dirty="0" err="1" smtClean="0">
                          <a:solidFill>
                            <a:srgbClr val="00287D"/>
                          </a:solidFill>
                        </a:rPr>
                        <a:t>European</a:t>
                      </a:r>
                      <a:r>
                        <a:rPr lang="cs-CZ" b="0" i="1" baseline="0" dirty="0" smtClean="0">
                          <a:solidFill>
                            <a:srgbClr val="00287D"/>
                          </a:solidFill>
                        </a:rPr>
                        <a:t> Joint </a:t>
                      </a:r>
                      <a:r>
                        <a:rPr lang="cs-CZ" b="0" i="1" baseline="0" dirty="0" err="1" smtClean="0">
                          <a:solidFill>
                            <a:srgbClr val="00287D"/>
                          </a:solidFill>
                        </a:rPr>
                        <a:t>Doctorates</a:t>
                      </a:r>
                      <a:r>
                        <a:rPr lang="cs-CZ" b="0" baseline="0" dirty="0" smtClean="0">
                          <a:solidFill>
                            <a:srgbClr val="00287D"/>
                          </a:solidFill>
                        </a:rPr>
                        <a:t>“</a:t>
                      </a:r>
                      <a:endParaRPr lang="cs-CZ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046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287D"/>
                          </a:solidFill>
                        </a:rPr>
                        <a:t>Індивідуальні</a:t>
                      </a:r>
                      <a:r>
                        <a:rPr lang="uk-UA" b="1" baseline="0" dirty="0" smtClean="0">
                          <a:solidFill>
                            <a:srgbClr val="00287D"/>
                          </a:solidFill>
                        </a:rPr>
                        <a:t> науково-дослідні програми</a:t>
                      </a:r>
                      <a:endParaRPr lang="cs-CZ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C0000"/>
                          </a:solidFill>
                        </a:rPr>
                        <a:t>IF (</a:t>
                      </a:r>
                      <a:r>
                        <a:rPr lang="uk-UA" b="1" dirty="0" smtClean="0">
                          <a:solidFill>
                            <a:srgbClr val="CC0000"/>
                          </a:solidFill>
                        </a:rPr>
                        <a:t>досвідчені дослідники</a:t>
                      </a:r>
                      <a:endParaRPr lang="cs-CZ" b="1" dirty="0" smtClean="0">
                        <a:solidFill>
                          <a:srgbClr val="CC0000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rgbClr val="CC0000"/>
                          </a:solidFill>
                        </a:rPr>
                        <a:t>&gt;</a:t>
                      </a:r>
                      <a:r>
                        <a:rPr lang="cs-CZ" b="1" dirty="0" smtClean="0">
                          <a:solidFill>
                            <a:srgbClr val="CC0000"/>
                          </a:solidFill>
                        </a:rPr>
                        <a:t> 4</a:t>
                      </a:r>
                      <a:r>
                        <a:rPr lang="cs-CZ" b="1" baseline="0" dirty="0" smtClean="0">
                          <a:solidFill>
                            <a:srgbClr val="CC0000"/>
                          </a:solidFill>
                        </a:rPr>
                        <a:t> </a:t>
                      </a:r>
                      <a:r>
                        <a:rPr lang="uk-UA" b="1" baseline="0" dirty="0" smtClean="0">
                          <a:solidFill>
                            <a:srgbClr val="CC0000"/>
                          </a:solidFill>
                        </a:rPr>
                        <a:t>роки</a:t>
                      </a:r>
                      <a:r>
                        <a:rPr lang="cs-CZ" b="1" baseline="0" dirty="0" smtClean="0">
                          <a:solidFill>
                            <a:srgbClr val="CC0000"/>
                          </a:solidFill>
                        </a:rPr>
                        <a:t>)</a:t>
                      </a:r>
                      <a:endParaRPr lang="cs-CZ" b="1" dirty="0">
                        <a:solidFill>
                          <a:srgbClr val="CC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Підтримка міжнародних т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a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міжсекторіальних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мобільностей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для досвідчених дослідників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;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кар</a:t>
                      </a:r>
                      <a:r>
                        <a:rPr lang="en-US" baseline="0" dirty="0" smtClean="0">
                          <a:solidFill>
                            <a:srgbClr val="00287D"/>
                          </a:solidFill>
                        </a:rPr>
                        <a:t>`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єрний рестарт реінтеграції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1760103"/>
                  </a:ext>
                </a:extLst>
              </a:tr>
              <a:tr h="653025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287D"/>
                          </a:solidFill>
                        </a:rPr>
                        <a:t>Обмінні програми</a:t>
                      </a:r>
                      <a:endParaRPr lang="cs-CZ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C0000"/>
                          </a:solidFill>
                        </a:rPr>
                        <a:t>RISE</a:t>
                      </a:r>
                      <a:endParaRPr lang="cs-CZ" b="1" dirty="0">
                        <a:solidFill>
                          <a:srgbClr val="CC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Міжнародна та </a:t>
                      </a:r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міжсекторіальна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співпраця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посередництвом обміном працівниками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457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287D"/>
                          </a:solidFill>
                        </a:rPr>
                        <a:t>Співфінансування програми</a:t>
                      </a:r>
                      <a:endParaRPr lang="cs-CZ" sz="1600" b="1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C0000"/>
                          </a:solidFill>
                        </a:rPr>
                        <a:t>COFUND</a:t>
                      </a:r>
                      <a:endParaRPr lang="cs-CZ" b="1" dirty="0">
                        <a:solidFill>
                          <a:srgbClr val="CC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287D"/>
                          </a:solidFill>
                        </a:rPr>
                        <a:t>Співфінансування регіональних</a:t>
                      </a:r>
                      <a:r>
                        <a:rPr lang="cs-CZ" dirty="0" smtClean="0">
                          <a:solidFill>
                            <a:srgbClr val="00287D"/>
                          </a:solidFill>
                        </a:rPr>
                        <a:t>,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національних та міжнародних програм</a:t>
                      </a:r>
                      <a:r>
                        <a:rPr lang="cs-CZ" baseline="0" dirty="0" smtClean="0">
                          <a:solidFill>
                            <a:srgbClr val="00287D"/>
                          </a:solidFill>
                        </a:rPr>
                        <a:t>– </a:t>
                      </a:r>
                      <a:r>
                        <a:rPr lang="uk-UA" baseline="0" dirty="0" smtClean="0">
                          <a:solidFill>
                            <a:srgbClr val="00287D"/>
                          </a:solidFill>
                        </a:rPr>
                        <a:t>докторські та постдокторські студії</a:t>
                      </a:r>
                      <a:endParaRPr lang="cs-CZ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974305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04714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Marie </a:t>
            </a:r>
            <a:r>
              <a:rPr lang="en-GB" sz="3600" dirty="0" err="1"/>
              <a:t>Skłodowska</a:t>
            </a:r>
            <a:r>
              <a:rPr lang="en-GB" sz="3600" dirty="0"/>
              <a:t>-Curie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4752784" cy="4110567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 smtClean="0">
                <a:solidFill>
                  <a:srgbClr val="00287D"/>
                </a:solidFill>
              </a:rPr>
              <a:t>Іноваційні вишкольні мережі </a:t>
            </a:r>
            <a:r>
              <a:rPr lang="cs-CZ" b="1" dirty="0" smtClean="0">
                <a:solidFill>
                  <a:srgbClr val="00287D"/>
                </a:solidFill>
              </a:rPr>
              <a:t>(INT)</a:t>
            </a:r>
          </a:p>
          <a:p>
            <a:pPr marL="0" indent="0">
              <a:buNone/>
            </a:pPr>
            <a:endParaRPr lang="cs-CZ" sz="14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uk-UA" sz="1600" b="1" dirty="0" smtClean="0">
                <a:solidFill>
                  <a:srgbClr val="00287D"/>
                </a:solidFill>
              </a:rPr>
              <a:t>Структуровані докторські вишколи для дослідників початківців</a:t>
            </a:r>
            <a:r>
              <a:rPr lang="cs-CZ" sz="1600" b="1" dirty="0" smtClean="0">
                <a:solidFill>
                  <a:srgbClr val="00287D"/>
                </a:solidFill>
              </a:rPr>
              <a:t> </a:t>
            </a:r>
            <a:r>
              <a:rPr lang="uk-UA" sz="1600" b="1" dirty="0" smtClean="0">
                <a:solidFill>
                  <a:srgbClr val="00287D"/>
                </a:solidFill>
              </a:rPr>
              <a:t>засновані на міжсекторіальній т</a:t>
            </a:r>
            <a:r>
              <a:rPr lang="cs-CZ" sz="1600" b="1" dirty="0" smtClean="0">
                <a:solidFill>
                  <a:srgbClr val="00287D"/>
                </a:solidFill>
              </a:rPr>
              <a:t>a </a:t>
            </a:r>
            <a:r>
              <a:rPr lang="uk-UA" sz="1600" b="1" dirty="0" smtClean="0">
                <a:solidFill>
                  <a:srgbClr val="00287D"/>
                </a:solidFill>
              </a:rPr>
              <a:t>міжнародній співпраці</a:t>
            </a:r>
            <a:r>
              <a:rPr lang="cs-CZ" sz="1600" b="1" dirty="0" smtClean="0">
                <a:solidFill>
                  <a:srgbClr val="00287D"/>
                </a:solidFill>
              </a:rPr>
              <a:t>.</a:t>
            </a:r>
          </a:p>
          <a:p>
            <a:pPr marL="0" indent="0">
              <a:buNone/>
            </a:pPr>
            <a:endParaRPr lang="cs-CZ" sz="16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uk-UA" sz="1600" b="1" dirty="0" smtClean="0">
                <a:solidFill>
                  <a:srgbClr val="00287D"/>
                </a:solidFill>
              </a:rPr>
              <a:t>Фінансові межі</a:t>
            </a:r>
            <a:r>
              <a:rPr lang="cs-CZ" sz="1600" b="1" dirty="0" smtClean="0">
                <a:solidFill>
                  <a:srgbClr val="00287D"/>
                </a:solidFill>
              </a:rPr>
              <a:t>:</a:t>
            </a:r>
          </a:p>
          <a:p>
            <a:pPr marL="0" indent="0">
              <a:buNone/>
            </a:pPr>
            <a:endParaRPr lang="cs-CZ" sz="16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rgbClr val="00287D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uk-UA" sz="1800" b="1" dirty="0" smtClean="0">
                <a:solidFill>
                  <a:srgbClr val="00B050"/>
                </a:solidFill>
              </a:rPr>
              <a:t>Можливості</a:t>
            </a:r>
            <a:r>
              <a:rPr lang="cs-CZ" sz="1400" b="1" dirty="0" smtClean="0">
                <a:solidFill>
                  <a:srgbClr val="00B050"/>
                </a:solidFill>
              </a:rPr>
              <a:t>  </a:t>
            </a:r>
            <a:endParaRPr lang="cs-CZ" sz="1400" b="1" dirty="0">
              <a:solidFill>
                <a:srgbClr val="00B05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1400" b="1" dirty="0" smtClean="0">
                <a:solidFill>
                  <a:srgbClr val="00B050"/>
                </a:solidFill>
              </a:rPr>
              <a:t>	</a:t>
            </a:r>
            <a:r>
              <a:rPr lang="cs-CZ" sz="1600" b="1" dirty="0" smtClean="0">
                <a:solidFill>
                  <a:srgbClr val="00B050"/>
                </a:solidFill>
              </a:rPr>
              <a:t>1</a:t>
            </a:r>
            <a:r>
              <a:rPr lang="cs-CZ" sz="1600" b="1" dirty="0">
                <a:solidFill>
                  <a:srgbClr val="00287D"/>
                </a:solidFill>
              </a:rPr>
              <a:t>. </a:t>
            </a:r>
            <a:r>
              <a:rPr lang="uk-UA" sz="1600" b="1" dirty="0" smtClean="0">
                <a:solidFill>
                  <a:srgbClr val="00287D"/>
                </a:solidFill>
              </a:rPr>
              <a:t>Європейські мережі 			вишколу</a:t>
            </a:r>
            <a:endParaRPr lang="cs-CZ" sz="1600" b="1" dirty="0">
              <a:solidFill>
                <a:srgbClr val="00287D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1600" b="1" dirty="0" smtClean="0">
                <a:solidFill>
                  <a:srgbClr val="00B050"/>
                </a:solidFill>
              </a:rPr>
              <a:t>	2</a:t>
            </a:r>
            <a:r>
              <a:rPr lang="cs-CZ" sz="1600" b="1" dirty="0">
                <a:solidFill>
                  <a:srgbClr val="00287D"/>
                </a:solidFill>
              </a:rPr>
              <a:t>. </a:t>
            </a:r>
            <a:r>
              <a:rPr lang="cs-CZ" sz="1600" b="1" dirty="0" smtClean="0">
                <a:solidFill>
                  <a:srgbClr val="00287D"/>
                </a:solidFill>
              </a:rPr>
              <a:t> </a:t>
            </a:r>
            <a:r>
              <a:rPr lang="uk-UA" sz="1600" b="1" dirty="0" smtClean="0">
                <a:solidFill>
                  <a:srgbClr val="00287D"/>
                </a:solidFill>
              </a:rPr>
              <a:t>Спільні європейські</a:t>
            </a:r>
            <a:r>
              <a:rPr lang="cs-CZ" sz="1600" b="1" dirty="0" smtClean="0">
                <a:solidFill>
                  <a:srgbClr val="00287D"/>
                </a:solidFill>
              </a:rPr>
              <a:t> 		     </a:t>
            </a:r>
            <a:r>
              <a:rPr lang="uk-UA" sz="1600" b="1" dirty="0" smtClean="0">
                <a:solidFill>
                  <a:srgbClr val="00287D"/>
                </a:solidFill>
              </a:rPr>
              <a:t>аспіранти</a:t>
            </a:r>
            <a:endParaRPr lang="cs-CZ" sz="1600" b="1" dirty="0">
              <a:solidFill>
                <a:srgbClr val="00287D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1600" b="1" dirty="0" smtClean="0">
                <a:solidFill>
                  <a:srgbClr val="00B050"/>
                </a:solidFill>
              </a:rPr>
              <a:t>	3</a:t>
            </a:r>
            <a:r>
              <a:rPr lang="cs-CZ" sz="1600" b="1" dirty="0">
                <a:solidFill>
                  <a:srgbClr val="00287D"/>
                </a:solidFill>
              </a:rPr>
              <a:t>. </a:t>
            </a:r>
            <a:r>
              <a:rPr lang="uk-UA" sz="1600" b="1" dirty="0" smtClean="0">
                <a:solidFill>
                  <a:srgbClr val="00287D"/>
                </a:solidFill>
              </a:rPr>
              <a:t>Європейські промислові</a:t>
            </a:r>
            <a:r>
              <a:rPr lang="cs-CZ" sz="1600" b="1" dirty="0" smtClean="0">
                <a:solidFill>
                  <a:srgbClr val="00287D"/>
                </a:solidFill>
              </a:rPr>
              <a:t>		     </a:t>
            </a:r>
            <a:r>
              <a:rPr lang="uk-UA" sz="1600" b="1" dirty="0" smtClean="0">
                <a:solidFill>
                  <a:srgbClr val="00287D"/>
                </a:solidFill>
              </a:rPr>
              <a:t>аспіранти</a:t>
            </a:r>
            <a:endParaRPr lang="cs-CZ" sz="1600" b="1" dirty="0" smtClean="0">
              <a:solidFill>
                <a:srgbClr val="00287D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cs-CZ" sz="1600" b="1" dirty="0">
              <a:solidFill>
                <a:srgbClr val="00287D"/>
              </a:solidFill>
            </a:endParaRPr>
          </a:p>
          <a:p>
            <a:pPr marL="896938" inden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173163" algn="l"/>
              </a:tabLst>
            </a:pPr>
            <a:r>
              <a:rPr lang="cs-CZ" sz="1600" b="1" dirty="0" smtClean="0">
                <a:solidFill>
                  <a:srgbClr val="00287D"/>
                </a:solidFill>
              </a:rPr>
              <a:t>	</a:t>
            </a:r>
            <a:r>
              <a:rPr lang="uk-UA" sz="1600" b="1" dirty="0" smtClean="0">
                <a:solidFill>
                  <a:srgbClr val="00287D"/>
                </a:solidFill>
              </a:rPr>
              <a:t>стипендія</a:t>
            </a:r>
            <a:r>
              <a:rPr lang="cs-CZ" sz="1600" b="1" dirty="0" smtClean="0">
                <a:solidFill>
                  <a:srgbClr val="00287D"/>
                </a:solidFill>
              </a:rPr>
              <a:t> 3-36 </a:t>
            </a:r>
            <a:r>
              <a:rPr lang="uk-UA" sz="1600" b="1" dirty="0" smtClean="0">
                <a:solidFill>
                  <a:srgbClr val="00287D"/>
                </a:solidFill>
              </a:rPr>
              <a:t>місяців</a:t>
            </a:r>
            <a:r>
              <a:rPr lang="cs-CZ" sz="1600" b="1" dirty="0" smtClean="0">
                <a:solidFill>
                  <a:srgbClr val="00287D"/>
                </a:solidFill>
              </a:rPr>
              <a:t> </a:t>
            </a:r>
          </a:p>
          <a:p>
            <a:pPr marL="896938" inden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173163" algn="l"/>
              </a:tabLst>
            </a:pPr>
            <a:r>
              <a:rPr lang="cs-CZ" sz="1600" b="1" dirty="0" smtClean="0">
                <a:solidFill>
                  <a:srgbClr val="00287D"/>
                </a:solidFill>
              </a:rPr>
              <a:t>  </a:t>
            </a:r>
            <a:r>
              <a:rPr lang="uk-UA" sz="1600" b="1" dirty="0" smtClean="0">
                <a:solidFill>
                  <a:srgbClr val="00287D"/>
                </a:solidFill>
              </a:rPr>
              <a:t>співпраця з </a:t>
            </a:r>
            <a:r>
              <a:rPr lang="cs-CZ" sz="1600" b="1" dirty="0" smtClean="0">
                <a:solidFill>
                  <a:srgbClr val="00287D"/>
                </a:solidFill>
              </a:rPr>
              <a:t> </a:t>
            </a:r>
            <a:r>
              <a:rPr lang="uk-UA" sz="1600" b="1" dirty="0" smtClean="0">
                <a:solidFill>
                  <a:srgbClr val="00287D"/>
                </a:solidFill>
              </a:rPr>
              <a:t>	торговельною та 	промисловою сферою</a:t>
            </a:r>
            <a:r>
              <a:rPr lang="cs-CZ" sz="1600" b="1" dirty="0" smtClean="0">
                <a:solidFill>
                  <a:srgbClr val="00287D"/>
                </a:solidFill>
              </a:rPr>
              <a:t> </a:t>
            </a:r>
            <a:r>
              <a:rPr lang="uk-UA" sz="1600" b="1" dirty="0" smtClean="0">
                <a:solidFill>
                  <a:srgbClr val="00287D"/>
                </a:solidFill>
              </a:rPr>
              <a:t>	</a:t>
            </a:r>
            <a:r>
              <a:rPr lang="cs-CZ" sz="1600" b="1" dirty="0" smtClean="0">
                <a:solidFill>
                  <a:srgbClr val="00287D"/>
                </a:solidFill>
              </a:rPr>
              <a:t>(</a:t>
            </a:r>
            <a:r>
              <a:rPr lang="cs-CZ" sz="1600" b="1" i="1" dirty="0" smtClean="0">
                <a:solidFill>
                  <a:srgbClr val="00287D"/>
                </a:solidFill>
              </a:rPr>
              <a:t>joint </a:t>
            </a:r>
            <a:r>
              <a:rPr lang="cs-CZ" sz="1600" b="1" i="1" dirty="0" err="1" smtClean="0">
                <a:solidFill>
                  <a:srgbClr val="00287D"/>
                </a:solidFill>
              </a:rPr>
              <a:t>supervision</a:t>
            </a:r>
            <a:r>
              <a:rPr lang="cs-CZ" sz="1600" b="1" dirty="0" smtClean="0">
                <a:solidFill>
                  <a:srgbClr val="00287D"/>
                </a:solidFill>
              </a:rPr>
              <a:t>)</a:t>
            </a:r>
          </a:p>
          <a:p>
            <a:pPr marL="1258888" indent="-361950" defTabSz="587375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173163" algn="l"/>
              </a:tabLst>
            </a:pPr>
            <a:r>
              <a:rPr lang="uk-UA" sz="1600" b="1" dirty="0" smtClean="0">
                <a:solidFill>
                  <a:srgbClr val="00287D"/>
                </a:solidFill>
              </a:rPr>
              <a:t>Проекти тривалістю до 4 років</a:t>
            </a:r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6" name="object 19"/>
          <p:cNvSpPr/>
          <p:nvPr/>
        </p:nvSpPr>
        <p:spPr>
          <a:xfrm>
            <a:off x="0" y="2407201"/>
            <a:ext cx="5262372" cy="83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253512"/>
              </p:ext>
            </p:extLst>
          </p:nvPr>
        </p:nvGraphicFramePr>
        <p:xfrm>
          <a:off x="509588" y="4197986"/>
          <a:ext cx="3717355" cy="231978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09657">
                  <a:extLst>
                    <a:ext uri="{9D8B030D-6E8A-4147-A177-3AD203B41FA5}">
                      <a16:colId xmlns="" xmlns:a16="http://schemas.microsoft.com/office/drawing/2014/main" val="3693961583"/>
                    </a:ext>
                  </a:extLst>
                </a:gridCol>
                <a:gridCol w="1207698">
                  <a:extLst>
                    <a:ext uri="{9D8B030D-6E8A-4147-A177-3AD203B41FA5}">
                      <a16:colId xmlns="" xmlns:a16="http://schemas.microsoft.com/office/drawing/2014/main" val="3511267196"/>
                    </a:ext>
                  </a:extLst>
                </a:gridCol>
              </a:tblGrid>
              <a:tr h="657983"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Досліди, співпраця,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 вишкіл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 1800 EUR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47215821"/>
                  </a:ext>
                </a:extLst>
              </a:tr>
              <a:tr h="381213"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Менеджмент та непрямі видатки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1200 EUR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43598518"/>
                  </a:ext>
                </a:extLst>
              </a:tr>
              <a:tr h="381213"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Видатки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 на життя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3110 EUR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73546318"/>
                  </a:ext>
                </a:extLst>
              </a:tr>
              <a:tr h="381213"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Мобільність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600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 EUR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45611776"/>
                  </a:ext>
                </a:extLst>
              </a:tr>
              <a:tr h="381213"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Сіме</a:t>
                      </a:r>
                      <a:r>
                        <a:rPr lang="en-US" sz="1400" b="0" dirty="0" smtClean="0">
                          <a:solidFill>
                            <a:srgbClr val="00287D"/>
                          </a:solidFill>
                        </a:rPr>
                        <a:t>`</a:t>
                      </a:r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йні видатки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 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500 EUR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85697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956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Marie </a:t>
            </a:r>
            <a:r>
              <a:rPr lang="en-GB" sz="3600" dirty="0" err="1"/>
              <a:t>Skłodowska</a:t>
            </a:r>
            <a:r>
              <a:rPr lang="en-GB" sz="3600" dirty="0"/>
              <a:t>-Curie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4752784" cy="411056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00287D"/>
                </a:solidFill>
              </a:rPr>
              <a:t>Індивідуальні науково-дослідницькі пограми</a:t>
            </a:r>
            <a:r>
              <a:rPr lang="cs-CZ" b="1" dirty="0" smtClean="0">
                <a:solidFill>
                  <a:srgbClr val="00287D"/>
                </a:solidFill>
              </a:rPr>
              <a:t>(IF)</a:t>
            </a:r>
          </a:p>
          <a:p>
            <a:pPr marL="0" indent="0">
              <a:buNone/>
            </a:pPr>
            <a:endParaRPr lang="cs-CZ" sz="1400" b="1" dirty="0">
              <a:solidFill>
                <a:srgbClr val="00287D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uk-UA" sz="1400" b="1" dirty="0" smtClean="0">
                <a:solidFill>
                  <a:srgbClr val="00287D"/>
                </a:solidFill>
              </a:rPr>
              <a:t>Індивідуальні міжнародні</a:t>
            </a:r>
            <a:r>
              <a:rPr lang="cs-CZ" sz="1400" b="1" dirty="0" smtClean="0">
                <a:solidFill>
                  <a:srgbClr val="00287D"/>
                </a:solidFill>
              </a:rPr>
              <a:t> </a:t>
            </a:r>
            <a:r>
              <a:rPr lang="uk-UA" sz="1400" b="1" dirty="0" smtClean="0">
                <a:solidFill>
                  <a:srgbClr val="00287D"/>
                </a:solidFill>
              </a:rPr>
              <a:t>науково-досолідницькі</a:t>
            </a:r>
            <a:r>
              <a:rPr lang="cs-CZ" sz="1400" b="1" dirty="0" smtClean="0">
                <a:solidFill>
                  <a:srgbClr val="00287D"/>
                </a:solidFill>
              </a:rPr>
              <a:t> </a:t>
            </a:r>
            <a:r>
              <a:rPr lang="uk-UA" sz="1400" b="1" dirty="0" smtClean="0">
                <a:solidFill>
                  <a:srgbClr val="00287D"/>
                </a:solidFill>
              </a:rPr>
              <a:t>програми для</a:t>
            </a:r>
            <a:r>
              <a:rPr lang="cs-CZ" sz="1400" b="1" dirty="0" smtClean="0">
                <a:solidFill>
                  <a:srgbClr val="00287D"/>
                </a:solidFill>
              </a:rPr>
              <a:t> </a:t>
            </a:r>
            <a:r>
              <a:rPr lang="uk-UA" sz="1400" b="1" dirty="0" smtClean="0">
                <a:solidFill>
                  <a:srgbClr val="00287D"/>
                </a:solidFill>
              </a:rPr>
              <a:t>найбільш перспективних та досвідчених дослідників</a:t>
            </a:r>
            <a:r>
              <a:rPr lang="cs-CZ" sz="1400" b="1" dirty="0" smtClean="0">
                <a:solidFill>
                  <a:srgbClr val="00287D"/>
                </a:solidFill>
              </a:rPr>
              <a:t> </a:t>
            </a:r>
            <a:r>
              <a:rPr lang="uk-UA" sz="1400" b="1" dirty="0" smtClean="0">
                <a:solidFill>
                  <a:srgbClr val="00287D"/>
                </a:solidFill>
              </a:rPr>
              <a:t>у формі міжнародної та міжсекторіальної мобільності</a:t>
            </a:r>
            <a:r>
              <a:rPr lang="cs-CZ" sz="1400" b="1" dirty="0" smtClean="0">
                <a:solidFill>
                  <a:srgbClr val="00287D"/>
                </a:solidFill>
              </a:rPr>
              <a:t>  </a:t>
            </a:r>
          </a:p>
          <a:p>
            <a:pPr marL="0" indent="0">
              <a:buNone/>
            </a:pPr>
            <a:r>
              <a:rPr lang="uk-UA" sz="1600" b="1" dirty="0" smtClean="0">
                <a:solidFill>
                  <a:srgbClr val="00287D"/>
                </a:solidFill>
              </a:rPr>
              <a:t>Фінансові межі</a:t>
            </a:r>
            <a:r>
              <a:rPr lang="cs-CZ" sz="1600" b="1" dirty="0" smtClean="0">
                <a:solidFill>
                  <a:srgbClr val="00287D"/>
                </a:solidFill>
              </a:rPr>
              <a:t>:</a:t>
            </a:r>
            <a:endParaRPr lang="cs-CZ" sz="1600" b="1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rgbClr val="00287D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686299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uk-UA" sz="1800" b="1" dirty="0" smtClean="0">
                <a:solidFill>
                  <a:srgbClr val="00B050"/>
                </a:solidFill>
              </a:rPr>
              <a:t>Можливості</a:t>
            </a:r>
            <a:r>
              <a:rPr lang="cs-CZ" sz="1400" b="1" dirty="0" smtClean="0">
                <a:solidFill>
                  <a:srgbClr val="00B050"/>
                </a:solidFill>
              </a:rPr>
              <a:t>  </a:t>
            </a:r>
            <a:endParaRPr lang="cs-CZ" sz="1400" b="1" dirty="0">
              <a:solidFill>
                <a:srgbClr val="00B05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1400" b="1" dirty="0" smtClean="0">
                <a:solidFill>
                  <a:srgbClr val="00B050"/>
                </a:solidFill>
              </a:rPr>
              <a:t>	</a:t>
            </a:r>
            <a:r>
              <a:rPr lang="cs-CZ" sz="1500" b="1" dirty="0" smtClean="0">
                <a:solidFill>
                  <a:srgbClr val="00B050"/>
                </a:solidFill>
              </a:rPr>
              <a:t>1</a:t>
            </a:r>
            <a:r>
              <a:rPr lang="cs-CZ" sz="1500" b="1" dirty="0">
                <a:solidFill>
                  <a:srgbClr val="00287D"/>
                </a:solidFill>
              </a:rPr>
              <a:t>. </a:t>
            </a:r>
            <a:r>
              <a:rPr lang="uk-UA" sz="1500" b="1" dirty="0" smtClean="0">
                <a:solidFill>
                  <a:srgbClr val="00287D"/>
                </a:solidFill>
              </a:rPr>
              <a:t>Європейські науково-	дослідницькі програми</a:t>
            </a:r>
            <a:endParaRPr lang="cs-CZ" sz="1500" b="1" dirty="0">
              <a:solidFill>
                <a:srgbClr val="00287D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1500" b="1" dirty="0" smtClean="0">
                <a:solidFill>
                  <a:srgbClr val="00B050"/>
                </a:solidFill>
              </a:rPr>
              <a:t>	2</a:t>
            </a:r>
            <a:r>
              <a:rPr lang="cs-CZ" sz="1500" b="1" dirty="0">
                <a:solidFill>
                  <a:srgbClr val="00287D"/>
                </a:solidFill>
              </a:rPr>
              <a:t>. </a:t>
            </a:r>
            <a:r>
              <a:rPr lang="uk-UA" sz="1500" b="1" dirty="0">
                <a:solidFill>
                  <a:srgbClr val="00287D"/>
                </a:solidFill>
              </a:rPr>
              <a:t>Глобальні науково-	дослідницькі програми</a:t>
            </a:r>
            <a:endParaRPr lang="cs-CZ" sz="1500" b="1" dirty="0">
              <a:solidFill>
                <a:srgbClr val="00287D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cs-CZ" sz="1500" b="1" dirty="0">
              <a:solidFill>
                <a:srgbClr val="00287D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1500" b="1" dirty="0" smtClean="0">
                <a:solidFill>
                  <a:srgbClr val="00B050"/>
                </a:solidFill>
              </a:rPr>
              <a:t>	</a:t>
            </a:r>
            <a:endParaRPr lang="cs-CZ" sz="1500" b="1" dirty="0">
              <a:solidFill>
                <a:srgbClr val="00287D"/>
              </a:solidFill>
            </a:endParaRPr>
          </a:p>
          <a:p>
            <a:pPr marL="896938" inden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173163" algn="l"/>
              </a:tabLst>
            </a:pPr>
            <a:r>
              <a:rPr lang="cs-CZ" sz="1500" b="1" dirty="0" smtClean="0">
                <a:solidFill>
                  <a:srgbClr val="00287D"/>
                </a:solidFill>
              </a:rPr>
              <a:t>	</a:t>
            </a:r>
            <a:r>
              <a:rPr lang="uk-UA" sz="1500" b="1" dirty="0" smtClean="0">
                <a:solidFill>
                  <a:srgbClr val="00287D"/>
                </a:solidFill>
              </a:rPr>
              <a:t>За бажанням – переведення на 3-6 місяців</a:t>
            </a:r>
            <a:endParaRPr lang="cs-CZ" sz="1500" b="1" dirty="0" smtClean="0">
              <a:solidFill>
                <a:srgbClr val="00287D"/>
              </a:solidFill>
            </a:endParaRPr>
          </a:p>
          <a:p>
            <a:pPr marL="896938" inden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173163" algn="l"/>
              </a:tabLst>
            </a:pPr>
            <a:r>
              <a:rPr lang="cs-CZ" sz="1500" b="1" dirty="0" smtClean="0">
                <a:solidFill>
                  <a:srgbClr val="00287D"/>
                </a:solidFill>
              </a:rPr>
              <a:t>  </a:t>
            </a:r>
            <a:r>
              <a:rPr lang="uk-UA" sz="1500" b="1" dirty="0" smtClean="0">
                <a:solidFill>
                  <a:srgbClr val="00287D"/>
                </a:solidFill>
              </a:rPr>
              <a:t>Пропонується як академічним так і неакадемічним працівникам</a:t>
            </a:r>
            <a:endParaRPr lang="cs-CZ" sz="1500" b="1" dirty="0" smtClean="0">
              <a:solidFill>
                <a:srgbClr val="00287D"/>
              </a:solidFill>
            </a:endParaRPr>
          </a:p>
          <a:p>
            <a:pPr marL="896938" inden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173163" algn="l"/>
              </a:tabLst>
            </a:pPr>
            <a:r>
              <a:rPr lang="cs-CZ" sz="1500" b="1" dirty="0" smtClean="0">
                <a:solidFill>
                  <a:srgbClr val="00287D"/>
                </a:solidFill>
              </a:rPr>
              <a:t>  </a:t>
            </a:r>
            <a:r>
              <a:rPr lang="uk-UA" sz="1500" b="1" dirty="0" smtClean="0">
                <a:solidFill>
                  <a:srgbClr val="00287D"/>
                </a:solidFill>
              </a:rPr>
              <a:t>посилення мережевих просторів до організацій-учасників</a:t>
            </a:r>
            <a:r>
              <a:rPr lang="cs-CZ" sz="1500" b="1" dirty="0" smtClean="0">
                <a:solidFill>
                  <a:srgbClr val="00287D"/>
                </a:solidFill>
              </a:rPr>
              <a:t> </a:t>
            </a:r>
            <a:r>
              <a:rPr lang="uk-UA" sz="1500" b="1" dirty="0" smtClean="0">
                <a:solidFill>
                  <a:srgbClr val="00287D"/>
                </a:solidFill>
              </a:rPr>
              <a:t>та дослідницьких працівників</a:t>
            </a:r>
            <a:r>
              <a:rPr lang="cs-CZ" sz="1500" b="1" dirty="0" smtClean="0">
                <a:solidFill>
                  <a:srgbClr val="00287D"/>
                </a:solidFill>
              </a:rPr>
              <a:t>	</a:t>
            </a:r>
            <a:endParaRPr lang="cs-CZ" sz="15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object 19"/>
          <p:cNvSpPr/>
          <p:nvPr/>
        </p:nvSpPr>
        <p:spPr>
          <a:xfrm>
            <a:off x="-14326" y="2982914"/>
            <a:ext cx="5262372" cy="83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358411"/>
              </p:ext>
            </p:extLst>
          </p:nvPr>
        </p:nvGraphicFramePr>
        <p:xfrm>
          <a:off x="509588" y="4584009"/>
          <a:ext cx="3717355" cy="212159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09657">
                  <a:extLst>
                    <a:ext uri="{9D8B030D-6E8A-4147-A177-3AD203B41FA5}">
                      <a16:colId xmlns="" xmlns:a16="http://schemas.microsoft.com/office/drawing/2014/main" val="3693961583"/>
                    </a:ext>
                  </a:extLst>
                </a:gridCol>
                <a:gridCol w="1207698">
                  <a:extLst>
                    <a:ext uri="{9D8B030D-6E8A-4147-A177-3AD203B41FA5}">
                      <a16:colId xmlns="" xmlns:a16="http://schemas.microsoft.com/office/drawing/2014/main" val="3511267196"/>
                    </a:ext>
                  </a:extLst>
                </a:gridCol>
              </a:tblGrid>
              <a:tr h="585600"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Досліди/співпраця/ вишкіл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 800 EUR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47215821"/>
                  </a:ext>
                </a:extLst>
              </a:tr>
              <a:tr h="461159"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Менеджмент та непрямі видатки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500 EUR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43598518"/>
                  </a:ext>
                </a:extLst>
              </a:tr>
              <a:tr h="339277"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Видатки на життя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4650 EUR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73546318"/>
                  </a:ext>
                </a:extLst>
              </a:tr>
              <a:tr h="339277"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Мобільність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600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 EUR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45611776"/>
                  </a:ext>
                </a:extLst>
              </a:tr>
              <a:tr h="339277"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Сімейні видатки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500 EUR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85697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13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Мобільність на основі договорів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4687887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 smtClean="0">
                <a:solidFill>
                  <a:srgbClr val="00287D"/>
                </a:solidFill>
              </a:rPr>
              <a:t>Між-інституційні договори</a:t>
            </a:r>
            <a:endParaRPr lang="cs-CZ" sz="2000" b="1" dirty="0" smtClean="0">
              <a:solidFill>
                <a:srgbClr val="00287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1600" dirty="0" smtClean="0">
                <a:solidFill>
                  <a:srgbClr val="00287D"/>
                </a:solidFill>
              </a:rPr>
              <a:t>Чітко становлені умови та тривалість мобільностей</a:t>
            </a:r>
            <a:endParaRPr lang="cs-CZ" sz="1600" dirty="0" smtClean="0">
              <a:solidFill>
                <a:srgbClr val="00287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1600" dirty="0" smtClean="0">
                <a:solidFill>
                  <a:srgbClr val="00287D"/>
                </a:solidFill>
              </a:rPr>
              <a:t>Підписані перед здійсненням мобільностей</a:t>
            </a:r>
            <a:endParaRPr lang="cs-CZ" sz="1600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600" u="heavy" baseline="-1371" dirty="0" smtClean="0">
              <a:solidFill>
                <a:srgbClr val="00287D"/>
              </a:solidFill>
              <a:cs typeface="Verdana"/>
            </a:endParaRPr>
          </a:p>
          <a:p>
            <a:pPr marL="0" indent="0">
              <a:buNone/>
            </a:pPr>
            <a:endParaRPr lang="cs-CZ" sz="2000" u="heavy" baseline="-1371" dirty="0">
              <a:solidFill>
                <a:srgbClr val="00287D"/>
              </a:solidFill>
              <a:cs typeface="Verdana"/>
            </a:endParaRPr>
          </a:p>
          <a:p>
            <a:pPr marL="0" indent="0">
              <a:buNone/>
            </a:pPr>
            <a:endParaRPr lang="cs-CZ" sz="2000" u="heavy" baseline="-1371" dirty="0">
              <a:solidFill>
                <a:srgbClr val="00287D"/>
              </a:solidFill>
              <a:cs typeface="Verdan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00287D"/>
                </a:solidFill>
                <a:cs typeface="Verdana"/>
              </a:rPr>
              <a:t>тзв</a:t>
            </a:r>
            <a:r>
              <a:rPr lang="cs-CZ" sz="2000" dirty="0" smtClean="0">
                <a:solidFill>
                  <a:srgbClr val="00287D"/>
                </a:solidFill>
                <a:cs typeface="Verdana"/>
              </a:rPr>
              <a:t>. „</a:t>
            </a:r>
            <a:r>
              <a:rPr lang="cs-CZ" sz="2000" b="1" dirty="0" err="1">
                <a:solidFill>
                  <a:srgbClr val="00287D"/>
                </a:solidFill>
                <a:cs typeface="Verdana"/>
              </a:rPr>
              <a:t>L</a:t>
            </a:r>
            <a:r>
              <a:rPr lang="cs-CZ" sz="2000" b="1" dirty="0" err="1" smtClean="0">
                <a:solidFill>
                  <a:srgbClr val="00287D"/>
                </a:solidFill>
                <a:cs typeface="Verdana"/>
              </a:rPr>
              <a:t>earning</a:t>
            </a:r>
            <a:r>
              <a:rPr lang="cs-CZ" sz="2000" b="1" dirty="0" smtClean="0">
                <a:solidFill>
                  <a:srgbClr val="00287D"/>
                </a:solidFill>
                <a:cs typeface="Verdana"/>
              </a:rPr>
              <a:t> </a:t>
            </a:r>
            <a:r>
              <a:rPr lang="cs-CZ" sz="2000" b="1" dirty="0" err="1">
                <a:solidFill>
                  <a:srgbClr val="00287D"/>
                </a:solidFill>
                <a:cs typeface="Verdana"/>
              </a:rPr>
              <a:t>A</a:t>
            </a:r>
            <a:r>
              <a:rPr lang="cs-CZ" sz="2000" b="1" dirty="0" err="1" smtClean="0">
                <a:solidFill>
                  <a:srgbClr val="00287D"/>
                </a:solidFill>
                <a:cs typeface="Verdana"/>
              </a:rPr>
              <a:t>greement</a:t>
            </a:r>
            <a:r>
              <a:rPr lang="cs-CZ" sz="2000" dirty="0" smtClean="0">
                <a:solidFill>
                  <a:srgbClr val="00287D"/>
                </a:solidFill>
                <a:cs typeface="Verdana"/>
              </a:rPr>
              <a:t>“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87D"/>
                </a:solidFill>
                <a:cs typeface="Verdana"/>
              </a:rPr>
              <a:t> </a:t>
            </a:r>
            <a:r>
              <a:rPr lang="cs-CZ" sz="2000" dirty="0" smtClean="0">
                <a:solidFill>
                  <a:srgbClr val="00287D"/>
                </a:solidFill>
                <a:cs typeface="Verdana"/>
              </a:rPr>
              <a:t>    </a:t>
            </a:r>
            <a:r>
              <a:rPr lang="uk-UA" sz="2000" dirty="0" smtClean="0">
                <a:solidFill>
                  <a:srgbClr val="00287D"/>
                </a:solidFill>
                <a:cs typeface="Verdana"/>
              </a:rPr>
              <a:t>для студентів</a:t>
            </a:r>
            <a:endParaRPr lang="cs-CZ" sz="2000" dirty="0" smtClean="0">
              <a:solidFill>
                <a:srgbClr val="00287D"/>
              </a:solidFill>
              <a:cs typeface="Verdan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00287D"/>
                </a:solidFill>
                <a:cs typeface="Verdana"/>
              </a:rPr>
              <a:t>тзв</a:t>
            </a:r>
            <a:r>
              <a:rPr lang="cs-CZ" sz="2000" dirty="0" smtClean="0">
                <a:solidFill>
                  <a:srgbClr val="00287D"/>
                </a:solidFill>
                <a:cs typeface="Verdana"/>
              </a:rPr>
              <a:t>. „</a:t>
            </a:r>
            <a:r>
              <a:rPr lang="cs-CZ" sz="2000" b="1" dirty="0">
                <a:solidFill>
                  <a:srgbClr val="00287D"/>
                </a:solidFill>
                <a:cs typeface="Verdana"/>
              </a:rPr>
              <a:t>M</a:t>
            </a:r>
            <a:r>
              <a:rPr lang="cs-CZ" sz="2000" b="1" dirty="0" smtClean="0">
                <a:solidFill>
                  <a:srgbClr val="00287D"/>
                </a:solidFill>
                <a:cs typeface="Verdana"/>
              </a:rPr>
              <a:t>obility </a:t>
            </a:r>
            <a:r>
              <a:rPr lang="cs-CZ" sz="2000" b="1" dirty="0" err="1">
                <a:solidFill>
                  <a:srgbClr val="00287D"/>
                </a:solidFill>
                <a:cs typeface="Verdana"/>
              </a:rPr>
              <a:t>A</a:t>
            </a:r>
            <a:r>
              <a:rPr lang="cs-CZ" sz="2000" b="1" dirty="0" err="1" smtClean="0">
                <a:solidFill>
                  <a:srgbClr val="00287D"/>
                </a:solidFill>
                <a:cs typeface="Verdana"/>
              </a:rPr>
              <a:t>greement</a:t>
            </a:r>
            <a:r>
              <a:rPr lang="cs-CZ" sz="2000" dirty="0" smtClean="0">
                <a:solidFill>
                  <a:srgbClr val="00287D"/>
                </a:solidFill>
                <a:cs typeface="Verdana"/>
              </a:rPr>
              <a:t>“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287D"/>
                </a:solidFill>
                <a:cs typeface="Verdana"/>
              </a:rPr>
              <a:t> </a:t>
            </a:r>
            <a:r>
              <a:rPr lang="cs-CZ" sz="2000" dirty="0" smtClean="0">
                <a:solidFill>
                  <a:srgbClr val="00287D"/>
                </a:solidFill>
                <a:cs typeface="Verdana"/>
              </a:rPr>
              <a:t>    </a:t>
            </a:r>
            <a:r>
              <a:rPr lang="uk-UA" sz="2000" dirty="0" smtClean="0">
                <a:solidFill>
                  <a:srgbClr val="00287D"/>
                </a:solidFill>
                <a:cs typeface="Verdana"/>
              </a:rPr>
              <a:t>для працівників</a:t>
            </a:r>
            <a:endParaRPr lang="cs-CZ" sz="2000" dirty="0">
              <a:solidFill>
                <a:srgbClr val="00287D"/>
              </a:solidFill>
              <a:cs typeface="Verdan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00287D"/>
              </a:solidFill>
              <a:hlinkClick r:id="rId2"/>
            </a:endParaRPr>
          </a:p>
          <a:p>
            <a:pPr marL="0" indent="0">
              <a:buNone/>
            </a:pPr>
            <a:endParaRPr lang="cs-CZ" sz="2000" dirty="0">
              <a:solidFill>
                <a:srgbClr val="00287D"/>
              </a:solidFill>
              <a:hlinkClick r:id="rId2"/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rgbClr val="00287D"/>
                </a:solidFill>
                <a:hlinkClick r:id="rId2"/>
              </a:rPr>
              <a:t>https</a:t>
            </a:r>
            <a:r>
              <a:rPr lang="cs-CZ" sz="2000" dirty="0">
                <a:solidFill>
                  <a:srgbClr val="00287D"/>
                </a:solidFill>
                <a:hlinkClick r:id="rId2"/>
              </a:rPr>
              <a:t>://</a:t>
            </a:r>
            <a:r>
              <a:rPr lang="cs-CZ" sz="2000" dirty="0" smtClean="0">
                <a:solidFill>
                  <a:srgbClr val="00287D"/>
                </a:solidFill>
                <a:hlinkClick r:id="rId2"/>
              </a:rPr>
              <a:t>ec.europa.eu/programmes/erasmus-plus/resources_en#tab-1-2</a:t>
            </a:r>
            <a:r>
              <a:rPr lang="cs-CZ" sz="2000" dirty="0" smtClean="0">
                <a:solidFill>
                  <a:srgbClr val="00287D"/>
                </a:solidFill>
              </a:rPr>
              <a:t> </a:t>
            </a:r>
            <a:endParaRPr lang="cs-CZ" sz="2000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object 9"/>
          <p:cNvSpPr/>
          <p:nvPr/>
        </p:nvSpPr>
        <p:spPr>
          <a:xfrm>
            <a:off x="5976639" y="1786818"/>
            <a:ext cx="3067050" cy="398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0083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Marie </a:t>
            </a:r>
            <a:r>
              <a:rPr lang="en-GB" sz="3600" dirty="0" err="1"/>
              <a:t>Skłodowska</a:t>
            </a:r>
            <a:r>
              <a:rPr lang="en-GB" sz="3600" dirty="0"/>
              <a:t>-Curie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4752784" cy="411056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00287D"/>
                </a:solidFill>
              </a:rPr>
              <a:t>Обмінні програми </a:t>
            </a:r>
            <a:r>
              <a:rPr lang="cs-CZ" b="1" dirty="0" smtClean="0">
                <a:solidFill>
                  <a:srgbClr val="00287D"/>
                </a:solidFill>
              </a:rPr>
              <a:t>(RISE</a:t>
            </a:r>
            <a:r>
              <a:rPr lang="cs-CZ" b="1" dirty="0" smtClean="0">
                <a:solidFill>
                  <a:srgbClr val="00287D"/>
                </a:solidFill>
              </a:rPr>
              <a:t>)</a:t>
            </a:r>
          </a:p>
          <a:p>
            <a:pPr marL="0" indent="0">
              <a:buNone/>
            </a:pPr>
            <a:endParaRPr lang="cs-CZ" sz="15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uk-UA" sz="1600" b="1" dirty="0" smtClean="0">
                <a:solidFill>
                  <a:srgbClr val="00287D"/>
                </a:solidFill>
              </a:rPr>
              <a:t>Міжнародна міжсекторіальна співпраця посередництвом обмінів працівників, які беруть участь у спільних дослідницьких проектах</a:t>
            </a:r>
            <a:endParaRPr lang="cs-CZ" sz="16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uk-UA" sz="1600" b="1" dirty="0" smtClean="0">
                <a:solidFill>
                  <a:srgbClr val="00287D"/>
                </a:solidFill>
              </a:rPr>
              <a:t>Фінансові межі</a:t>
            </a:r>
            <a:r>
              <a:rPr lang="cs-CZ" sz="1600" b="1" dirty="0" smtClean="0">
                <a:solidFill>
                  <a:srgbClr val="00287D"/>
                </a:solidFill>
              </a:rPr>
              <a:t>:</a:t>
            </a:r>
          </a:p>
          <a:p>
            <a:pPr marL="0" indent="0">
              <a:buNone/>
            </a:pPr>
            <a:endParaRPr lang="cs-CZ" sz="16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rgbClr val="00287D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686299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cs-CZ" sz="1800" b="1" dirty="0" smtClean="0">
                <a:solidFill>
                  <a:srgbClr val="00B050"/>
                </a:solidFill>
              </a:rPr>
              <a:t>    </a:t>
            </a:r>
            <a:r>
              <a:rPr lang="uk-UA" sz="1800" b="1" dirty="0" smtClean="0">
                <a:solidFill>
                  <a:srgbClr val="00B050"/>
                </a:solidFill>
              </a:rPr>
              <a:t>Можливості</a:t>
            </a:r>
            <a:r>
              <a:rPr lang="cs-CZ" sz="1500" b="1" dirty="0" smtClean="0">
                <a:solidFill>
                  <a:srgbClr val="00B050"/>
                </a:solidFill>
              </a:rPr>
              <a:t>	</a:t>
            </a:r>
            <a:endParaRPr lang="cs-CZ" sz="1500" b="1" dirty="0">
              <a:solidFill>
                <a:srgbClr val="00287D"/>
              </a:solidFill>
            </a:endParaRPr>
          </a:p>
          <a:p>
            <a:pPr marL="896938" indent="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1173163" algn="l"/>
              </a:tabLst>
            </a:pPr>
            <a:r>
              <a:rPr lang="cs-CZ" sz="1600" b="1" dirty="0" smtClean="0">
                <a:solidFill>
                  <a:srgbClr val="00287D"/>
                </a:solidFill>
              </a:rPr>
              <a:t>	</a:t>
            </a:r>
            <a:r>
              <a:rPr lang="uk-UA" sz="1600" b="1" dirty="0" smtClean="0">
                <a:solidFill>
                  <a:srgbClr val="00287D"/>
                </a:solidFill>
              </a:rPr>
              <a:t>включає в себе співробітників, які працюють на дослідницьких проектах</a:t>
            </a:r>
            <a:endParaRPr lang="cs-CZ" sz="1600" b="1" dirty="0" smtClean="0">
              <a:solidFill>
                <a:srgbClr val="00287D"/>
              </a:solidFill>
            </a:endParaRPr>
          </a:p>
          <a:p>
            <a:pPr marL="896938" indent="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1173163" algn="l"/>
              </a:tabLst>
            </a:pPr>
            <a:r>
              <a:rPr lang="cs-CZ" sz="1600" b="1" dirty="0" smtClean="0">
                <a:solidFill>
                  <a:srgbClr val="00287D"/>
                </a:solidFill>
              </a:rPr>
              <a:t>  </a:t>
            </a:r>
            <a:r>
              <a:rPr lang="uk-UA" sz="1600" b="1" dirty="0" smtClean="0">
                <a:solidFill>
                  <a:srgbClr val="00287D"/>
                </a:solidFill>
              </a:rPr>
              <a:t>Співпраця з партнерами з третії країн</a:t>
            </a:r>
            <a:endParaRPr lang="cs-CZ" sz="1600" b="1" dirty="0" smtClean="0">
              <a:solidFill>
                <a:srgbClr val="00287D"/>
              </a:solidFill>
            </a:endParaRPr>
          </a:p>
          <a:p>
            <a:pPr marL="896938" indent="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1173163" algn="l"/>
              </a:tabLst>
            </a:pPr>
            <a:r>
              <a:rPr lang="cs-CZ" sz="1600" b="1" dirty="0" smtClean="0">
                <a:solidFill>
                  <a:srgbClr val="00287D"/>
                </a:solidFill>
              </a:rPr>
              <a:t>  </a:t>
            </a:r>
            <a:r>
              <a:rPr lang="uk-UA" sz="1600" b="1" dirty="0" smtClean="0">
                <a:solidFill>
                  <a:srgbClr val="00287D"/>
                </a:solidFill>
              </a:rPr>
              <a:t>проекти тривалістю до 4 років</a:t>
            </a:r>
            <a:r>
              <a:rPr lang="cs-CZ" sz="1600" b="1" dirty="0" smtClean="0">
                <a:solidFill>
                  <a:srgbClr val="00287D"/>
                </a:solidFill>
              </a:rPr>
              <a:t> </a:t>
            </a:r>
            <a:r>
              <a:rPr lang="uk-UA" sz="1600" b="1" dirty="0" smtClean="0">
                <a:solidFill>
                  <a:srgbClr val="00287D"/>
                </a:solidFill>
              </a:rPr>
              <a:t>та</a:t>
            </a:r>
            <a:r>
              <a:rPr lang="cs-CZ" sz="1600" b="1" dirty="0" smtClean="0">
                <a:solidFill>
                  <a:srgbClr val="00287D"/>
                </a:solidFill>
              </a:rPr>
              <a:t> 540 </a:t>
            </a:r>
            <a:r>
              <a:rPr lang="uk-UA" sz="1600" b="1" dirty="0" smtClean="0">
                <a:solidFill>
                  <a:srgbClr val="00287D"/>
                </a:solidFill>
              </a:rPr>
              <a:t>дослідницьких місяців</a:t>
            </a:r>
            <a:endParaRPr lang="cs-CZ" sz="1600" b="1" dirty="0" smtClean="0">
              <a:solidFill>
                <a:srgbClr val="00287D"/>
              </a:solidFill>
            </a:endParaRPr>
          </a:p>
          <a:p>
            <a:pPr marL="1173163" indent="-276225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1173163" algn="l"/>
              </a:tabLst>
            </a:pPr>
            <a:r>
              <a:rPr lang="uk-UA" sz="1600" b="1" dirty="0" smtClean="0">
                <a:solidFill>
                  <a:srgbClr val="00287D"/>
                </a:solidFill>
              </a:rPr>
              <a:t>Можливості подальшого переведення</a:t>
            </a:r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6" name="object 19"/>
          <p:cNvSpPr/>
          <p:nvPr/>
        </p:nvSpPr>
        <p:spPr>
          <a:xfrm>
            <a:off x="-14326" y="2448077"/>
            <a:ext cx="5262372" cy="83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44460"/>
              </p:ext>
            </p:extLst>
          </p:nvPr>
        </p:nvGraphicFramePr>
        <p:xfrm>
          <a:off x="509588" y="4572512"/>
          <a:ext cx="3717355" cy="155735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09657">
                  <a:extLst>
                    <a:ext uri="{9D8B030D-6E8A-4147-A177-3AD203B41FA5}">
                      <a16:colId xmlns="" xmlns:a16="http://schemas.microsoft.com/office/drawing/2014/main" val="3693961583"/>
                    </a:ext>
                  </a:extLst>
                </a:gridCol>
                <a:gridCol w="1207698">
                  <a:extLst>
                    <a:ext uri="{9D8B030D-6E8A-4147-A177-3AD203B41FA5}">
                      <a16:colId xmlns="" xmlns:a16="http://schemas.microsoft.com/office/drawing/2014/main" val="3511267196"/>
                    </a:ext>
                  </a:extLst>
                </a:gridCol>
              </a:tblGrid>
              <a:tr h="657983"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Досліди, співпраця, вишкіл 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 1800 EUR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47215821"/>
                  </a:ext>
                </a:extLst>
              </a:tr>
              <a:tr h="381213"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Менеджмент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 та непрямі видатки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700 EUR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43598518"/>
                  </a:ext>
                </a:extLst>
              </a:tr>
              <a:tr h="381213"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Додаткові видатки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2000 EUR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73546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750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Marie </a:t>
            </a:r>
            <a:r>
              <a:rPr lang="en-GB" sz="3600" dirty="0" err="1"/>
              <a:t>Skłodowska</a:t>
            </a:r>
            <a:r>
              <a:rPr lang="en-GB" sz="3600" dirty="0"/>
              <a:t>-Curie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4752784" cy="4110567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00287D"/>
                </a:solidFill>
              </a:rPr>
              <a:t>Співфінансування програм</a:t>
            </a:r>
            <a:r>
              <a:rPr lang="cs-CZ" sz="2400" b="1" dirty="0" smtClean="0">
                <a:solidFill>
                  <a:srgbClr val="00287D"/>
                </a:solidFill>
              </a:rPr>
              <a:t> </a:t>
            </a:r>
            <a:r>
              <a:rPr lang="cs-CZ" sz="1800" b="1" dirty="0" smtClean="0">
                <a:solidFill>
                  <a:srgbClr val="00287D"/>
                </a:solidFill>
              </a:rPr>
              <a:t>(COFUND)</a:t>
            </a:r>
          </a:p>
          <a:p>
            <a:pPr marL="0" indent="0">
              <a:buNone/>
            </a:pPr>
            <a:endParaRPr lang="cs-CZ" sz="15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uk-UA" sz="1600" b="1" dirty="0" smtClean="0">
                <a:solidFill>
                  <a:srgbClr val="00287D"/>
                </a:solidFill>
              </a:rPr>
              <a:t>Фінансування програм </a:t>
            </a:r>
            <a:r>
              <a:rPr lang="cs-CZ" sz="1600" b="1" dirty="0" smtClean="0">
                <a:solidFill>
                  <a:srgbClr val="00287D"/>
                </a:solidFill>
              </a:rPr>
              <a:t>(EU/AC </a:t>
            </a:r>
            <a:r>
              <a:rPr lang="uk-UA" sz="1600" b="1" dirty="0" smtClean="0">
                <a:solidFill>
                  <a:srgbClr val="00287D"/>
                </a:solidFill>
              </a:rPr>
              <a:t>або</a:t>
            </a:r>
            <a:r>
              <a:rPr lang="cs-CZ" sz="1600" b="1" dirty="0" smtClean="0">
                <a:solidFill>
                  <a:srgbClr val="00287D"/>
                </a:solidFill>
              </a:rPr>
              <a:t> IEIO </a:t>
            </a:r>
            <a:r>
              <a:rPr lang="uk-UA" sz="1600" b="1" dirty="0" smtClean="0">
                <a:solidFill>
                  <a:srgbClr val="00287D"/>
                </a:solidFill>
              </a:rPr>
              <a:t>організацій</a:t>
            </a:r>
            <a:r>
              <a:rPr lang="cs-CZ" sz="1600" b="1" dirty="0" smtClean="0">
                <a:solidFill>
                  <a:srgbClr val="00287D"/>
                </a:solidFill>
              </a:rPr>
              <a:t>) </a:t>
            </a:r>
            <a:r>
              <a:rPr lang="uk-UA" sz="1600" b="1" dirty="0" smtClean="0">
                <a:solidFill>
                  <a:srgbClr val="00287D"/>
                </a:solidFill>
              </a:rPr>
              <a:t>спрямованих на підтримку</a:t>
            </a:r>
            <a:r>
              <a:rPr lang="cs-CZ" sz="1600" b="1" dirty="0" smtClean="0">
                <a:solidFill>
                  <a:srgbClr val="00287D"/>
                </a:solidFill>
              </a:rPr>
              <a:t>  </a:t>
            </a:r>
            <a:r>
              <a:rPr lang="uk-UA" sz="1600" b="1" dirty="0" smtClean="0">
                <a:solidFill>
                  <a:srgbClr val="00287D"/>
                </a:solidFill>
              </a:rPr>
              <a:t>індивідуального науково-дослідницького перебування</a:t>
            </a:r>
            <a:r>
              <a:rPr lang="cs-CZ" sz="1600" b="1" dirty="0" smtClean="0">
                <a:solidFill>
                  <a:srgbClr val="00287D"/>
                </a:solidFill>
              </a:rPr>
              <a:t> </a:t>
            </a:r>
            <a:r>
              <a:rPr lang="uk-UA" sz="1600" b="1" dirty="0" smtClean="0">
                <a:solidFill>
                  <a:srgbClr val="00287D"/>
                </a:solidFill>
              </a:rPr>
              <a:t>досвідчених дослідників</a:t>
            </a:r>
            <a:r>
              <a:rPr lang="cs-CZ" sz="1600" b="1" dirty="0" smtClean="0">
                <a:solidFill>
                  <a:srgbClr val="00287D"/>
                </a:solidFill>
              </a:rPr>
              <a:t> </a:t>
            </a:r>
            <a:r>
              <a:rPr lang="uk-UA" sz="1600" b="1" dirty="0" smtClean="0">
                <a:solidFill>
                  <a:srgbClr val="00287D"/>
                </a:solidFill>
              </a:rPr>
              <a:t>або докторських програм</a:t>
            </a:r>
            <a:r>
              <a:rPr lang="cs-CZ" sz="1600" b="1" dirty="0" smtClean="0">
                <a:solidFill>
                  <a:srgbClr val="00287D"/>
                </a:solidFill>
              </a:rPr>
              <a:t> </a:t>
            </a:r>
            <a:r>
              <a:rPr lang="uk-UA" sz="1600" b="1" dirty="0" smtClean="0">
                <a:solidFill>
                  <a:srgbClr val="00287D"/>
                </a:solidFill>
              </a:rPr>
              <a:t>для дослідників-початківців</a:t>
            </a:r>
            <a:endParaRPr lang="cs-CZ" sz="1600" b="1" dirty="0" smtClean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uk-UA" sz="1600" b="1" dirty="0" smtClean="0">
                <a:solidFill>
                  <a:srgbClr val="00287D"/>
                </a:solidFill>
              </a:rPr>
              <a:t>Фінансові межі</a:t>
            </a:r>
            <a:r>
              <a:rPr lang="cs-CZ" sz="1600" b="1" dirty="0" smtClean="0">
                <a:solidFill>
                  <a:srgbClr val="00287D"/>
                </a:solidFill>
              </a:rPr>
              <a:t>:</a:t>
            </a:r>
          </a:p>
          <a:p>
            <a:pPr marL="0" indent="0">
              <a:buNone/>
            </a:pPr>
            <a:endParaRPr lang="cs-CZ" sz="16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rgbClr val="00287D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686299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cs-CZ" sz="1800" b="1" dirty="0" smtClean="0">
                <a:solidFill>
                  <a:srgbClr val="00B050"/>
                </a:solidFill>
              </a:rPr>
              <a:t>     </a:t>
            </a:r>
            <a:r>
              <a:rPr lang="uk-UA" sz="1800" b="1" dirty="0" smtClean="0">
                <a:solidFill>
                  <a:srgbClr val="00B050"/>
                </a:solidFill>
              </a:rPr>
              <a:t>Можливості</a:t>
            </a:r>
            <a:r>
              <a:rPr lang="cs-CZ" sz="1400" b="1" dirty="0" smtClean="0">
                <a:solidFill>
                  <a:srgbClr val="00B050"/>
                </a:solidFill>
              </a:rPr>
              <a:t>  </a:t>
            </a:r>
            <a:r>
              <a:rPr lang="cs-CZ" sz="1500" b="1" dirty="0" smtClean="0">
                <a:solidFill>
                  <a:srgbClr val="00B050"/>
                </a:solidFill>
              </a:rPr>
              <a:t>	</a:t>
            </a:r>
            <a:endParaRPr lang="cs-CZ" sz="1500" b="1" dirty="0">
              <a:solidFill>
                <a:srgbClr val="00287D"/>
              </a:solidFill>
            </a:endParaRPr>
          </a:p>
          <a:p>
            <a:pPr marL="896938" indent="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1173163" algn="l"/>
              </a:tabLst>
            </a:pPr>
            <a:r>
              <a:rPr lang="cs-CZ" sz="1600" b="1" dirty="0" smtClean="0">
                <a:solidFill>
                  <a:srgbClr val="00287D"/>
                </a:solidFill>
              </a:rPr>
              <a:t>	</a:t>
            </a:r>
            <a:r>
              <a:rPr lang="uk-UA" sz="1600" b="1" dirty="0" smtClean="0">
                <a:solidFill>
                  <a:srgbClr val="00287D"/>
                </a:solidFill>
              </a:rPr>
              <a:t>доступні індивідуально</a:t>
            </a:r>
            <a:r>
              <a:rPr lang="cs-CZ" sz="1600" b="1" dirty="0" smtClean="0">
                <a:solidFill>
                  <a:srgbClr val="00287D"/>
                </a:solidFill>
              </a:rPr>
              <a:t>	(mono-</a:t>
            </a:r>
            <a:r>
              <a:rPr lang="cs-CZ" sz="1600" b="1" dirty="0" err="1" smtClean="0">
                <a:solidFill>
                  <a:srgbClr val="00287D"/>
                </a:solidFill>
              </a:rPr>
              <a:t>beneficiary</a:t>
            </a:r>
            <a:r>
              <a:rPr lang="cs-CZ" sz="1600" b="1" dirty="0" smtClean="0">
                <a:solidFill>
                  <a:srgbClr val="00287D"/>
                </a:solidFill>
              </a:rPr>
              <a:t>)</a:t>
            </a:r>
          </a:p>
          <a:p>
            <a:pPr marL="896938" indent="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1173163" algn="l"/>
              </a:tabLst>
            </a:pPr>
            <a:r>
              <a:rPr lang="cs-CZ" sz="1600" b="1" dirty="0" smtClean="0">
                <a:solidFill>
                  <a:srgbClr val="00287D"/>
                </a:solidFill>
              </a:rPr>
              <a:t>  </a:t>
            </a:r>
            <a:r>
              <a:rPr lang="uk-UA" sz="1600" b="1" dirty="0" smtClean="0">
                <a:solidFill>
                  <a:srgbClr val="00287D"/>
                </a:solidFill>
              </a:rPr>
              <a:t>міжнародні, національні та регіональні програми</a:t>
            </a:r>
            <a:endParaRPr lang="cs-CZ" sz="1600" b="1" dirty="0" smtClean="0">
              <a:solidFill>
                <a:srgbClr val="00287D"/>
              </a:solidFill>
            </a:endParaRPr>
          </a:p>
          <a:p>
            <a:pPr marL="896938" indent="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1173163" algn="l"/>
              </a:tabLst>
            </a:pPr>
            <a:r>
              <a:rPr lang="cs-CZ" sz="1600" b="1" dirty="0" smtClean="0">
                <a:solidFill>
                  <a:srgbClr val="00287D"/>
                </a:solidFill>
              </a:rPr>
              <a:t>  </a:t>
            </a:r>
            <a:r>
              <a:rPr lang="uk-UA" sz="1600" b="1" dirty="0" smtClean="0">
                <a:solidFill>
                  <a:srgbClr val="00287D"/>
                </a:solidFill>
              </a:rPr>
              <a:t>зголошуватися можуть 	приватні і 	державні/громадські 	організації</a:t>
            </a:r>
            <a:endParaRPr lang="cs-CZ" sz="1600" b="1" dirty="0" smtClean="0">
              <a:solidFill>
                <a:srgbClr val="00287D"/>
              </a:solidFill>
            </a:endParaRPr>
          </a:p>
          <a:p>
            <a:pPr marL="1173163" indent="-276225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1173163" algn="l"/>
              </a:tabLst>
            </a:pPr>
            <a:r>
              <a:rPr lang="uk-UA" sz="1600" b="1" dirty="0" smtClean="0">
                <a:solidFill>
                  <a:srgbClr val="00287D"/>
                </a:solidFill>
              </a:rPr>
              <a:t>Тривалість проекту – до 5 років</a:t>
            </a:r>
            <a:endParaRPr lang="cs-CZ" sz="1600" b="1" dirty="0" smtClean="0">
              <a:solidFill>
                <a:srgbClr val="00287D"/>
              </a:solidFill>
            </a:endParaRPr>
          </a:p>
          <a:p>
            <a:pPr marL="1173163" indent="-276225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1173163" algn="l"/>
              </a:tabLst>
            </a:pPr>
            <a:r>
              <a:rPr lang="cs-CZ" sz="1600" b="1" dirty="0" smtClean="0">
                <a:solidFill>
                  <a:srgbClr val="00287D"/>
                </a:solidFill>
              </a:rPr>
              <a:t>10 </a:t>
            </a:r>
            <a:r>
              <a:rPr lang="uk-UA" sz="1600" b="1" dirty="0" smtClean="0">
                <a:solidFill>
                  <a:srgbClr val="00287D"/>
                </a:solidFill>
              </a:rPr>
              <a:t>міл</a:t>
            </a:r>
            <a:r>
              <a:rPr lang="cs-CZ" sz="1600" b="1" dirty="0" smtClean="0">
                <a:solidFill>
                  <a:srgbClr val="00287D"/>
                </a:solidFill>
              </a:rPr>
              <a:t>. EUR</a:t>
            </a:r>
            <a:r>
              <a:rPr lang="uk-UA" sz="1600" b="1" dirty="0" smtClean="0">
                <a:solidFill>
                  <a:srgbClr val="00287D"/>
                </a:solidFill>
              </a:rPr>
              <a:t> </a:t>
            </a:r>
            <a:r>
              <a:rPr lang="cs-CZ" sz="1600" b="1" dirty="0" smtClean="0">
                <a:solidFill>
                  <a:srgbClr val="00287D"/>
                </a:solidFill>
              </a:rPr>
              <a:t>/</a:t>
            </a:r>
            <a:r>
              <a:rPr lang="uk-UA" sz="1600" b="1" dirty="0" smtClean="0">
                <a:solidFill>
                  <a:srgbClr val="00287D"/>
                </a:solidFill>
              </a:rPr>
              <a:t>учасник</a:t>
            </a:r>
            <a:r>
              <a:rPr lang="cs-CZ" sz="1600" b="1" dirty="0" smtClean="0">
                <a:solidFill>
                  <a:srgbClr val="00287D"/>
                </a:solidFill>
              </a:rPr>
              <a:t>/</a:t>
            </a:r>
            <a:r>
              <a:rPr lang="uk-UA" sz="1600" b="1" dirty="0" smtClean="0">
                <a:solidFill>
                  <a:srgbClr val="00287D"/>
                </a:solidFill>
              </a:rPr>
              <a:t>заклик</a:t>
            </a:r>
            <a:endParaRPr lang="cs-CZ" sz="1600" b="1" dirty="0" smtClean="0">
              <a:solidFill>
                <a:srgbClr val="00287D"/>
              </a:solidFill>
            </a:endParaRPr>
          </a:p>
          <a:p>
            <a:pPr marL="1173163" indent="-276225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1173163" algn="l"/>
              </a:tabLst>
            </a:pPr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6" name="object 19"/>
          <p:cNvSpPr/>
          <p:nvPr/>
        </p:nvSpPr>
        <p:spPr>
          <a:xfrm>
            <a:off x="-14326" y="2689616"/>
            <a:ext cx="5262372" cy="83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99617"/>
              </p:ext>
            </p:extLst>
          </p:nvPr>
        </p:nvGraphicFramePr>
        <p:xfrm>
          <a:off x="509588" y="5045291"/>
          <a:ext cx="3717355" cy="187366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09657">
                  <a:extLst>
                    <a:ext uri="{9D8B030D-6E8A-4147-A177-3AD203B41FA5}">
                      <a16:colId xmlns="" xmlns:a16="http://schemas.microsoft.com/office/drawing/2014/main" val="3693961583"/>
                    </a:ext>
                  </a:extLst>
                </a:gridCol>
                <a:gridCol w="1207698">
                  <a:extLst>
                    <a:ext uri="{9D8B030D-6E8A-4147-A177-3AD203B41FA5}">
                      <a16:colId xmlns="" xmlns:a16="http://schemas.microsoft.com/office/drawing/2014/main" val="3511267196"/>
                    </a:ext>
                  </a:extLst>
                </a:gridCol>
              </a:tblGrid>
              <a:tr h="623989"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Менеджмент та непрямі видатки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 650 EUR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47215821"/>
                  </a:ext>
                </a:extLst>
              </a:tr>
              <a:tr h="381213"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Видатки на життя (дослідники-початківці) 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3710 EUR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43598518"/>
                  </a:ext>
                </a:extLst>
              </a:tr>
              <a:tr h="381213"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solidFill>
                            <a:srgbClr val="00287D"/>
                          </a:solidFill>
                        </a:rPr>
                        <a:t>Видатки на життя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(</a:t>
                      </a:r>
                      <a:r>
                        <a:rPr lang="uk-UA" sz="1400" b="0" baseline="0" dirty="0" smtClean="0">
                          <a:solidFill>
                            <a:srgbClr val="00287D"/>
                          </a:solidFill>
                        </a:rPr>
                        <a:t>досвідчені дослідники</a:t>
                      </a:r>
                      <a:r>
                        <a:rPr lang="cs-CZ" sz="1400" b="0" baseline="0" dirty="0" smtClean="0">
                          <a:solidFill>
                            <a:srgbClr val="00287D"/>
                          </a:solidFill>
                        </a:rPr>
                        <a:t>)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rgbClr val="00287D"/>
                          </a:solidFill>
                        </a:rPr>
                        <a:t>5250 EUR</a:t>
                      </a:r>
                      <a:endParaRPr lang="cs-CZ" sz="1400" b="0" dirty="0">
                        <a:solidFill>
                          <a:srgbClr val="0028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73546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9247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Marie </a:t>
            </a:r>
            <a:r>
              <a:rPr lang="en-GB" sz="2800" dirty="0" err="1" smtClean="0"/>
              <a:t>Skłodowska</a:t>
            </a:r>
            <a:r>
              <a:rPr lang="en-GB" sz="2800" dirty="0" smtClean="0"/>
              <a:t>-Curie</a:t>
            </a:r>
            <a:r>
              <a:rPr lang="cs-CZ" sz="2800" dirty="0" smtClean="0"/>
              <a:t> – </a:t>
            </a:r>
            <a:r>
              <a:rPr lang="cs-CZ" sz="2800" i="1" dirty="0" smtClean="0"/>
              <a:t>očekávaný přínos</a:t>
            </a:r>
            <a:endParaRPr lang="cs-CZ" sz="2800" i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lain" startAt="2014"/>
            </a:pPr>
            <a:r>
              <a:rPr lang="cs-CZ" sz="3200" b="1" dirty="0" smtClean="0">
                <a:solidFill>
                  <a:srgbClr val="0028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2020              </a:t>
            </a:r>
          </a:p>
          <a:p>
            <a:pPr marL="0" indent="0">
              <a:buNone/>
            </a:pPr>
            <a:endParaRPr lang="cs-CZ" sz="1800" b="1" dirty="0" smtClean="0">
              <a:solidFill>
                <a:srgbClr val="0028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800" b="1" dirty="0" smtClean="0">
                <a:solidFill>
                  <a:srgbClr val="00287D"/>
                </a:solidFill>
              </a:rPr>
              <a:t>~ </a:t>
            </a:r>
            <a:r>
              <a:rPr lang="cs-CZ" sz="1800" b="1" dirty="0" smtClean="0">
                <a:solidFill>
                  <a:srgbClr val="00B050"/>
                </a:solidFill>
              </a:rPr>
              <a:t>65 000 </a:t>
            </a:r>
            <a:r>
              <a:rPr lang="uk-UA" sz="1800" b="1" dirty="0" smtClean="0">
                <a:solidFill>
                  <a:srgbClr val="00B050"/>
                </a:solidFill>
              </a:rPr>
              <a:t>підтриманих дослідницьких співробітників</a:t>
            </a:r>
            <a:r>
              <a:rPr lang="cs-CZ" sz="1800" b="1" dirty="0" smtClean="0">
                <a:solidFill>
                  <a:srgbClr val="00287D"/>
                </a:solidFill>
              </a:rPr>
              <a:t>, </a:t>
            </a:r>
            <a:r>
              <a:rPr lang="uk-UA" sz="1800" b="1" dirty="0" smtClean="0">
                <a:solidFill>
                  <a:srgbClr val="00287D"/>
                </a:solidFill>
              </a:rPr>
              <a:t>втч</a:t>
            </a:r>
            <a:r>
              <a:rPr lang="cs-CZ" sz="1800" b="1" dirty="0" smtClean="0">
                <a:solidFill>
                  <a:srgbClr val="00287D"/>
                </a:solidFill>
              </a:rPr>
              <a:t>. </a:t>
            </a:r>
            <a:r>
              <a:rPr lang="cs-CZ" sz="1800" b="1" dirty="0" smtClean="0">
                <a:solidFill>
                  <a:srgbClr val="00B050"/>
                </a:solidFill>
              </a:rPr>
              <a:t>25 000 </a:t>
            </a:r>
            <a:r>
              <a:rPr lang="uk-UA" sz="1800" b="1" dirty="0" smtClean="0">
                <a:solidFill>
                  <a:srgbClr val="00B050"/>
                </a:solidFill>
              </a:rPr>
              <a:t>аспірантів</a:t>
            </a:r>
            <a:endParaRPr lang="cs-CZ" sz="1800" b="1" dirty="0" smtClean="0">
              <a:solidFill>
                <a:srgbClr val="00B050"/>
              </a:solidFill>
            </a:endParaRPr>
          </a:p>
          <a:p>
            <a:pPr marL="361950" indent="-3619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800" b="1" dirty="0" smtClean="0">
                <a:solidFill>
                  <a:srgbClr val="00287D"/>
                </a:solidFill>
              </a:rPr>
              <a:t> ~ </a:t>
            </a:r>
            <a:r>
              <a:rPr lang="cs-CZ" sz="1800" b="1" dirty="0" smtClean="0">
                <a:solidFill>
                  <a:srgbClr val="00B050"/>
                </a:solidFill>
              </a:rPr>
              <a:t>200 000 </a:t>
            </a:r>
            <a:r>
              <a:rPr lang="uk-UA" sz="1800" b="1" dirty="0" smtClean="0">
                <a:solidFill>
                  <a:srgbClr val="00B050"/>
                </a:solidFill>
              </a:rPr>
              <a:t>науково-дослідницьких статей та публікацій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uk-UA" sz="1800" b="1" dirty="0" smtClean="0">
                <a:solidFill>
                  <a:srgbClr val="00287D"/>
                </a:solidFill>
              </a:rPr>
              <a:t>у визнаних журналах</a:t>
            </a:r>
            <a:endParaRPr lang="cs-CZ" sz="1800" b="1" dirty="0" smtClean="0">
              <a:solidFill>
                <a:srgbClr val="00287D"/>
              </a:solidFill>
            </a:endParaRPr>
          </a:p>
          <a:p>
            <a:pPr marL="276225" indent="-27622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800" b="1" dirty="0" smtClean="0">
                <a:solidFill>
                  <a:srgbClr val="00287D"/>
                </a:solidFill>
              </a:rPr>
              <a:t>~ </a:t>
            </a:r>
            <a:r>
              <a:rPr lang="cs-CZ" sz="1800" b="1" dirty="0" smtClean="0">
                <a:solidFill>
                  <a:srgbClr val="00B050"/>
                </a:solidFill>
              </a:rPr>
              <a:t>1 500 </a:t>
            </a:r>
            <a:r>
              <a:rPr lang="uk-UA" sz="1800" b="1" dirty="0" smtClean="0">
                <a:solidFill>
                  <a:srgbClr val="00B050"/>
                </a:solidFill>
              </a:rPr>
              <a:t>заявок на патент</a:t>
            </a:r>
            <a:endParaRPr lang="cs-CZ" sz="1800" b="1" dirty="0" smtClean="0">
              <a:solidFill>
                <a:srgbClr val="00B050"/>
              </a:solidFill>
            </a:endParaRPr>
          </a:p>
          <a:p>
            <a:pPr marL="276225" indent="-27622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800" b="1" dirty="0" smtClean="0">
                <a:solidFill>
                  <a:srgbClr val="00287D"/>
                </a:solidFill>
              </a:rPr>
              <a:t>~ </a:t>
            </a:r>
            <a:r>
              <a:rPr lang="cs-CZ" sz="1800" b="1" dirty="0" smtClean="0">
                <a:solidFill>
                  <a:srgbClr val="00B050"/>
                </a:solidFill>
              </a:rPr>
              <a:t>100 </a:t>
            </a:r>
            <a:r>
              <a:rPr lang="uk-UA" sz="1800" b="1" dirty="0" smtClean="0">
                <a:solidFill>
                  <a:srgbClr val="00B050"/>
                </a:solidFill>
              </a:rPr>
              <a:t>вторинних продуктів</a:t>
            </a:r>
            <a:endParaRPr lang="cs-CZ" sz="1800" b="1" dirty="0" smtClean="0">
              <a:solidFill>
                <a:srgbClr val="00B050"/>
              </a:solidFill>
            </a:endParaRPr>
          </a:p>
          <a:p>
            <a:pPr marL="276225" indent="-276225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1800" b="1" dirty="0" smtClean="0">
                <a:solidFill>
                  <a:srgbClr val="00287D"/>
                </a:solidFill>
              </a:rPr>
              <a:t>~ </a:t>
            </a:r>
            <a:r>
              <a:rPr lang="cs-CZ" sz="1800" b="1" dirty="0" smtClean="0">
                <a:solidFill>
                  <a:srgbClr val="00B050"/>
                </a:solidFill>
              </a:rPr>
              <a:t>350 – 400 </a:t>
            </a:r>
            <a:r>
              <a:rPr lang="uk-UA" sz="1800" b="1" dirty="0" smtClean="0">
                <a:solidFill>
                  <a:srgbClr val="00B050"/>
                </a:solidFill>
              </a:rPr>
              <a:t>нових програм </a:t>
            </a:r>
            <a:r>
              <a:rPr lang="uk-UA" sz="1800" b="1" dirty="0" smtClean="0">
                <a:solidFill>
                  <a:srgbClr val="00287D"/>
                </a:solidFill>
              </a:rPr>
              <a:t>на регіональному/національному/міжнародному рівні спрямованих на міжнародні та міжсекторіальні вишколи та кар</a:t>
            </a:r>
            <a:r>
              <a:rPr lang="en-US" sz="1800" b="1" dirty="0" smtClean="0">
                <a:solidFill>
                  <a:srgbClr val="00287D"/>
                </a:solidFill>
              </a:rPr>
              <a:t>`</a:t>
            </a:r>
            <a:r>
              <a:rPr lang="uk-UA" sz="1800" b="1" dirty="0" smtClean="0">
                <a:solidFill>
                  <a:srgbClr val="00287D"/>
                </a:solidFill>
              </a:rPr>
              <a:t>єрне зростання дослідницьких працівників</a:t>
            </a:r>
            <a:endParaRPr lang="cs-CZ" sz="3200" b="1" dirty="0">
              <a:solidFill>
                <a:srgbClr val="0028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8" name="object 4"/>
          <p:cNvSpPr/>
          <p:nvPr/>
        </p:nvSpPr>
        <p:spPr>
          <a:xfrm>
            <a:off x="509589" y="2405618"/>
            <a:ext cx="7488935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7337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Marie </a:t>
            </a:r>
            <a:r>
              <a:rPr lang="en-GB" dirty="0" err="1" smtClean="0"/>
              <a:t>Skłodowska</a:t>
            </a:r>
            <a:r>
              <a:rPr lang="en-GB" dirty="0" smtClean="0"/>
              <a:t>-Curie</a:t>
            </a:r>
            <a:r>
              <a:rPr lang="cs-CZ" dirty="0" smtClean="0"/>
              <a:t> - </a:t>
            </a:r>
            <a:r>
              <a:rPr lang="uk-UA" i="1" dirty="0" smtClean="0"/>
              <a:t>заявка</a:t>
            </a:r>
            <a:endParaRPr lang="cs-CZ" i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86" y="2133600"/>
            <a:ext cx="4143840" cy="4572000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7" name="object 21"/>
          <p:cNvSpPr/>
          <p:nvPr/>
        </p:nvSpPr>
        <p:spPr>
          <a:xfrm>
            <a:off x="4742518" y="2551018"/>
            <a:ext cx="2310637" cy="973201"/>
          </a:xfrm>
          <a:custGeom>
            <a:avLst/>
            <a:gdLst/>
            <a:ahLst/>
            <a:cxnLst/>
            <a:rect l="l" t="t" r="r" b="b"/>
            <a:pathLst>
              <a:path w="2310637" h="973201">
                <a:moveTo>
                  <a:pt x="182177" y="944368"/>
                </a:moveTo>
                <a:lnTo>
                  <a:pt x="172283" y="936347"/>
                </a:lnTo>
                <a:lnTo>
                  <a:pt x="168783" y="935481"/>
                </a:lnTo>
                <a:lnTo>
                  <a:pt x="107395" y="926618"/>
                </a:lnTo>
                <a:lnTo>
                  <a:pt x="50037" y="947038"/>
                </a:lnTo>
                <a:lnTo>
                  <a:pt x="70026" y="921223"/>
                </a:lnTo>
                <a:lnTo>
                  <a:pt x="107395" y="926618"/>
                </a:lnTo>
                <a:lnTo>
                  <a:pt x="2310637" y="35305"/>
                </a:lnTo>
                <a:lnTo>
                  <a:pt x="2296414" y="0"/>
                </a:lnTo>
                <a:lnTo>
                  <a:pt x="93247" y="891232"/>
                </a:lnTo>
                <a:lnTo>
                  <a:pt x="37718" y="916558"/>
                </a:lnTo>
                <a:lnTo>
                  <a:pt x="42163" y="953007"/>
                </a:lnTo>
                <a:lnTo>
                  <a:pt x="27812" y="917701"/>
                </a:lnTo>
                <a:lnTo>
                  <a:pt x="100964" y="819023"/>
                </a:lnTo>
                <a:lnTo>
                  <a:pt x="0" y="949578"/>
                </a:lnTo>
                <a:lnTo>
                  <a:pt x="163322" y="973201"/>
                </a:lnTo>
                <a:lnTo>
                  <a:pt x="176018" y="970580"/>
                </a:lnTo>
                <a:lnTo>
                  <a:pt x="183962" y="960602"/>
                </a:lnTo>
                <a:lnTo>
                  <a:pt x="184785" y="957072"/>
                </a:lnTo>
                <a:lnTo>
                  <a:pt x="182177" y="944368"/>
                </a:lnTo>
                <a:close/>
              </a:path>
              <a:path w="2310637" h="973201">
                <a:moveTo>
                  <a:pt x="116236" y="811676"/>
                </a:moveTo>
                <a:lnTo>
                  <a:pt x="105006" y="815138"/>
                </a:lnTo>
                <a:lnTo>
                  <a:pt x="100964" y="819023"/>
                </a:lnTo>
                <a:lnTo>
                  <a:pt x="27812" y="917701"/>
                </a:lnTo>
                <a:lnTo>
                  <a:pt x="42163" y="953007"/>
                </a:lnTo>
                <a:lnTo>
                  <a:pt x="37718" y="916558"/>
                </a:lnTo>
                <a:lnTo>
                  <a:pt x="93247" y="891232"/>
                </a:lnTo>
                <a:lnTo>
                  <a:pt x="131063" y="842390"/>
                </a:lnTo>
                <a:lnTo>
                  <a:pt x="135072" y="831075"/>
                </a:lnTo>
                <a:lnTo>
                  <a:pt x="131684" y="819847"/>
                </a:lnTo>
                <a:lnTo>
                  <a:pt x="127635" y="815593"/>
                </a:lnTo>
                <a:lnTo>
                  <a:pt x="116236" y="811676"/>
                </a:lnTo>
                <a:close/>
              </a:path>
              <a:path w="2310637" h="973201">
                <a:moveTo>
                  <a:pt x="50037" y="947038"/>
                </a:moveTo>
                <a:lnTo>
                  <a:pt x="107395" y="926618"/>
                </a:lnTo>
                <a:lnTo>
                  <a:pt x="70026" y="921223"/>
                </a:lnTo>
                <a:lnTo>
                  <a:pt x="50037" y="94703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0"/>
          <p:cNvSpPr txBox="1"/>
          <p:nvPr/>
        </p:nvSpPr>
        <p:spPr>
          <a:xfrm>
            <a:off x="7248599" y="2322927"/>
            <a:ext cx="1895401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lang="uk-UA" sz="1600" b="1" spc="4" dirty="0" smtClean="0">
                <a:solidFill>
                  <a:srgbClr val="0E5393"/>
                </a:solidFill>
                <a:latin typeface="Verdana"/>
                <a:cs typeface="Verdana"/>
              </a:rPr>
              <a:t>Підтримані проекти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9" name="object 18"/>
          <p:cNvSpPr/>
          <p:nvPr/>
        </p:nvSpPr>
        <p:spPr>
          <a:xfrm>
            <a:off x="6267703" y="3767161"/>
            <a:ext cx="947420" cy="806703"/>
          </a:xfrm>
          <a:custGeom>
            <a:avLst/>
            <a:gdLst/>
            <a:ahLst/>
            <a:cxnLst/>
            <a:rect l="l" t="t" r="r" b="b"/>
            <a:pathLst>
              <a:path w="947420" h="806703">
                <a:moveTo>
                  <a:pt x="159902" y="740231"/>
                </a:moveTo>
                <a:lnTo>
                  <a:pt x="155955" y="740536"/>
                </a:lnTo>
                <a:lnTo>
                  <a:pt x="94973" y="751295"/>
                </a:lnTo>
                <a:lnTo>
                  <a:pt x="46862" y="788669"/>
                </a:lnTo>
                <a:lnTo>
                  <a:pt x="57737" y="757863"/>
                </a:lnTo>
                <a:lnTo>
                  <a:pt x="94973" y="751295"/>
                </a:lnTo>
                <a:lnTo>
                  <a:pt x="947420" y="28955"/>
                </a:lnTo>
                <a:lnTo>
                  <a:pt x="922908" y="0"/>
                </a:lnTo>
                <a:lnTo>
                  <a:pt x="70310" y="722247"/>
                </a:lnTo>
                <a:lnTo>
                  <a:pt x="25653" y="763523"/>
                </a:lnTo>
                <a:lnTo>
                  <a:pt x="41275" y="796797"/>
                </a:lnTo>
                <a:lnTo>
                  <a:pt x="0" y="806703"/>
                </a:lnTo>
                <a:lnTo>
                  <a:pt x="162559" y="778001"/>
                </a:lnTo>
                <a:lnTo>
                  <a:pt x="173632" y="771715"/>
                </a:lnTo>
                <a:lnTo>
                  <a:pt x="178229" y="759980"/>
                </a:lnTo>
                <a:lnTo>
                  <a:pt x="177926" y="755903"/>
                </a:lnTo>
                <a:lnTo>
                  <a:pt x="171619" y="744804"/>
                </a:lnTo>
                <a:lnTo>
                  <a:pt x="159902" y="740231"/>
                </a:lnTo>
                <a:close/>
              </a:path>
              <a:path w="947420" h="806703">
                <a:moveTo>
                  <a:pt x="91122" y="651581"/>
                </a:moveTo>
                <a:lnTo>
                  <a:pt x="84004" y="641931"/>
                </a:lnTo>
                <a:lnTo>
                  <a:pt x="79375" y="639571"/>
                </a:lnTo>
                <a:lnTo>
                  <a:pt x="67127" y="639381"/>
                </a:lnTo>
                <a:lnTo>
                  <a:pt x="57477" y="646499"/>
                </a:lnTo>
                <a:lnTo>
                  <a:pt x="55118" y="651128"/>
                </a:lnTo>
                <a:lnTo>
                  <a:pt x="0" y="806703"/>
                </a:lnTo>
                <a:lnTo>
                  <a:pt x="41275" y="796797"/>
                </a:lnTo>
                <a:lnTo>
                  <a:pt x="16636" y="767714"/>
                </a:lnTo>
                <a:lnTo>
                  <a:pt x="41275" y="796797"/>
                </a:lnTo>
                <a:lnTo>
                  <a:pt x="25653" y="763523"/>
                </a:lnTo>
                <a:lnTo>
                  <a:pt x="70310" y="722247"/>
                </a:lnTo>
                <a:lnTo>
                  <a:pt x="90931" y="663828"/>
                </a:lnTo>
                <a:lnTo>
                  <a:pt x="91122" y="651581"/>
                </a:lnTo>
                <a:close/>
              </a:path>
              <a:path w="947420" h="806703">
                <a:moveTo>
                  <a:pt x="46862" y="788669"/>
                </a:moveTo>
                <a:lnTo>
                  <a:pt x="94973" y="751295"/>
                </a:lnTo>
                <a:lnTo>
                  <a:pt x="57737" y="757863"/>
                </a:lnTo>
                <a:lnTo>
                  <a:pt x="46862" y="78866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9"/>
          <p:cNvSpPr txBox="1"/>
          <p:nvPr/>
        </p:nvSpPr>
        <p:spPr>
          <a:xfrm>
            <a:off x="7345800" y="3524219"/>
            <a:ext cx="1540558" cy="471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8"/>
              </a:spcBef>
            </a:pPr>
            <a:r>
              <a:rPr lang="uk-UA" sz="2400" b="1" spc="0" baseline="-1714" dirty="0" smtClean="0">
                <a:solidFill>
                  <a:srgbClr val="0E5393"/>
                </a:solidFill>
                <a:latin typeface="Verdana"/>
                <a:cs typeface="Verdana"/>
              </a:rPr>
              <a:t>Актуальні виклики</a:t>
            </a:r>
            <a:endParaRPr sz="1600" b="1" dirty="0">
              <a:latin typeface="Verdana"/>
              <a:cs typeface="Verdana"/>
            </a:endParaRPr>
          </a:p>
        </p:txBody>
      </p:sp>
      <p:sp>
        <p:nvSpPr>
          <p:cNvPr id="11" name="object 16"/>
          <p:cNvSpPr/>
          <p:nvPr/>
        </p:nvSpPr>
        <p:spPr>
          <a:xfrm>
            <a:off x="6462241" y="4695098"/>
            <a:ext cx="948944" cy="805180"/>
          </a:xfrm>
          <a:custGeom>
            <a:avLst/>
            <a:gdLst/>
            <a:ahLst/>
            <a:cxnLst/>
            <a:rect l="l" t="t" r="r" b="b"/>
            <a:pathLst>
              <a:path w="948944" h="805179">
                <a:moveTo>
                  <a:pt x="159951" y="739005"/>
                </a:moveTo>
                <a:lnTo>
                  <a:pt x="155955" y="739266"/>
                </a:lnTo>
                <a:lnTo>
                  <a:pt x="94982" y="749964"/>
                </a:lnTo>
                <a:lnTo>
                  <a:pt x="46862" y="787272"/>
                </a:lnTo>
                <a:lnTo>
                  <a:pt x="57804" y="756486"/>
                </a:lnTo>
                <a:lnTo>
                  <a:pt x="94982" y="749964"/>
                </a:lnTo>
                <a:lnTo>
                  <a:pt x="948944" y="29209"/>
                </a:lnTo>
                <a:lnTo>
                  <a:pt x="924432" y="0"/>
                </a:lnTo>
                <a:lnTo>
                  <a:pt x="70456" y="720885"/>
                </a:lnTo>
                <a:lnTo>
                  <a:pt x="25653" y="762126"/>
                </a:lnTo>
                <a:lnTo>
                  <a:pt x="41148" y="795400"/>
                </a:lnTo>
                <a:lnTo>
                  <a:pt x="0" y="805179"/>
                </a:lnTo>
                <a:lnTo>
                  <a:pt x="162559" y="776858"/>
                </a:lnTo>
                <a:lnTo>
                  <a:pt x="173666" y="770545"/>
                </a:lnTo>
                <a:lnTo>
                  <a:pt x="178315" y="758762"/>
                </a:lnTo>
                <a:lnTo>
                  <a:pt x="178053" y="754760"/>
                </a:lnTo>
                <a:lnTo>
                  <a:pt x="171687" y="743654"/>
                </a:lnTo>
                <a:lnTo>
                  <a:pt x="159951" y="739005"/>
                </a:lnTo>
                <a:close/>
              </a:path>
              <a:path w="948944" h="805179">
                <a:moveTo>
                  <a:pt x="91389" y="650340"/>
                </a:moveTo>
                <a:lnTo>
                  <a:pt x="84325" y="640636"/>
                </a:lnTo>
                <a:lnTo>
                  <a:pt x="79628" y="638174"/>
                </a:lnTo>
                <a:lnTo>
                  <a:pt x="67352" y="638044"/>
                </a:lnTo>
                <a:lnTo>
                  <a:pt x="57634" y="645147"/>
                </a:lnTo>
                <a:lnTo>
                  <a:pt x="55245" y="649731"/>
                </a:lnTo>
                <a:lnTo>
                  <a:pt x="0" y="805179"/>
                </a:lnTo>
                <a:lnTo>
                  <a:pt x="41148" y="795400"/>
                </a:lnTo>
                <a:lnTo>
                  <a:pt x="16636" y="766317"/>
                </a:lnTo>
                <a:lnTo>
                  <a:pt x="41148" y="795400"/>
                </a:lnTo>
                <a:lnTo>
                  <a:pt x="25653" y="762126"/>
                </a:lnTo>
                <a:lnTo>
                  <a:pt x="70456" y="720885"/>
                </a:lnTo>
                <a:lnTo>
                  <a:pt x="91185" y="662558"/>
                </a:lnTo>
                <a:lnTo>
                  <a:pt x="91389" y="650340"/>
                </a:lnTo>
                <a:close/>
              </a:path>
              <a:path w="948944" h="805179">
                <a:moveTo>
                  <a:pt x="46862" y="787272"/>
                </a:moveTo>
                <a:lnTo>
                  <a:pt x="94982" y="749964"/>
                </a:lnTo>
                <a:lnTo>
                  <a:pt x="57804" y="756486"/>
                </a:lnTo>
                <a:lnTo>
                  <a:pt x="46862" y="78727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7"/>
          <p:cNvSpPr txBox="1"/>
          <p:nvPr/>
        </p:nvSpPr>
        <p:spPr>
          <a:xfrm>
            <a:off x="7597355" y="4516181"/>
            <a:ext cx="1365263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lang="uk-UA" sz="1300" b="1" i="1" spc="0" dirty="0" smtClean="0">
                <a:solidFill>
                  <a:srgbClr val="0E5393"/>
                </a:solidFill>
                <a:latin typeface="Verdana"/>
                <a:cs typeface="Verdana"/>
              </a:rPr>
              <a:t>Зголошуйтесь тут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3" name="object 20"/>
          <p:cNvSpPr/>
          <p:nvPr/>
        </p:nvSpPr>
        <p:spPr>
          <a:xfrm>
            <a:off x="6510094" y="5733634"/>
            <a:ext cx="939546" cy="223057"/>
          </a:xfrm>
          <a:custGeom>
            <a:avLst/>
            <a:gdLst/>
            <a:ahLst/>
            <a:cxnLst/>
            <a:rect l="l" t="t" r="r" b="b"/>
            <a:pathLst>
              <a:path w="939546" h="223057">
                <a:moveTo>
                  <a:pt x="34417" y="79121"/>
                </a:moveTo>
                <a:lnTo>
                  <a:pt x="128270" y="0"/>
                </a:lnTo>
                <a:lnTo>
                  <a:pt x="0" y="103759"/>
                </a:lnTo>
                <a:lnTo>
                  <a:pt x="34417" y="79121"/>
                </a:lnTo>
                <a:close/>
              </a:path>
              <a:path w="939546" h="223057">
                <a:moveTo>
                  <a:pt x="155067" y="2921"/>
                </a:moveTo>
                <a:lnTo>
                  <a:pt x="144987" y="-3620"/>
                </a:lnTo>
                <a:lnTo>
                  <a:pt x="133253" y="-2894"/>
                </a:lnTo>
                <a:lnTo>
                  <a:pt x="128270" y="0"/>
                </a:lnTo>
                <a:lnTo>
                  <a:pt x="34417" y="79121"/>
                </a:lnTo>
                <a:lnTo>
                  <a:pt x="0" y="103759"/>
                </a:lnTo>
                <a:lnTo>
                  <a:pt x="153416" y="164401"/>
                </a:lnTo>
                <a:lnTo>
                  <a:pt x="40258" y="116840"/>
                </a:lnTo>
                <a:lnTo>
                  <a:pt x="44323" y="80264"/>
                </a:lnTo>
                <a:lnTo>
                  <a:pt x="74689" y="92282"/>
                </a:lnTo>
                <a:lnTo>
                  <a:pt x="49275" y="112776"/>
                </a:lnTo>
                <a:lnTo>
                  <a:pt x="44323" y="80264"/>
                </a:lnTo>
                <a:lnTo>
                  <a:pt x="40258" y="116840"/>
                </a:lnTo>
                <a:lnTo>
                  <a:pt x="109901" y="106218"/>
                </a:lnTo>
                <a:lnTo>
                  <a:pt x="939546" y="-20319"/>
                </a:lnTo>
                <a:lnTo>
                  <a:pt x="933830" y="-58038"/>
                </a:lnTo>
                <a:lnTo>
                  <a:pt x="104208" y="68477"/>
                </a:lnTo>
                <a:lnTo>
                  <a:pt x="152273" y="29718"/>
                </a:lnTo>
                <a:lnTo>
                  <a:pt x="158720" y="19577"/>
                </a:lnTo>
                <a:lnTo>
                  <a:pt x="157943" y="7809"/>
                </a:lnTo>
                <a:lnTo>
                  <a:pt x="155067" y="2921"/>
                </a:lnTo>
                <a:close/>
              </a:path>
              <a:path w="939546" h="223057">
                <a:moveTo>
                  <a:pt x="175444" y="158337"/>
                </a:moveTo>
                <a:lnTo>
                  <a:pt x="178053" y="153695"/>
                </a:lnTo>
                <a:lnTo>
                  <a:pt x="178732" y="141568"/>
                </a:lnTo>
                <a:lnTo>
                  <a:pt x="172119" y="131675"/>
                </a:lnTo>
                <a:lnTo>
                  <a:pt x="167385" y="128968"/>
                </a:lnTo>
                <a:lnTo>
                  <a:pt x="109901" y="106218"/>
                </a:lnTo>
                <a:lnTo>
                  <a:pt x="40258" y="116840"/>
                </a:lnTo>
                <a:lnTo>
                  <a:pt x="153416" y="164401"/>
                </a:lnTo>
                <a:lnTo>
                  <a:pt x="165576" y="165018"/>
                </a:lnTo>
                <a:lnTo>
                  <a:pt x="175444" y="158337"/>
                </a:lnTo>
                <a:close/>
              </a:path>
              <a:path w="939546" h="223057">
                <a:moveTo>
                  <a:pt x="74689" y="92282"/>
                </a:moveTo>
                <a:lnTo>
                  <a:pt x="44323" y="80264"/>
                </a:lnTo>
                <a:lnTo>
                  <a:pt x="49275" y="112776"/>
                </a:lnTo>
                <a:lnTo>
                  <a:pt x="74689" y="9228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3"/>
          <p:cNvSpPr txBox="1"/>
          <p:nvPr/>
        </p:nvSpPr>
        <p:spPr>
          <a:xfrm>
            <a:off x="7597355" y="5505542"/>
            <a:ext cx="96609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0E5393"/>
                </a:solidFill>
                <a:latin typeface="Verdana"/>
                <a:cs typeface="Verdana"/>
              </a:rPr>
              <a:t>Eu</a:t>
            </a:r>
            <a:r>
              <a:rPr sz="1600" spc="-25" dirty="0" smtClean="0">
                <a:solidFill>
                  <a:srgbClr val="0E5393"/>
                </a:solidFill>
                <a:latin typeface="Verdana"/>
                <a:cs typeface="Verdana"/>
              </a:rPr>
              <a:t>r</a:t>
            </a:r>
            <a:r>
              <a:rPr sz="1600" spc="0" dirty="0" smtClean="0">
                <a:solidFill>
                  <a:srgbClr val="0E5393"/>
                </a:solidFill>
                <a:latin typeface="Verdana"/>
                <a:cs typeface="Verdana"/>
              </a:rPr>
              <a:t>a</a:t>
            </a:r>
            <a:r>
              <a:rPr sz="1600" spc="-19" dirty="0" smtClean="0">
                <a:solidFill>
                  <a:srgbClr val="0E5393"/>
                </a:solidFill>
                <a:latin typeface="Verdana"/>
                <a:cs typeface="Verdana"/>
              </a:rPr>
              <a:t>x</a:t>
            </a:r>
            <a:r>
              <a:rPr sz="1600" spc="0" dirty="0" smtClean="0">
                <a:solidFill>
                  <a:srgbClr val="0E5393"/>
                </a:solidFill>
                <a:latin typeface="Verdana"/>
                <a:cs typeface="Verdana"/>
              </a:rPr>
              <a:t>e</a:t>
            </a:r>
            <a:r>
              <a:rPr sz="1600" spc="-4" dirty="0" smtClean="0">
                <a:solidFill>
                  <a:srgbClr val="0E5393"/>
                </a:solidFill>
                <a:latin typeface="Verdana"/>
                <a:cs typeface="Verdana"/>
              </a:rPr>
              <a:t>s</a:t>
            </a:r>
            <a:r>
              <a:rPr sz="1600" spc="0" dirty="0" smtClean="0">
                <a:solidFill>
                  <a:srgbClr val="0E5393"/>
                </a:solidFill>
                <a:latin typeface="Verdana"/>
                <a:cs typeface="Verdana"/>
              </a:rPr>
              <a:t>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5" name="object 19"/>
          <p:cNvSpPr/>
          <p:nvPr/>
        </p:nvSpPr>
        <p:spPr>
          <a:xfrm>
            <a:off x="2011029" y="3489538"/>
            <a:ext cx="1432433" cy="1084326"/>
          </a:xfrm>
          <a:custGeom>
            <a:avLst/>
            <a:gdLst/>
            <a:ahLst/>
            <a:cxnLst/>
            <a:rect l="l" t="t" r="r" b="b"/>
            <a:pathLst>
              <a:path w="1432433" h="1084326">
                <a:moveTo>
                  <a:pt x="1353096" y="113357"/>
                </a:moveTo>
                <a:lnTo>
                  <a:pt x="1291717" y="106300"/>
                </a:lnTo>
                <a:lnTo>
                  <a:pt x="1288442" y="106221"/>
                </a:lnTo>
                <a:lnTo>
                  <a:pt x="1276522" y="111360"/>
                </a:lnTo>
                <a:lnTo>
                  <a:pt x="1270635" y="123064"/>
                </a:lnTo>
                <a:lnTo>
                  <a:pt x="1270533" y="126535"/>
                </a:lnTo>
                <a:lnTo>
                  <a:pt x="1275707" y="138357"/>
                </a:lnTo>
                <a:lnTo>
                  <a:pt x="1287398" y="144146"/>
                </a:lnTo>
                <a:lnTo>
                  <a:pt x="1409573" y="155576"/>
                </a:lnTo>
                <a:lnTo>
                  <a:pt x="1403477" y="147702"/>
                </a:lnTo>
                <a:lnTo>
                  <a:pt x="1353096" y="113357"/>
                </a:lnTo>
                <a:close/>
              </a:path>
              <a:path w="1432433" h="1084326">
                <a:moveTo>
                  <a:pt x="1351787" y="25909"/>
                </a:moveTo>
                <a:lnTo>
                  <a:pt x="1375968" y="82885"/>
                </a:lnTo>
                <a:lnTo>
                  <a:pt x="1390737" y="117685"/>
                </a:lnTo>
                <a:lnTo>
                  <a:pt x="1423161" y="121413"/>
                </a:lnTo>
                <a:lnTo>
                  <a:pt x="1432433" y="125096"/>
                </a:lnTo>
                <a:lnTo>
                  <a:pt x="1386967" y="11050"/>
                </a:lnTo>
                <a:lnTo>
                  <a:pt x="1384067" y="6343"/>
                </a:lnTo>
                <a:lnTo>
                  <a:pt x="1373996" y="0"/>
                </a:lnTo>
                <a:lnTo>
                  <a:pt x="1361948" y="890"/>
                </a:lnTo>
                <a:lnTo>
                  <a:pt x="1357241" y="3790"/>
                </a:lnTo>
                <a:lnTo>
                  <a:pt x="1350897" y="13860"/>
                </a:lnTo>
                <a:lnTo>
                  <a:pt x="1351787" y="25909"/>
                </a:lnTo>
                <a:close/>
              </a:path>
              <a:path w="1432433" h="1084326">
                <a:moveTo>
                  <a:pt x="1375968" y="82885"/>
                </a:moveTo>
                <a:lnTo>
                  <a:pt x="22732" y="-928749"/>
                </a:lnTo>
                <a:lnTo>
                  <a:pt x="0" y="-898142"/>
                </a:lnTo>
                <a:lnTo>
                  <a:pt x="1353096" y="113357"/>
                </a:lnTo>
                <a:lnTo>
                  <a:pt x="1403477" y="147702"/>
                </a:lnTo>
                <a:lnTo>
                  <a:pt x="1409573" y="155576"/>
                </a:lnTo>
                <a:lnTo>
                  <a:pt x="1287398" y="144146"/>
                </a:lnTo>
                <a:lnTo>
                  <a:pt x="1451355" y="162942"/>
                </a:lnTo>
                <a:lnTo>
                  <a:pt x="1386967" y="11050"/>
                </a:lnTo>
                <a:lnTo>
                  <a:pt x="1432433" y="125096"/>
                </a:lnTo>
                <a:lnTo>
                  <a:pt x="1423161" y="121413"/>
                </a:lnTo>
                <a:lnTo>
                  <a:pt x="1390737" y="117685"/>
                </a:lnTo>
                <a:lnTo>
                  <a:pt x="1375968" y="8288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3"/>
          <p:cNvSpPr txBox="1"/>
          <p:nvPr/>
        </p:nvSpPr>
        <p:spPr>
          <a:xfrm>
            <a:off x="576580" y="2322926"/>
            <a:ext cx="1254878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lang="uk-UA" sz="1600" spc="0" dirty="0" smtClean="0">
                <a:solidFill>
                  <a:srgbClr val="0E5393"/>
                </a:solidFill>
                <a:latin typeface="Verdana"/>
                <a:cs typeface="Verdana"/>
              </a:rPr>
              <a:t>Інформація щодо програми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83803" y="5923219"/>
            <a:ext cx="1648040" cy="1232166"/>
          </a:xfrm>
          <a:custGeom>
            <a:avLst/>
            <a:gdLst/>
            <a:ahLst/>
            <a:cxnLst/>
            <a:rect l="l" t="t" r="r" b="b"/>
            <a:pathLst>
              <a:path w="1648040" h="1232166">
                <a:moveTo>
                  <a:pt x="1568761" y="113479"/>
                </a:moveTo>
                <a:lnTo>
                  <a:pt x="1507324" y="106784"/>
                </a:lnTo>
                <a:lnTo>
                  <a:pt x="1503943" y="106711"/>
                </a:lnTo>
                <a:lnTo>
                  <a:pt x="1492062" y="111914"/>
                </a:lnTo>
                <a:lnTo>
                  <a:pt x="1486242" y="123662"/>
                </a:lnTo>
                <a:lnTo>
                  <a:pt x="1486169" y="126963"/>
                </a:lnTo>
                <a:lnTo>
                  <a:pt x="1491383" y="138830"/>
                </a:lnTo>
                <a:lnTo>
                  <a:pt x="1503133" y="144655"/>
                </a:lnTo>
                <a:lnTo>
                  <a:pt x="1625434" y="155374"/>
                </a:lnTo>
                <a:lnTo>
                  <a:pt x="1619211" y="147576"/>
                </a:lnTo>
                <a:lnTo>
                  <a:pt x="1568761" y="113479"/>
                </a:lnTo>
                <a:close/>
              </a:path>
              <a:path w="1648040" h="1232166">
                <a:moveTo>
                  <a:pt x="1567014" y="26075"/>
                </a:moveTo>
                <a:lnTo>
                  <a:pt x="1591421" y="82886"/>
                </a:lnTo>
                <a:lnTo>
                  <a:pt x="1606322" y="117573"/>
                </a:lnTo>
                <a:lnTo>
                  <a:pt x="1638769" y="121109"/>
                </a:lnTo>
                <a:lnTo>
                  <a:pt x="1648040" y="124741"/>
                </a:lnTo>
                <a:lnTo>
                  <a:pt x="1601939" y="10962"/>
                </a:lnTo>
                <a:lnTo>
                  <a:pt x="1599124" y="6312"/>
                </a:lnTo>
                <a:lnTo>
                  <a:pt x="1589035" y="0"/>
                </a:lnTo>
                <a:lnTo>
                  <a:pt x="1576920" y="929"/>
                </a:lnTo>
                <a:lnTo>
                  <a:pt x="1572163" y="3882"/>
                </a:lnTo>
                <a:lnTo>
                  <a:pt x="1565968" y="13964"/>
                </a:lnTo>
                <a:lnTo>
                  <a:pt x="1567014" y="26075"/>
                </a:lnTo>
                <a:close/>
              </a:path>
              <a:path w="1648040" h="1232166">
                <a:moveTo>
                  <a:pt x="1591421" y="82886"/>
                </a:moveTo>
                <a:lnTo>
                  <a:pt x="22656" y="-1076792"/>
                </a:lnTo>
                <a:lnTo>
                  <a:pt x="0" y="-1046185"/>
                </a:lnTo>
                <a:lnTo>
                  <a:pt x="1568761" y="113479"/>
                </a:lnTo>
                <a:lnTo>
                  <a:pt x="1619211" y="147576"/>
                </a:lnTo>
                <a:lnTo>
                  <a:pt x="1625434" y="155374"/>
                </a:lnTo>
                <a:lnTo>
                  <a:pt x="1503133" y="144655"/>
                </a:lnTo>
                <a:lnTo>
                  <a:pt x="1667217" y="162524"/>
                </a:lnTo>
                <a:lnTo>
                  <a:pt x="1601939" y="10962"/>
                </a:lnTo>
                <a:lnTo>
                  <a:pt x="1648040" y="124741"/>
                </a:lnTo>
                <a:lnTo>
                  <a:pt x="1638769" y="121109"/>
                </a:lnTo>
                <a:lnTo>
                  <a:pt x="1606322" y="117573"/>
                </a:lnTo>
                <a:lnTo>
                  <a:pt x="1591421" y="8288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8"/>
          <p:cNvSpPr txBox="1"/>
          <p:nvPr/>
        </p:nvSpPr>
        <p:spPr>
          <a:xfrm>
            <a:off x="207100" y="4153270"/>
            <a:ext cx="207982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lang="uk-UA" sz="1600" dirty="0" smtClean="0">
                <a:solidFill>
                  <a:srgbClr val="0E5393"/>
                </a:solidFill>
                <a:latin typeface="Verdana"/>
                <a:cs typeface="Verdana"/>
              </a:rPr>
              <a:t>Вільні робочі місця в підтриманих проектах</a:t>
            </a:r>
            <a:endParaRPr sz="1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985105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4400" b="1" dirty="0" smtClean="0">
                <a:solidFill>
                  <a:srgbClr val="00287D"/>
                </a:solidFill>
              </a:rPr>
              <a:t>Дякую за увагу</a:t>
            </a:r>
            <a:r>
              <a:rPr lang="cs-CZ" sz="4400" b="1" dirty="0" smtClean="0">
                <a:solidFill>
                  <a:srgbClr val="00287D"/>
                </a:solidFill>
              </a:rPr>
              <a:t>!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Violeta Osouchová</a:t>
            </a:r>
          </a:p>
          <a:p>
            <a:pPr marL="0" indent="0" algn="ctr">
              <a:buNone/>
            </a:pPr>
            <a:r>
              <a:rPr lang="cs-CZ" dirty="0" smtClean="0"/>
              <a:t>osouchova@czs.muni.cz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6754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KA1 </a:t>
            </a:r>
            <a:r>
              <a:rPr lang="uk-UA" sz="3600" dirty="0" smtClean="0"/>
              <a:t>Міжнародна кредитна мобільність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87D"/>
                </a:solidFill>
              </a:rPr>
              <a:t>Децентралізований проект</a:t>
            </a:r>
            <a:r>
              <a:rPr lang="cs-CZ" dirty="0" smtClean="0">
                <a:solidFill>
                  <a:srgbClr val="00287D"/>
                </a:solidFill>
              </a:rPr>
              <a:t>– </a:t>
            </a:r>
            <a:r>
              <a:rPr lang="uk-UA" dirty="0" smtClean="0">
                <a:solidFill>
                  <a:srgbClr val="00287D"/>
                </a:solidFill>
              </a:rPr>
              <a:t>подається Національним агенствам</a:t>
            </a:r>
            <a:r>
              <a:rPr lang="cs-CZ" dirty="0" smtClean="0">
                <a:solidFill>
                  <a:srgbClr val="00287D"/>
                </a:solidFill>
              </a:rPr>
              <a:t> Erasmus+</a:t>
            </a:r>
          </a:p>
          <a:p>
            <a:r>
              <a:rPr lang="uk-UA" dirty="0" smtClean="0">
                <a:solidFill>
                  <a:srgbClr val="00287D"/>
                </a:solidFill>
              </a:rPr>
              <a:t>Грунтується на двосторонніх договорах</a:t>
            </a:r>
            <a:endParaRPr lang="cs-CZ" dirty="0" smtClean="0">
              <a:solidFill>
                <a:srgbClr val="00287D"/>
              </a:solidFill>
            </a:endParaRPr>
          </a:p>
          <a:p>
            <a:r>
              <a:rPr lang="uk-UA" b="1" dirty="0" smtClean="0">
                <a:solidFill>
                  <a:srgbClr val="00287D"/>
                </a:solidFill>
              </a:rPr>
              <a:t>Мобільність студентів </a:t>
            </a:r>
            <a:r>
              <a:rPr lang="uk-UA" dirty="0">
                <a:solidFill>
                  <a:srgbClr val="00287D"/>
                </a:solidFill>
              </a:rPr>
              <a:t>в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uk-UA" dirty="0" smtClean="0">
                <a:solidFill>
                  <a:srgbClr val="00287D"/>
                </a:solidFill>
              </a:rPr>
              <a:t>та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uk-UA" dirty="0">
                <a:solidFill>
                  <a:srgbClr val="00287D"/>
                </a:solidFill>
              </a:rPr>
              <a:t>з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uk-UA" dirty="0" smtClean="0">
                <a:solidFill>
                  <a:srgbClr val="00287D"/>
                </a:solidFill>
              </a:rPr>
              <a:t>партнерських країн</a:t>
            </a:r>
            <a:endParaRPr lang="cs-CZ" dirty="0" smtClean="0">
              <a:solidFill>
                <a:srgbClr val="00287D"/>
              </a:solidFill>
            </a:endParaRPr>
          </a:p>
          <a:p>
            <a:pPr marL="811213" indent="-449263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87D"/>
                </a:solidFill>
              </a:rPr>
              <a:t>Всі рівні </a:t>
            </a:r>
            <a:r>
              <a:rPr lang="cs-CZ" dirty="0" smtClean="0">
                <a:solidFill>
                  <a:srgbClr val="00287D"/>
                </a:solidFill>
              </a:rPr>
              <a:t>(</a:t>
            </a:r>
            <a:r>
              <a:rPr lang="uk-UA" dirty="0" smtClean="0">
                <a:solidFill>
                  <a:srgbClr val="00287D"/>
                </a:solidFill>
              </a:rPr>
              <a:t>бакалаврська, магістерська та аспірантська</a:t>
            </a:r>
            <a:r>
              <a:rPr lang="cs-CZ" dirty="0" smtClean="0">
                <a:solidFill>
                  <a:srgbClr val="00287D"/>
                </a:solidFill>
              </a:rPr>
              <a:t>)</a:t>
            </a:r>
          </a:p>
          <a:p>
            <a:pPr marL="811213" indent="-449263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87D"/>
                </a:solidFill>
              </a:rPr>
              <a:t>Тривалість навчання</a:t>
            </a:r>
            <a:r>
              <a:rPr lang="cs-CZ" dirty="0" smtClean="0">
                <a:solidFill>
                  <a:srgbClr val="00287D"/>
                </a:solidFill>
              </a:rPr>
              <a:t>– 3-12 </a:t>
            </a:r>
            <a:r>
              <a:rPr lang="uk-UA" dirty="0" smtClean="0">
                <a:solidFill>
                  <a:srgbClr val="00287D"/>
                </a:solidFill>
              </a:rPr>
              <a:t>місяців</a:t>
            </a:r>
            <a:endParaRPr lang="cs-CZ" dirty="0" smtClean="0">
              <a:solidFill>
                <a:srgbClr val="00287D"/>
              </a:solidFill>
            </a:endParaRPr>
          </a:p>
          <a:p>
            <a:pPr marL="811213" indent="-449263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87D"/>
                </a:solidFill>
              </a:rPr>
              <a:t>Кожен студент може використати для навчання до 12 місяців</a:t>
            </a:r>
            <a:endParaRPr lang="cs-CZ" dirty="0" smtClean="0">
              <a:solidFill>
                <a:srgbClr val="00287D"/>
              </a:solidFill>
            </a:endParaRPr>
          </a:p>
          <a:p>
            <a:pPr marL="811213" indent="-449263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87D"/>
                </a:solidFill>
              </a:rPr>
              <a:t>Розмір стипендії залежить від рівня видатків на життя в даній країні</a:t>
            </a:r>
            <a:endParaRPr lang="cs-CZ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389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KA1 </a:t>
            </a:r>
            <a:r>
              <a:rPr lang="uk-UA" sz="3600" smtClean="0"/>
              <a:t>Міжнародна кредитна мобільність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uk-UA" b="1" dirty="0" smtClean="0">
                <a:solidFill>
                  <a:srgbClr val="00287D"/>
                </a:solidFill>
              </a:rPr>
              <a:t>Мобільність працівників </a:t>
            </a:r>
            <a:r>
              <a:rPr lang="cs-CZ" dirty="0" smtClean="0">
                <a:solidFill>
                  <a:srgbClr val="00287D"/>
                </a:solidFill>
              </a:rPr>
              <a:t>(</a:t>
            </a:r>
            <a:r>
              <a:rPr lang="uk-UA" dirty="0" smtClean="0">
                <a:solidFill>
                  <a:srgbClr val="00287D"/>
                </a:solidFill>
              </a:rPr>
              <a:t>академічна/неакадемічна</a:t>
            </a:r>
            <a:r>
              <a:rPr lang="cs-CZ" dirty="0" smtClean="0">
                <a:solidFill>
                  <a:srgbClr val="00287D"/>
                </a:solidFill>
              </a:rPr>
              <a:t>)</a:t>
            </a:r>
          </a:p>
          <a:p>
            <a:pPr marL="811213" indent="-44926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87D"/>
                </a:solidFill>
              </a:rPr>
              <a:t>Між програмними та партнерськими країнами</a:t>
            </a:r>
            <a:r>
              <a:rPr lang="cs-CZ" dirty="0" smtClean="0">
                <a:solidFill>
                  <a:srgbClr val="00287D"/>
                </a:solidFill>
              </a:rPr>
              <a:t>: </a:t>
            </a:r>
            <a:r>
              <a:rPr lang="uk-UA" dirty="0" smtClean="0">
                <a:solidFill>
                  <a:srgbClr val="00287D"/>
                </a:solidFill>
              </a:rPr>
              <a:t>від 5 днів до 2 місяців</a:t>
            </a:r>
            <a:endParaRPr lang="cs-CZ" dirty="0" smtClean="0">
              <a:solidFill>
                <a:srgbClr val="00287D"/>
              </a:solidFill>
            </a:endParaRPr>
          </a:p>
          <a:p>
            <a:pPr marL="811213" indent="-44926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87D"/>
                </a:solidFill>
              </a:rPr>
              <a:t>Мінімум 5 годин навчання за кордоном </a:t>
            </a:r>
            <a:r>
              <a:rPr lang="cs-CZ" dirty="0" smtClean="0">
                <a:solidFill>
                  <a:srgbClr val="00287D"/>
                </a:solidFill>
              </a:rPr>
              <a:t>(</a:t>
            </a:r>
            <a:r>
              <a:rPr lang="uk-UA" dirty="0" smtClean="0">
                <a:solidFill>
                  <a:srgbClr val="00287D"/>
                </a:solidFill>
              </a:rPr>
              <a:t>академічна мобільність працівників</a:t>
            </a:r>
            <a:r>
              <a:rPr lang="cs-CZ" dirty="0" smtClean="0">
                <a:solidFill>
                  <a:srgbClr val="00287D"/>
                </a:solidFill>
              </a:rPr>
              <a:t>)</a:t>
            </a:r>
          </a:p>
          <a:p>
            <a:pPr marL="811213" indent="-44926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87D"/>
                </a:solidFill>
              </a:rPr>
              <a:t>Співробітники з підприємницької галузі підтримуються у викладанні для ВНЗ </a:t>
            </a:r>
            <a:endParaRPr lang="cs-CZ" dirty="0" smtClean="0">
              <a:solidFill>
                <a:srgbClr val="00287D"/>
              </a:solidFill>
            </a:endParaRPr>
          </a:p>
          <a:p>
            <a:pPr>
              <a:spcAft>
                <a:spcPts val="600"/>
              </a:spcAft>
            </a:pPr>
            <a:r>
              <a:rPr lang="uk-UA" dirty="0" smtClean="0">
                <a:solidFill>
                  <a:srgbClr val="00287D"/>
                </a:solidFill>
              </a:rPr>
              <a:t>Розмір стипендії залежить від країни перебування</a:t>
            </a:r>
            <a:endParaRPr lang="cs-CZ" dirty="0" smtClean="0">
              <a:solidFill>
                <a:srgbClr val="00287D"/>
              </a:solidFill>
            </a:endParaRPr>
          </a:p>
          <a:p>
            <a:pPr>
              <a:spcAft>
                <a:spcPts val="600"/>
              </a:spcAft>
            </a:pPr>
            <a:r>
              <a:rPr lang="uk-UA" dirty="0" smtClean="0">
                <a:solidFill>
                  <a:srgbClr val="00287D"/>
                </a:solidFill>
              </a:rPr>
              <a:t>Витрати на дорогу залежать від відстаней </a:t>
            </a:r>
            <a:r>
              <a:rPr lang="cs-CZ" dirty="0" smtClean="0">
                <a:solidFill>
                  <a:srgbClr val="00287D"/>
                </a:solidFill>
              </a:rPr>
              <a:t>(</a:t>
            </a:r>
            <a:r>
              <a:rPr lang="uk-UA" dirty="0" smtClean="0">
                <a:solidFill>
                  <a:srgbClr val="00287D"/>
                </a:solidFill>
              </a:rPr>
              <a:t>відшкодовуються лише частково</a:t>
            </a:r>
            <a:r>
              <a:rPr lang="cs-CZ" dirty="0" smtClean="0">
                <a:solidFill>
                  <a:srgbClr val="00287D"/>
                </a:solidFill>
              </a:rPr>
              <a:t>)</a:t>
            </a:r>
            <a:endParaRPr lang="cs-CZ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380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533" t="11520" r="11097" b="13821"/>
          <a:stretch/>
        </p:blipFill>
        <p:spPr>
          <a:xfrm>
            <a:off x="257116" y="1125600"/>
            <a:ext cx="8696956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6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 rotWithShape="1">
          <a:blip r:embed="rId2"/>
          <a:srcRect t="2066" b="2927"/>
          <a:stretch/>
        </p:blipFill>
        <p:spPr>
          <a:xfrm>
            <a:off x="102158" y="1028400"/>
            <a:ext cx="9041842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0314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2202</TotalTime>
  <Words>2903</Words>
  <Application>Microsoft Office PowerPoint</Application>
  <PresentationFormat>Předvádění na obrazovce (4:3)</PresentationFormat>
  <Paragraphs>628</Paragraphs>
  <Slides>54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5" baseType="lpstr">
      <vt:lpstr>Prezentace_MU_CZ</vt:lpstr>
      <vt:lpstr>Можливості співпраці тa пропозиції проектів для України</vt:lpstr>
      <vt:lpstr>Нова схема фінансування з джерел ЄС</vt:lpstr>
      <vt:lpstr>МІЖНАРОДНА КРЕДИТНА МОБІЛЬНІСТЬ</vt:lpstr>
      <vt:lpstr>Міжнародна співпраця між програмними та партнерськими країнами</vt:lpstr>
      <vt:lpstr>Мобільність на основі договорів</vt:lpstr>
      <vt:lpstr>KA1 Міжнародна кредитна мобільність</vt:lpstr>
      <vt:lpstr>KA1 Міжнародна кредитна мобільність</vt:lpstr>
      <vt:lpstr>Prezentace aplikace PowerPoint</vt:lpstr>
      <vt:lpstr>Prezentace aplikace PowerPoint</vt:lpstr>
      <vt:lpstr>Студентські гранти</vt:lpstr>
      <vt:lpstr>Гранти для співробітників</vt:lpstr>
      <vt:lpstr>Відрядні</vt:lpstr>
      <vt:lpstr>Prezentace aplikace PowerPoint</vt:lpstr>
      <vt:lpstr>Як підготувати пропозицію?</vt:lpstr>
      <vt:lpstr>Наш досвід</vt:lpstr>
      <vt:lpstr>Наш досвід</vt:lpstr>
      <vt:lpstr>СПІЛЬНЕ МАГІСТЕРСЬКЕ НАВЧАННЯ ERASMUS MUNDUS</vt:lpstr>
      <vt:lpstr>Спільне магістерське навчання Erasmus Mundus</vt:lpstr>
      <vt:lpstr>Спільне магістерське навчання Erasmus Mundus</vt:lpstr>
      <vt:lpstr>Якщо ви приймаєте участь як організація…</vt:lpstr>
      <vt:lpstr>Якщо ви приймаєте участь індивідуально… </vt:lpstr>
      <vt:lpstr>Студентські гранти EMJMD</vt:lpstr>
      <vt:lpstr>СТВОРЕННЯ ПРОСТОРІВ В СИСТЕМІ ВИЩОЇ ОСВІТИ (CBHE)</vt:lpstr>
      <vt:lpstr>KA2 Створення просторів в галузі вищої освіти </vt:lpstr>
      <vt:lpstr>Програма CBHE та партрнерські країни</vt:lpstr>
      <vt:lpstr>CBHE – види проектів</vt:lpstr>
      <vt:lpstr>Спільні проекти - приклади</vt:lpstr>
      <vt:lpstr>Структурні проекти - приклади</vt:lpstr>
      <vt:lpstr>Структура консорціуму</vt:lpstr>
      <vt:lpstr>Пріоритети – категорії/види діяльності</vt:lpstr>
      <vt:lpstr>Бюджетні категорії</vt:lpstr>
      <vt:lpstr>Здійснити свою мрію… </vt:lpstr>
      <vt:lpstr>Наш проект</vt:lpstr>
      <vt:lpstr>Декілька чисел  щодо останнього заклику для подання проектів</vt:lpstr>
      <vt:lpstr>Орієнтовний бюджет і календар – 2017</vt:lpstr>
      <vt:lpstr>JEAN MONNET</vt:lpstr>
      <vt:lpstr>Діяльність в рамках Jean Monnet </vt:lpstr>
      <vt:lpstr>Діяльність Jean Monnet: навчання та дослідження</vt:lpstr>
      <vt:lpstr>Діяльність Jean Monnet: політична дискусія/обмін</vt:lpstr>
      <vt:lpstr>Діяльність Jean Monnet: інституції та спілки </vt:lpstr>
      <vt:lpstr>Jean Monnet – всесвітня мережа, 1989 - 2015</vt:lpstr>
      <vt:lpstr>Хто може зголоситися?</vt:lpstr>
      <vt:lpstr>Діяльність Jean Monnet</vt:lpstr>
      <vt:lpstr>Діяльність Jean Monnet</vt:lpstr>
      <vt:lpstr>Aktivity Jean Monnet</vt:lpstr>
      <vt:lpstr>MARIE SKłODOWSKA-CURIE</vt:lpstr>
      <vt:lpstr>Marie Skłodowska-Curie</vt:lpstr>
      <vt:lpstr>Marie Skłodowska-Curie</vt:lpstr>
      <vt:lpstr>Marie Skłodowska-Curie</vt:lpstr>
      <vt:lpstr>Marie Skłodowska-Curie</vt:lpstr>
      <vt:lpstr>Marie Skłodowska-Curie</vt:lpstr>
      <vt:lpstr>Marie Skłodowska-Curie – očekávaný přínos</vt:lpstr>
      <vt:lpstr>Marie Skłodowska-Curie - заявка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Broersma</dc:creator>
  <cp:lastModifiedBy>ja</cp:lastModifiedBy>
  <cp:revision>134</cp:revision>
  <cp:lastPrinted>1601-01-01T00:00:00Z</cp:lastPrinted>
  <dcterms:created xsi:type="dcterms:W3CDTF">2015-11-23T07:04:47Z</dcterms:created>
  <dcterms:modified xsi:type="dcterms:W3CDTF">2016-11-27T19:46:16Z</dcterms:modified>
</cp:coreProperties>
</file>