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>
        <p:scale>
          <a:sx n="114" d="100"/>
          <a:sy n="114" d="100"/>
        </p:scale>
        <p:origin x="-1008" y="-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erasmus_mundus/results_compendia/selected_projects_action_1_master_courses_en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39780" y="2054987"/>
            <a:ext cx="7518400" cy="26758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uk-UA" altLang="cs-CZ" dirty="0" smtClean="0"/>
              <a:t>Можливості стипендійних програм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dirty="0" smtClean="0"/>
              <a:t>… </a:t>
            </a:r>
            <a:r>
              <a:rPr lang="uk-UA" altLang="cs-CZ" i="1" dirty="0" smtClean="0"/>
              <a:t>або як навчатися в Європі</a:t>
            </a:r>
            <a:r>
              <a:rPr lang="cs-CZ" altLang="cs-CZ" sz="2800" i="1" dirty="0" smtClean="0"/>
              <a:t/>
            </a:r>
            <a:br>
              <a:rPr lang="cs-CZ" altLang="cs-CZ" sz="2800" i="1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uk-UA" altLang="cs-CZ" sz="2400" dirty="0" smtClean="0"/>
              <a:t>Україна</a:t>
            </a:r>
            <a:r>
              <a:rPr lang="cs-CZ" altLang="cs-CZ" sz="2400" dirty="0" smtClean="0"/>
              <a:t>, 28.-29.11.2016</a:t>
            </a:r>
            <a:br>
              <a:rPr lang="cs-CZ" altLang="cs-CZ" sz="2400" dirty="0" smtClean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2400" dirty="0" smtClean="0"/>
              <a:t>Violeta Osouchová, Masarykova Univerzita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Термін подачі заявок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0022" y="2939856"/>
            <a:ext cx="4037163" cy="2260989"/>
          </a:xfrm>
        </p:spPr>
        <p:txBody>
          <a:bodyPr/>
          <a:lstStyle/>
          <a:p>
            <a:pPr marL="0" indent="0">
              <a:buNone/>
            </a:pPr>
            <a:r>
              <a:rPr lang="cs-CZ" sz="7200" b="1" dirty="0" smtClean="0">
                <a:solidFill>
                  <a:srgbClr val="00287D"/>
                </a:solidFill>
              </a:rPr>
              <a:t>31. </a:t>
            </a:r>
            <a:r>
              <a:rPr lang="uk-UA" sz="7200" b="1" dirty="0" smtClean="0">
                <a:solidFill>
                  <a:srgbClr val="00287D"/>
                </a:solidFill>
              </a:rPr>
              <a:t>січня</a:t>
            </a:r>
            <a:r>
              <a:rPr lang="cs-CZ" sz="7200" b="1" dirty="0" smtClean="0">
                <a:solidFill>
                  <a:srgbClr val="00287D"/>
                </a:solidFill>
              </a:rPr>
              <a:t> 2017</a:t>
            </a:r>
            <a:endParaRPr lang="cs-CZ" sz="7200" b="1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36" y="1999095"/>
            <a:ext cx="3106882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0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Необхідні документи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53836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Дійсне для всіх здобувачів</a:t>
            </a:r>
            <a:r>
              <a:rPr lang="cs-CZ" b="1" dirty="0" smtClean="0"/>
              <a:t>:</a:t>
            </a:r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Мотиваційний лист</a:t>
            </a:r>
            <a:endParaRPr lang="cs-CZ" dirty="0" smtClean="0"/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біографія</a:t>
            </a:r>
            <a:r>
              <a:rPr lang="cs-CZ" dirty="0" smtClean="0"/>
              <a:t> (CV – </a:t>
            </a:r>
            <a:r>
              <a:rPr lang="uk-UA" dirty="0" smtClean="0"/>
              <a:t>в ідеалі</a:t>
            </a:r>
            <a:r>
              <a:rPr lang="cs-CZ" dirty="0" smtClean="0"/>
              <a:t> </a:t>
            </a:r>
            <a:r>
              <a:rPr lang="cs-CZ" dirty="0" err="1" smtClean="0"/>
              <a:t>Europass</a:t>
            </a:r>
            <a:r>
              <a:rPr lang="cs-CZ" dirty="0" smtClean="0"/>
              <a:t>)</a:t>
            </a:r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Виписка оцінок</a:t>
            </a:r>
            <a:endParaRPr lang="cs-CZ" dirty="0" smtClean="0"/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Підтвердження мовної компетентності</a:t>
            </a:r>
            <a:endParaRPr lang="cs-CZ" dirty="0" smtClean="0"/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Фотографія та  копія паспорту</a:t>
            </a:r>
            <a:endParaRPr lang="cs-CZ" dirty="0" smtClean="0"/>
          </a:p>
          <a:p>
            <a:pPr marL="361950" indent="-361950">
              <a:buNone/>
            </a:pPr>
            <a:endParaRPr lang="cs-CZ" dirty="0"/>
          </a:p>
          <a:p>
            <a:pPr marL="361950" indent="-361950">
              <a:buNone/>
            </a:pPr>
            <a:r>
              <a:rPr lang="cs-CZ" b="1" u="sng" dirty="0" smtClean="0"/>
              <a:t>PhD &amp; </a:t>
            </a:r>
            <a:r>
              <a:rPr lang="uk-UA" b="1" u="sng" dirty="0" smtClean="0"/>
              <a:t>працівники</a:t>
            </a:r>
            <a:r>
              <a:rPr lang="cs-CZ" b="1" u="sng" dirty="0" smtClean="0"/>
              <a:t> </a:t>
            </a:r>
            <a:r>
              <a:rPr lang="uk-UA" b="1" dirty="0" smtClean="0"/>
              <a:t>до цього повинні додати</a:t>
            </a:r>
            <a:r>
              <a:rPr lang="cs-CZ" b="1" dirty="0" smtClean="0"/>
              <a:t>:</a:t>
            </a:r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Пропозицію проекту</a:t>
            </a:r>
            <a:r>
              <a:rPr lang="cs-CZ" dirty="0" smtClean="0"/>
              <a:t>/</a:t>
            </a:r>
            <a:r>
              <a:rPr lang="uk-UA" dirty="0" smtClean="0"/>
              <a:t>робочий план</a:t>
            </a:r>
            <a:endParaRPr lang="cs-CZ" dirty="0" smtClean="0"/>
          </a:p>
          <a:p>
            <a:pPr marL="896938" indent="-534988">
              <a:buFont typeface="Wingdings" panose="05000000000000000000" pitchFamily="2" charset="2"/>
              <a:buChar char="ü"/>
            </a:pPr>
            <a:r>
              <a:rPr lang="uk-UA" dirty="0" smtClean="0"/>
              <a:t>Підтвердження про прийняття(до-акцептаційний лист)</a:t>
            </a:r>
            <a:endParaRPr lang="cs-CZ" dirty="0" smtClean="0"/>
          </a:p>
          <a:p>
            <a:pPr marL="361950" indent="0">
              <a:buNone/>
            </a:pPr>
            <a:endParaRPr lang="cs-CZ" dirty="0"/>
          </a:p>
          <a:p>
            <a:pPr marL="361950" indent="0">
              <a:buNone/>
            </a:pPr>
            <a:endParaRPr lang="cs-CZ" dirty="0" smtClean="0"/>
          </a:p>
          <a:p>
            <a:pPr marL="896938" indent="-534988"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901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Конкурсні критерії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Повністю заповнена та подана заявка</a:t>
            </a:r>
            <a:r>
              <a:rPr lang="cs-CZ" dirty="0" smtClean="0"/>
              <a:t>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Критерії оцінюються балами</a:t>
            </a:r>
            <a:r>
              <a:rPr lang="cs-CZ" dirty="0" smtClean="0"/>
              <a:t>(1-5):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Навчальні результати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Мотиваційний лист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Позауніверситетська активність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Мовні здібності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Актуальність досліджень/ тема роботи</a:t>
            </a:r>
            <a:r>
              <a:rPr lang="cs-CZ" dirty="0" smtClean="0"/>
              <a:t>(PhD &amp; </a:t>
            </a:r>
            <a:r>
              <a:rPr lang="uk-UA" dirty="0" smtClean="0"/>
              <a:t>працівники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188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altLang="cs-CZ" b="1" dirty="0" smtClean="0"/>
          </a:p>
          <a:p>
            <a:pPr marL="0" indent="0" algn="ctr">
              <a:buNone/>
            </a:pPr>
            <a:endParaRPr lang="cs-CZ" altLang="cs-CZ" b="1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uk-UA" altLang="cs-CZ" sz="3600" b="1" dirty="0" smtClean="0"/>
              <a:t>Обмінне перебування</a:t>
            </a:r>
            <a:endParaRPr lang="cs-CZ" altLang="cs-CZ" sz="3600" b="1" dirty="0"/>
          </a:p>
          <a:p>
            <a:pPr marL="0" indent="0" algn="ctr">
              <a:buNone/>
            </a:pPr>
            <a:r>
              <a:rPr lang="cs-CZ" altLang="cs-CZ" sz="4400" b="1" dirty="0" smtClean="0">
                <a:solidFill>
                  <a:srgbClr val="00287D"/>
                </a:solidFill>
              </a:rPr>
              <a:t>FREEMOVER</a:t>
            </a:r>
            <a:endParaRPr lang="cs-CZ" altLang="cs-CZ" sz="4400" b="1" dirty="0">
              <a:solidFill>
                <a:srgbClr val="00287D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485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/>
              <a:t>Freemover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u="sng" dirty="0" smtClean="0"/>
              <a:t>Умови</a:t>
            </a:r>
            <a:r>
              <a:rPr lang="cs-CZ" sz="2000" u="sng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Обов</a:t>
            </a:r>
            <a:r>
              <a:rPr lang="en-US" sz="2000" dirty="0" smtClean="0"/>
              <a:t>`</a:t>
            </a:r>
            <a:r>
              <a:rPr lang="uk-UA" sz="2000" dirty="0" smtClean="0"/>
              <a:t>язок студента контактувати з даним університетом та домовитися про прийняття на навчання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Стандартно – 1 семестр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Плата за навчання відсутня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Жодної стипендії – студенти самотужки покривають власні витрати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Навчання в </a:t>
            </a:r>
            <a:r>
              <a:rPr lang="cs-CZ" sz="2000" dirty="0" err="1" smtClean="0"/>
              <a:t>Pereyaslav-Khmelnitsy</a:t>
            </a:r>
            <a:r>
              <a:rPr lang="cs-CZ" sz="2000" dirty="0" smtClean="0"/>
              <a:t> </a:t>
            </a:r>
            <a:r>
              <a:rPr lang="cs-CZ" sz="2000" dirty="0" err="1" smtClean="0"/>
              <a:t>Gregoriy</a:t>
            </a:r>
            <a:r>
              <a:rPr lang="cs-CZ" sz="2000" dirty="0" smtClean="0"/>
              <a:t> </a:t>
            </a:r>
            <a:r>
              <a:rPr lang="cs-CZ" sz="2000" dirty="0" err="1" smtClean="0"/>
              <a:t>Skovoroda</a:t>
            </a:r>
            <a:r>
              <a:rPr lang="cs-CZ" sz="2000" dirty="0" smtClean="0"/>
              <a:t> </a:t>
            </a:r>
            <a:r>
              <a:rPr lang="cs-CZ" sz="2000" dirty="0" err="1"/>
              <a:t>P</a:t>
            </a:r>
            <a:r>
              <a:rPr lang="cs-CZ" sz="2000" dirty="0" err="1" smtClean="0"/>
              <a:t>edagogial</a:t>
            </a:r>
            <a:r>
              <a:rPr lang="cs-CZ" sz="2000" dirty="0" smtClean="0"/>
              <a:t>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Достатній рівень володіння англійською чи чеською мовами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Особиста домовленість з конкретним університетом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1389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2286000" y="29519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uk-UA" altLang="cs-CZ" sz="3600" b="1" dirty="0" smtClean="0"/>
              <a:t>Обмінне перебування</a:t>
            </a:r>
            <a:endParaRPr lang="cs-CZ" altLang="cs-CZ" sz="3600" b="1" dirty="0"/>
          </a:p>
          <a:p>
            <a:pPr marL="0" indent="0" algn="ctr">
              <a:buNone/>
            </a:pPr>
            <a:r>
              <a:rPr lang="uk-UA" altLang="cs-CZ" sz="4400" b="1" dirty="0" smtClean="0">
                <a:solidFill>
                  <a:srgbClr val="00287D"/>
                </a:solidFill>
              </a:rPr>
              <a:t>ЛІТНІ ШКОЛИ</a:t>
            </a:r>
            <a:endParaRPr lang="cs-CZ" altLang="cs-CZ" sz="44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6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Літні школи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u="sng" dirty="0" smtClean="0"/>
              <a:t>Умови</a:t>
            </a:r>
            <a:r>
              <a:rPr lang="cs-CZ" u="sng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Короткострокові програми</a:t>
            </a:r>
            <a:r>
              <a:rPr lang="cs-CZ" dirty="0" smtClean="0"/>
              <a:t>– </a:t>
            </a:r>
            <a:r>
              <a:rPr lang="uk-UA" dirty="0" smtClean="0"/>
              <a:t>здебільшого 2-5 тижнів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Оплачується </a:t>
            </a:r>
            <a:r>
              <a:rPr lang="uk-UA" b="1" dirty="0" smtClean="0"/>
              <a:t>внесок</a:t>
            </a:r>
            <a:r>
              <a:rPr lang="uk-UA" dirty="0" smtClean="0"/>
              <a:t> </a:t>
            </a:r>
            <a:r>
              <a:rPr lang="cs-CZ" dirty="0" smtClean="0"/>
              <a:t>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Жодної стипендії</a:t>
            </a:r>
            <a:r>
              <a:rPr lang="cs-CZ" dirty="0" smtClean="0"/>
              <a:t>- </a:t>
            </a:r>
            <a:r>
              <a:rPr lang="uk-UA" dirty="0" smtClean="0"/>
              <a:t>студенти самотужки покривають власні витрати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Навчання в </a:t>
            </a:r>
            <a:r>
              <a:rPr lang="cs-CZ" dirty="0" err="1" smtClean="0"/>
              <a:t>Pereyaslav-Khmelnitsy</a:t>
            </a:r>
            <a:r>
              <a:rPr lang="cs-CZ" dirty="0" smtClean="0"/>
              <a:t> </a:t>
            </a:r>
            <a:r>
              <a:rPr lang="cs-CZ" dirty="0" err="1"/>
              <a:t>Gregoriy</a:t>
            </a:r>
            <a:r>
              <a:rPr lang="cs-CZ" dirty="0"/>
              <a:t> </a:t>
            </a:r>
            <a:r>
              <a:rPr lang="cs-CZ" dirty="0" err="1"/>
              <a:t>Skovoroda</a:t>
            </a:r>
            <a:r>
              <a:rPr lang="cs-CZ" dirty="0"/>
              <a:t> </a:t>
            </a:r>
            <a:r>
              <a:rPr lang="cs-CZ" dirty="0" err="1"/>
              <a:t>Pedagogial</a:t>
            </a:r>
            <a:r>
              <a:rPr lang="cs-CZ" dirty="0"/>
              <a:t>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Достатнє знання англійської або чеської мови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Заповнити та подати заявку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78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678960" y="3198168"/>
            <a:ext cx="7786106" cy="2154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cs-CZ" altLang="cs-CZ" sz="3600" b="1" dirty="0" err="1"/>
              <a:t>D</a:t>
            </a:r>
            <a:r>
              <a:rPr lang="cs-CZ" altLang="cs-CZ" sz="3600" b="1" dirty="0" err="1" smtClean="0"/>
              <a:t>egree</a:t>
            </a:r>
            <a:r>
              <a:rPr lang="cs-CZ" altLang="cs-CZ" sz="3600" b="1" dirty="0" smtClean="0"/>
              <a:t> studium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cs-CZ" altLang="cs-CZ" sz="4400" b="1" dirty="0" smtClean="0">
                <a:solidFill>
                  <a:srgbClr val="00287D"/>
                </a:solidFill>
              </a:rPr>
              <a:t>ERASMUS MUNDUS JOINT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altLang="cs-CZ" sz="4400" b="1" dirty="0" smtClean="0">
                <a:solidFill>
                  <a:srgbClr val="00287D"/>
                </a:solidFill>
              </a:rPr>
              <a:t>MASTER DEGREES</a:t>
            </a:r>
            <a:endParaRPr lang="cs-CZ" altLang="cs-CZ" sz="4400" b="1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Erasmus Mundus Joint Master </a:t>
            </a:r>
            <a:r>
              <a:rPr lang="cs-CZ" dirty="0" err="1" smtClean="0"/>
              <a:t>Degrees</a:t>
            </a:r>
            <a:r>
              <a:rPr lang="cs-CZ" dirty="0" smtClean="0"/>
              <a:t> – </a:t>
            </a:r>
            <a:r>
              <a:rPr lang="uk-UA" i="1" dirty="0" smtClean="0"/>
              <a:t>коротко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200" u="sng" dirty="0" smtClean="0"/>
              <a:t>Інтегровані та якісні магістерські навчальні програми</a:t>
            </a:r>
            <a:r>
              <a:rPr lang="cs-CZ" sz="22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Для найкращих студентів з цілого світу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Забезпечується міжнародним </a:t>
            </a:r>
            <a:r>
              <a:rPr lang="uk-UA" sz="2200" dirty="0" smtClean="0"/>
              <a:t>консорціумом </a:t>
            </a:r>
            <a:r>
              <a:rPr lang="uk-UA" sz="2200" dirty="0" smtClean="0"/>
              <a:t>вищих навчальних закладів з програмних та партнерських країн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Жодних обмежень щодо спеціальності навчання</a:t>
            </a:r>
            <a:endParaRPr lang="cs-CZ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Тривалість навчання </a:t>
            </a:r>
            <a:r>
              <a:rPr lang="cs-CZ" sz="2200" dirty="0" smtClean="0"/>
              <a:t>– 12 – 18 – 24 </a:t>
            </a:r>
            <a:r>
              <a:rPr lang="uk-UA" sz="2200" dirty="0" smtClean="0"/>
              <a:t>місяців</a:t>
            </a:r>
            <a:r>
              <a:rPr lang="cs-CZ" sz="2200" dirty="0" smtClean="0"/>
              <a:t> (60/90/120 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Обов</a:t>
            </a:r>
            <a:r>
              <a:rPr lang="en-US" sz="2200" dirty="0" smtClean="0"/>
              <a:t>`</a:t>
            </a:r>
            <a:r>
              <a:rPr lang="uk-UA" sz="2200" dirty="0" smtClean="0"/>
              <a:t>язкове навчання мінімум в двох програмних країнах</a:t>
            </a:r>
            <a:r>
              <a:rPr lang="cs-CZ" sz="2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200" dirty="0" smtClean="0"/>
              <a:t>По закінченню студент отримає повністю визнаний та акредитований диплом, який підтвердить його навчання в програмі </a:t>
            </a:r>
            <a:r>
              <a:rPr lang="cs-CZ" sz="2200" dirty="0" smtClean="0"/>
              <a:t>joint/</a:t>
            </a:r>
            <a:r>
              <a:rPr lang="cs-CZ" sz="2200" dirty="0" err="1" smtClean="0"/>
              <a:t>multiple</a:t>
            </a:r>
            <a:r>
              <a:rPr lang="cs-CZ" sz="2200" dirty="0" smtClean="0"/>
              <a:t> (double) Erasmus Mundus Master </a:t>
            </a:r>
            <a:r>
              <a:rPr lang="cs-CZ" sz="2200" dirty="0" err="1" smtClean="0"/>
              <a:t>degree</a:t>
            </a:r>
            <a:endParaRPr lang="cs-CZ" sz="22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407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Mundus Joint Master </a:t>
            </a:r>
            <a:r>
              <a:rPr lang="cs-CZ" dirty="0" err="1"/>
              <a:t>Degrees</a:t>
            </a:r>
            <a:r>
              <a:rPr lang="cs-CZ" dirty="0"/>
              <a:t> – </a:t>
            </a:r>
            <a:r>
              <a:rPr lang="uk-UA" i="1" dirty="0" smtClean="0"/>
              <a:t>коротко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87D"/>
                </a:solidFill>
              </a:rPr>
              <a:t>Збільшення бюджету на період 7 наступних років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/>
              <a:t>приблизно</a:t>
            </a:r>
            <a:r>
              <a:rPr lang="cs-CZ" sz="2000" dirty="0" smtClean="0"/>
              <a:t> 1 </a:t>
            </a:r>
            <a:r>
              <a:rPr lang="uk-UA" sz="2000" dirty="0" smtClean="0"/>
              <a:t>більйон</a:t>
            </a:r>
            <a:r>
              <a:rPr lang="cs-CZ" sz="2000" dirty="0" smtClean="0"/>
              <a:t> EUR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/>
              <a:t>Можливість підтримати 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rgbClr val="00287D"/>
                </a:solidFill>
              </a:rPr>
              <a:t>~ </a:t>
            </a:r>
            <a:r>
              <a:rPr lang="cs-CZ" sz="2000" b="1" dirty="0" smtClean="0">
                <a:solidFill>
                  <a:srgbClr val="00287D"/>
                </a:solidFill>
              </a:rPr>
              <a:t>300 EMJMD </a:t>
            </a:r>
            <a:r>
              <a:rPr lang="uk-UA" sz="2000" dirty="0" smtClean="0"/>
              <a:t>а також</a:t>
            </a:r>
            <a:endParaRPr lang="cs-CZ" sz="2000" dirty="0" smtClean="0"/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cs-CZ" sz="2000" dirty="0" smtClean="0"/>
              <a:t>~ </a:t>
            </a:r>
            <a:r>
              <a:rPr lang="cs-CZ" sz="2000" b="1" dirty="0" smtClean="0">
                <a:solidFill>
                  <a:srgbClr val="00287D"/>
                </a:solidFill>
              </a:rPr>
              <a:t>28 000 studentů </a:t>
            </a:r>
            <a:r>
              <a:rPr lang="cs-CZ" sz="2000" dirty="0" smtClean="0"/>
              <a:t>– 75% </a:t>
            </a:r>
            <a:r>
              <a:rPr lang="uk-UA" sz="2000" dirty="0" smtClean="0"/>
              <a:t>з них – з партнерських країн</a:t>
            </a:r>
            <a:endParaRPr lang="cs-CZ" sz="2000" dirty="0" smtClean="0"/>
          </a:p>
          <a:p>
            <a:pPr marL="811213" indent="-449263"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rgbClr val="00287D"/>
                </a:solidFill>
              </a:rPr>
              <a:t>Результати конкурсного відбору </a:t>
            </a:r>
            <a:r>
              <a:rPr lang="cs-CZ" sz="1600" b="1" dirty="0" smtClean="0">
                <a:solidFill>
                  <a:srgbClr val="00287D"/>
                </a:solidFill>
              </a:rPr>
              <a:t>2014/2015/2016 (</a:t>
            </a:r>
            <a:r>
              <a:rPr lang="uk-UA" sz="1600" b="1" dirty="0" smtClean="0">
                <a:solidFill>
                  <a:srgbClr val="00287D"/>
                </a:solidFill>
              </a:rPr>
              <a:t>за спеціальністю</a:t>
            </a:r>
            <a:r>
              <a:rPr lang="cs-CZ" sz="1600" b="1" dirty="0" smtClean="0">
                <a:solidFill>
                  <a:srgbClr val="00287D"/>
                </a:solidFill>
              </a:rPr>
              <a:t>):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1" y="4288987"/>
            <a:ext cx="792059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3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cs-CZ" sz="2600" dirty="0" smtClean="0"/>
              <a:t>Обмінне навчання як спосіб пізнання світу</a:t>
            </a:r>
            <a:r>
              <a:rPr lang="cs-CZ" altLang="cs-CZ" sz="2600" dirty="0" smtClean="0"/>
              <a:t>…</a:t>
            </a:r>
            <a:endParaRPr lang="cs-CZ" altLang="cs-CZ" sz="26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uk-UA" altLang="cs-CZ" sz="2200" i="1" dirty="0" smtClean="0"/>
              <a:t>Що ви про це думаєте</a:t>
            </a:r>
            <a:r>
              <a:rPr lang="cs-CZ" altLang="cs-CZ" sz="2200" i="1" dirty="0" smtClean="0"/>
              <a:t>?</a:t>
            </a:r>
          </a:p>
          <a:p>
            <a:pPr marL="0" indent="0">
              <a:buNone/>
            </a:pPr>
            <a:r>
              <a:rPr lang="cs-CZ" altLang="cs-CZ" sz="1800" dirty="0" smtClean="0"/>
              <a:t>5 </a:t>
            </a:r>
            <a:r>
              <a:rPr lang="uk-UA" altLang="cs-CZ" sz="1800" dirty="0" smtClean="0"/>
              <a:t>причин, чому варто спробувати обмінні програми</a:t>
            </a:r>
            <a:r>
              <a:rPr lang="cs-CZ" altLang="cs-CZ" sz="2200" dirty="0" smtClean="0"/>
              <a:t>:</a:t>
            </a:r>
          </a:p>
          <a:p>
            <a:pPr indent="381000">
              <a:buFont typeface="Wingdings" panose="05000000000000000000" pitchFamily="2" charset="2"/>
              <a:buChar char="ü"/>
            </a:pPr>
            <a:r>
              <a:rPr lang="uk-UA" altLang="cs-CZ" sz="2200" b="1" dirty="0" smtClean="0">
                <a:solidFill>
                  <a:srgbClr val="00287D"/>
                </a:solidFill>
              </a:rPr>
              <a:t>Досвід з навчання</a:t>
            </a:r>
            <a:endParaRPr lang="cs-CZ" altLang="cs-CZ" sz="2200" b="1" dirty="0" smtClean="0">
              <a:solidFill>
                <a:srgbClr val="00287D"/>
              </a:solidFill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uk-UA" altLang="cs-CZ" sz="2200" b="1" dirty="0" smtClean="0">
                <a:solidFill>
                  <a:srgbClr val="00287D"/>
                </a:solidFill>
              </a:rPr>
              <a:t>Зміцнення характеру</a:t>
            </a:r>
            <a:endParaRPr lang="cs-CZ" altLang="cs-CZ" sz="2200" b="1" dirty="0" smtClean="0">
              <a:solidFill>
                <a:srgbClr val="00287D"/>
              </a:solidFill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uk-UA" altLang="cs-CZ" sz="2200" b="1" dirty="0" smtClean="0">
                <a:solidFill>
                  <a:srgbClr val="00287D"/>
                </a:solidFill>
              </a:rPr>
              <a:t>Традиції та культура</a:t>
            </a:r>
            <a:endParaRPr lang="cs-CZ" altLang="cs-CZ" sz="2200" b="1" dirty="0" smtClean="0">
              <a:solidFill>
                <a:srgbClr val="00287D"/>
              </a:solidFill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uk-UA" altLang="cs-CZ" sz="2200" b="1" dirty="0" smtClean="0">
                <a:solidFill>
                  <a:srgbClr val="00287D"/>
                </a:solidFill>
              </a:rPr>
              <a:t>подорожі</a:t>
            </a:r>
            <a:endParaRPr lang="cs-CZ" altLang="cs-CZ" sz="2200" b="1" dirty="0" smtClean="0">
              <a:solidFill>
                <a:srgbClr val="00287D"/>
              </a:solidFill>
            </a:endParaRPr>
          </a:p>
          <a:p>
            <a:pPr indent="3810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altLang="cs-CZ" sz="2200" b="1" dirty="0" smtClean="0">
                <a:solidFill>
                  <a:srgbClr val="00287D"/>
                </a:solidFill>
              </a:rPr>
              <a:t>Вдячність, ви навчитеся більше цінувати речі</a:t>
            </a:r>
            <a:endParaRPr lang="cs-CZ" altLang="cs-CZ" sz="22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uk-UA" altLang="cs-CZ" sz="2200" dirty="0" smtClean="0"/>
              <a:t>Крім цього, ви </a:t>
            </a:r>
            <a:r>
              <a:rPr lang="uk-UA" altLang="cs-CZ" sz="2200" dirty="0" smtClean="0"/>
              <a:t>підвищите </a:t>
            </a:r>
            <a:r>
              <a:rPr lang="uk-UA" altLang="cs-CZ" sz="2200" dirty="0" smtClean="0"/>
              <a:t>свою конкурентноздатність на ринку</a:t>
            </a:r>
            <a:r>
              <a:rPr lang="cs-CZ" altLang="cs-CZ" sz="2200" dirty="0" smtClean="0"/>
              <a:t>, </a:t>
            </a:r>
            <a:r>
              <a:rPr lang="uk-UA" altLang="cs-CZ" sz="2200" dirty="0" smtClean="0"/>
              <a:t>в вас буде можливість кращого заробітку</a:t>
            </a:r>
            <a:r>
              <a:rPr lang="cs-CZ" altLang="cs-CZ" sz="2200" dirty="0" smtClean="0"/>
              <a:t>, </a:t>
            </a:r>
            <a:r>
              <a:rPr lang="uk-UA" altLang="cs-CZ" sz="2200" dirty="0" smtClean="0"/>
              <a:t>ви покращите власне знання мов</a:t>
            </a:r>
            <a:r>
              <a:rPr lang="cs-CZ" altLang="cs-CZ" sz="2200" dirty="0" smtClean="0"/>
              <a:t>, </a:t>
            </a:r>
            <a:r>
              <a:rPr lang="uk-UA" altLang="cs-CZ" sz="2200" dirty="0" smtClean="0"/>
              <a:t>навики</a:t>
            </a:r>
            <a:r>
              <a:rPr lang="cs-CZ" altLang="cs-CZ" sz="2200" dirty="0" smtClean="0"/>
              <a:t>, </a:t>
            </a:r>
            <a:r>
              <a:rPr lang="uk-UA" altLang="cs-CZ" sz="2200" dirty="0" smtClean="0"/>
              <a:t>познайомитесь з величезною кількістю молодих людей з цілого світу</a:t>
            </a:r>
            <a:r>
              <a:rPr lang="cs-CZ" altLang="cs-CZ" sz="2200" dirty="0" smtClean="0"/>
              <a:t>…</a:t>
            </a:r>
            <a:endParaRPr lang="cs-CZ" altLang="cs-CZ" sz="2200" dirty="0"/>
          </a:p>
        </p:txBody>
      </p:sp>
      <p:pic>
        <p:nvPicPr>
          <p:cNvPr id="6" name="Obrázek 5" descr="DSC_7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572" y="2017713"/>
            <a:ext cx="2972428" cy="206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275" y="515940"/>
            <a:ext cx="8086635" cy="647700"/>
          </a:xfrm>
        </p:spPr>
        <p:txBody>
          <a:bodyPr/>
          <a:lstStyle/>
          <a:p>
            <a:r>
              <a:rPr lang="cs-CZ" sz="2800" dirty="0" smtClean="0"/>
              <a:t>KA1 </a:t>
            </a:r>
            <a:r>
              <a:rPr lang="cs-CZ" sz="2800" dirty="0" err="1" smtClean="0"/>
              <a:t>Degree</a:t>
            </a:r>
            <a:r>
              <a:rPr lang="cs-CZ" sz="2800" dirty="0" smtClean="0"/>
              <a:t> </a:t>
            </a:r>
            <a:r>
              <a:rPr lang="uk-UA" sz="2800" dirty="0" smtClean="0"/>
              <a:t>мобільність</a:t>
            </a:r>
            <a:r>
              <a:rPr lang="cs-CZ" sz="2800" dirty="0" smtClean="0"/>
              <a:t> </a:t>
            </a:r>
            <a:r>
              <a:rPr lang="uk-UA" sz="2800" dirty="0" smtClean="0"/>
              <a:t>та спільні програми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183968"/>
            <a:ext cx="8082321" cy="45216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uk-UA" sz="2000" dirty="0" smtClean="0"/>
              <a:t>конкурентноздатна</a:t>
            </a:r>
            <a:r>
              <a:rPr lang="cs-CZ" sz="2000" dirty="0" smtClean="0"/>
              <a:t>“ </a:t>
            </a:r>
            <a:r>
              <a:rPr lang="uk-UA" sz="2000" dirty="0" smtClean="0"/>
              <a:t>програма</a:t>
            </a:r>
            <a:r>
              <a:rPr lang="cs-CZ" sz="2000" dirty="0" smtClean="0"/>
              <a:t> </a:t>
            </a:r>
            <a:r>
              <a:rPr lang="uk-UA" sz="2000" dirty="0" smtClean="0"/>
              <a:t>з огляду на решту міжнародних</a:t>
            </a:r>
            <a:r>
              <a:rPr lang="cs-CZ" sz="2000" dirty="0" smtClean="0"/>
              <a:t> </a:t>
            </a:r>
            <a:r>
              <a:rPr lang="uk-UA" sz="2000" dirty="0" smtClean="0"/>
              <a:t>постградуальних навчальних схем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87D"/>
                </a:solidFill>
              </a:rPr>
              <a:t>включає</a:t>
            </a:r>
            <a:r>
              <a:rPr lang="cs-CZ" sz="2000" dirty="0" smtClean="0">
                <a:solidFill>
                  <a:srgbClr val="00287D"/>
                </a:solidFill>
              </a:rPr>
              <a:t>: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/>
              <a:t>Покриття дорожніх витрат</a:t>
            </a:r>
            <a:r>
              <a:rPr lang="cs-CZ" sz="2000" dirty="0" smtClean="0"/>
              <a:t> (</a:t>
            </a:r>
            <a:r>
              <a:rPr lang="uk-UA" sz="2000" dirty="0" smtClean="0"/>
              <a:t>варіюється</a:t>
            </a:r>
            <a:r>
              <a:rPr lang="cs-CZ" sz="2000" dirty="0" smtClean="0"/>
              <a:t>)</a:t>
            </a:r>
          </a:p>
          <a:p>
            <a:pPr marL="811213" indent="-449263">
              <a:buFont typeface="Wingdings" panose="05000000000000000000" pitchFamily="2" charset="2"/>
              <a:buChar char="ü"/>
            </a:pPr>
            <a:r>
              <a:rPr lang="uk-UA" sz="2000" dirty="0" smtClean="0"/>
              <a:t>Чітко становлена місячна стипендія</a:t>
            </a:r>
            <a:r>
              <a:rPr lang="cs-CZ" sz="2000" dirty="0" smtClean="0"/>
              <a:t> </a:t>
            </a:r>
            <a:r>
              <a:rPr lang="uk-UA" sz="2000" dirty="0" smtClean="0"/>
              <a:t>для забезпечення життєвих витрат</a:t>
            </a:r>
            <a:r>
              <a:rPr lang="cs-CZ" sz="2000" dirty="0" smtClean="0"/>
              <a:t> </a:t>
            </a:r>
            <a:r>
              <a:rPr lang="uk-UA" sz="2000" dirty="0" smtClean="0"/>
              <a:t>для всіх учасників</a:t>
            </a:r>
            <a:endParaRPr lang="cs-CZ" sz="2000" dirty="0" smtClean="0"/>
          </a:p>
          <a:p>
            <a:pPr marL="811213" indent="-449263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000" dirty="0" smtClean="0"/>
              <a:t>Покриття всіх видатків на навчання</a:t>
            </a:r>
            <a:r>
              <a:rPr lang="cs-CZ" sz="2000" dirty="0" smtClean="0"/>
              <a:t> (</a:t>
            </a:r>
            <a:r>
              <a:rPr lang="cs-CZ" sz="2000" dirty="0" err="1" smtClean="0"/>
              <a:t>tuition</a:t>
            </a:r>
            <a:r>
              <a:rPr lang="cs-CZ" sz="2000" dirty="0" smtClean="0"/>
              <a:t> </a:t>
            </a:r>
            <a:r>
              <a:rPr lang="cs-CZ" sz="2000" dirty="0" err="1" smtClean="0"/>
              <a:t>fees</a:t>
            </a:r>
            <a:r>
              <a:rPr lang="cs-CZ" sz="2000" dirty="0"/>
              <a:t>)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87D"/>
                </a:solidFill>
              </a:rPr>
              <a:t>Здобувачі</a:t>
            </a:r>
            <a:r>
              <a:rPr lang="cs-CZ" sz="2000" b="1" dirty="0" smtClean="0">
                <a:solidFill>
                  <a:srgbClr val="00287D"/>
                </a:solidFill>
              </a:rPr>
              <a:t>  JMD </a:t>
            </a:r>
            <a:r>
              <a:rPr lang="uk-UA" sz="2000" b="1" dirty="0" smtClean="0">
                <a:solidFill>
                  <a:srgbClr val="00287D"/>
                </a:solidFill>
              </a:rPr>
              <a:t>стипендії повинні</a:t>
            </a:r>
            <a:r>
              <a:rPr lang="cs-CZ" sz="2000" b="1" dirty="0" smtClean="0">
                <a:solidFill>
                  <a:srgbClr val="00287D"/>
                </a:solidFill>
              </a:rPr>
              <a:t>:</a:t>
            </a:r>
          </a:p>
          <a:p>
            <a:pPr marL="811213" indent="-361950">
              <a:buFont typeface="Wingdings" panose="05000000000000000000" pitchFamily="2" charset="2"/>
              <a:buChar char="ü"/>
            </a:pPr>
            <a:r>
              <a:rPr lang="uk-UA" sz="2000" dirty="0" smtClean="0"/>
              <a:t>Мати завершений перший рівень вищої освіти </a:t>
            </a:r>
            <a:r>
              <a:rPr lang="cs-CZ" sz="2000" dirty="0" smtClean="0"/>
              <a:t>(Bc. </a:t>
            </a:r>
            <a:r>
              <a:rPr lang="uk-UA" sz="2000" dirty="0"/>
              <a:t>а</a:t>
            </a:r>
            <a:r>
              <a:rPr lang="uk-UA" sz="2000" dirty="0" smtClean="0"/>
              <a:t>бо еквівалент</a:t>
            </a:r>
            <a:r>
              <a:rPr lang="cs-CZ" sz="2000" dirty="0" smtClean="0"/>
              <a:t>)</a:t>
            </a:r>
          </a:p>
          <a:p>
            <a:pPr marL="811213" indent="-361950">
              <a:buFont typeface="Wingdings" panose="05000000000000000000" pitchFamily="2" charset="2"/>
              <a:buChar char="ü"/>
            </a:pPr>
            <a:r>
              <a:rPr lang="uk-UA" sz="2000" dirty="0" smtClean="0"/>
              <a:t>Підписати договір про навчання</a:t>
            </a:r>
            <a:endParaRPr lang="cs-CZ" sz="2000" dirty="0" smtClean="0"/>
          </a:p>
          <a:p>
            <a:pPr marL="449263" indent="0">
              <a:buNone/>
            </a:pPr>
            <a:endParaRPr lang="cs-CZ" dirty="0" smtClean="0"/>
          </a:p>
          <a:p>
            <a:pPr marL="811213" indent="-449263">
              <a:buFont typeface="Wingdings" panose="05000000000000000000" pitchFamily="2" charset="2"/>
              <a:buChar char="ü"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05275" y="1163640"/>
            <a:ext cx="858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287D"/>
              </a:buClr>
              <a:buSzPct val="100000"/>
            </a:pPr>
            <a:r>
              <a:rPr lang="en-GB" dirty="0">
                <a:hlinkClick r:id="rId2"/>
              </a:rPr>
              <a:t>eacea.ec.europa.eu/</a:t>
            </a:r>
            <a:r>
              <a:rPr lang="en-GB" dirty="0" err="1">
                <a:hlinkClick r:id="rId2"/>
              </a:rPr>
              <a:t>erasmus_mundus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results_compendia</a:t>
            </a:r>
            <a:r>
              <a:rPr lang="en-GB" dirty="0">
                <a:hlinkClick r:id="rId2"/>
              </a:rPr>
              <a:t>/selected_projects_action_1_master_courses_en.php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11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694" y="3092362"/>
            <a:ext cx="8086635" cy="647700"/>
          </a:xfrm>
        </p:spPr>
        <p:txBody>
          <a:bodyPr/>
          <a:lstStyle/>
          <a:p>
            <a:pPr algn="ctr"/>
            <a:r>
              <a:rPr lang="uk-UA" sz="3600" dirty="0" smtClean="0"/>
              <a:t>НЕОБХІДНІ ДОКУМЕНТИ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1596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Мотиваційний лист </a:t>
            </a:r>
            <a:r>
              <a:rPr lang="cs-CZ" sz="3600" dirty="0" smtClean="0"/>
              <a:t>(</a:t>
            </a:r>
            <a:r>
              <a:rPr lang="cs-CZ" sz="3600" dirty="0" err="1" smtClean="0"/>
              <a:t>cover</a:t>
            </a:r>
            <a:r>
              <a:rPr lang="cs-CZ" sz="3600" dirty="0" smtClean="0"/>
              <a:t> </a:t>
            </a:r>
            <a:r>
              <a:rPr lang="cs-CZ" sz="3600" dirty="0" err="1" smtClean="0"/>
              <a:t>letter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200" dirty="0" smtClean="0"/>
              <a:t>Головна і ключова частина заявки</a:t>
            </a:r>
            <a:endParaRPr lang="cs-CZ" sz="2200" dirty="0" smtClean="0"/>
          </a:p>
          <a:p>
            <a:pPr>
              <a:spcAft>
                <a:spcPts val="1200"/>
              </a:spcAft>
            </a:pPr>
            <a:r>
              <a:rPr lang="uk-UA" sz="2200" dirty="0" smtClean="0"/>
              <a:t>Коротке есе</a:t>
            </a:r>
            <a:r>
              <a:rPr lang="cs-CZ" sz="2200" dirty="0" smtClean="0"/>
              <a:t>– </a:t>
            </a:r>
            <a:r>
              <a:rPr lang="uk-UA" sz="2200" dirty="0" smtClean="0"/>
              <a:t>обгрунтуйте</a:t>
            </a:r>
            <a:r>
              <a:rPr lang="cs-CZ" sz="2200" dirty="0" smtClean="0"/>
              <a:t>, </a:t>
            </a:r>
            <a:r>
              <a:rPr lang="uk-UA" sz="2200" dirty="0" smtClean="0"/>
              <a:t>чого Ви хочете досягнути протягом Вашого перебування, чому саме Ви є вдалим кандидатом</a:t>
            </a:r>
            <a:r>
              <a:rPr lang="cs-CZ" sz="2200" dirty="0" smtClean="0">
                <a:sym typeface="Wingdings" panose="05000000000000000000" pitchFamily="2" charset="2"/>
              </a:rPr>
              <a:t> </a:t>
            </a:r>
            <a:r>
              <a:rPr lang="uk-UA" sz="2200" b="1" dirty="0" smtClean="0">
                <a:solidFill>
                  <a:srgbClr val="00287D"/>
                </a:solidFill>
                <a:sym typeface="Wingdings" panose="05000000000000000000" pitchFamily="2" charset="2"/>
              </a:rPr>
              <a:t>мусите вміти себе продати</a:t>
            </a:r>
            <a:endParaRPr lang="cs-CZ" sz="2200" b="1" dirty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uk-UA" sz="2200" b="1" u="sng" dirty="0" smtClean="0">
                <a:solidFill>
                  <a:srgbClr val="00287D"/>
                </a:solidFill>
                <a:sym typeface="Wingdings" panose="05000000000000000000" pitchFamily="2" charset="2"/>
              </a:rPr>
              <a:t>Два головні запитання:</a:t>
            </a:r>
            <a:endParaRPr lang="cs-CZ" sz="2200" b="1" u="sng" dirty="0" smtClean="0">
              <a:solidFill>
                <a:srgbClr val="00287D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 smtClean="0">
                <a:solidFill>
                  <a:srgbClr val="00287D"/>
                </a:solidFill>
                <a:sym typeface="Wingdings" panose="05000000000000000000" pitchFamily="2" charset="2"/>
              </a:rPr>
              <a:t>Чому саме Ви</a:t>
            </a:r>
            <a:r>
              <a:rPr lang="cs-CZ" sz="2200" b="1" dirty="0" smtClean="0">
                <a:solidFill>
                  <a:srgbClr val="00287D"/>
                </a:solidFill>
                <a:sym typeface="Wingdings" panose="05000000000000000000" pitchFamily="2" charset="2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200" b="1" dirty="0" smtClean="0">
                <a:solidFill>
                  <a:srgbClr val="00287D"/>
                </a:solidFill>
                <a:sym typeface="Wingdings" panose="05000000000000000000" pitchFamily="2" charset="2"/>
              </a:rPr>
              <a:t>Чому саме ця програма</a:t>
            </a:r>
            <a:r>
              <a:rPr lang="cs-CZ" sz="2200" b="1" dirty="0" smtClean="0">
                <a:solidFill>
                  <a:srgbClr val="00287D"/>
                </a:solidFill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2825015" y="5168991"/>
            <a:ext cx="2571749" cy="785812"/>
          </a:xfrm>
          <a:prstGeom prst="roundRect">
            <a:avLst/>
          </a:prstGeom>
          <a:solidFill>
            <a:srgbClr val="00216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chemeClr val="bg1"/>
                </a:solidFill>
                <a:latin typeface="Tahoma" pitchFamily="34" charset="0"/>
              </a:rPr>
              <a:t>Мотиваційний лист 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Přímá spojnice se šipkou 6"/>
          <p:cNvCxnSpPr/>
          <p:nvPr/>
        </p:nvCxnSpPr>
        <p:spPr bwMode="auto">
          <a:xfrm>
            <a:off x="5396766" y="5572577"/>
            <a:ext cx="1521617" cy="103490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 bwMode="auto">
          <a:xfrm>
            <a:off x="5396765" y="5561897"/>
            <a:ext cx="1521618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 bwMode="auto">
          <a:xfrm flipV="1">
            <a:off x="5396764" y="4579401"/>
            <a:ext cx="1521619" cy="95556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 bwMode="auto">
          <a:xfrm>
            <a:off x="6918383" y="4260942"/>
            <a:ext cx="1864519" cy="785812"/>
          </a:xfrm>
          <a:prstGeom prst="roundRect">
            <a:avLst/>
          </a:prstGeom>
          <a:solidFill>
            <a:srgbClr val="00216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 w="0"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itchFamily="34" charset="0"/>
              </a:rPr>
              <a:t>Мовні здібності</a:t>
            </a:r>
            <a:endParaRPr kumimoji="0" lang="cs-CZ" sz="1800" b="1" i="0" u="none" strike="noStrike" cap="none" normalizeH="0" baseline="0" dirty="0" smtClean="0">
              <a:ln w="0">
                <a:solidFill>
                  <a:schemeClr val="accent3"/>
                </a:solidFill>
              </a:ln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6918383" y="5142059"/>
            <a:ext cx="1864520" cy="785812"/>
          </a:xfrm>
          <a:prstGeom prst="roundRect">
            <a:avLst/>
          </a:prstGeom>
          <a:solidFill>
            <a:srgbClr val="00216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CV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6918383" y="5978467"/>
            <a:ext cx="1864519" cy="785812"/>
          </a:xfrm>
          <a:prstGeom prst="roundRect">
            <a:avLst/>
          </a:prstGeom>
          <a:solidFill>
            <a:srgbClr val="002168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chemeClr val="bg1"/>
                </a:solidFill>
                <a:latin typeface="Tahoma" pitchFamily="34" charset="0"/>
              </a:rPr>
              <a:t>Та інше..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 rot="19706965">
            <a:off x="5376841" y="4648991"/>
            <a:ext cx="11993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1500" dirty="0" smtClean="0">
                <a:solidFill>
                  <a:srgbClr val="00287D"/>
                </a:solidFill>
              </a:rPr>
              <a:t>Вказує на</a:t>
            </a:r>
            <a:r>
              <a:rPr lang="cs-CZ" sz="1500" dirty="0" smtClean="0">
                <a:solidFill>
                  <a:srgbClr val="00287D"/>
                </a:solidFill>
              </a:rPr>
              <a:t>…</a:t>
            </a:r>
            <a:endParaRPr lang="en-US" sz="1500" b="0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Мотиваційний лист </a:t>
            </a:r>
            <a:r>
              <a:rPr lang="cs-CZ" sz="3600" dirty="0" smtClean="0"/>
              <a:t>(</a:t>
            </a:r>
            <a:r>
              <a:rPr lang="cs-CZ" sz="3600" dirty="0" err="1" smtClean="0"/>
              <a:t>cover</a:t>
            </a:r>
            <a:r>
              <a:rPr lang="cs-CZ" sz="3600" dirty="0" smtClean="0"/>
              <a:t> </a:t>
            </a:r>
            <a:r>
              <a:rPr lang="cs-CZ" sz="3600" dirty="0" err="1" smtClean="0"/>
              <a:t>letter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/>
              <a:t>Спрямуйте свій мотиваційний лист таким чином</a:t>
            </a:r>
            <a:r>
              <a:rPr lang="cs-CZ" sz="2000" dirty="0" smtClean="0"/>
              <a:t>, </a:t>
            </a:r>
            <a:r>
              <a:rPr lang="uk-UA" sz="2000" dirty="0" smtClean="0"/>
              <a:t>щоб він був написаний певній особі </a:t>
            </a:r>
            <a:r>
              <a:rPr lang="cs-CZ" sz="2000" dirty="0" smtClean="0"/>
              <a:t>(</a:t>
            </a:r>
            <a:r>
              <a:rPr lang="uk-UA" sz="2000" dirty="0" smtClean="0"/>
              <a:t>керівнику кафедри</a:t>
            </a:r>
            <a:r>
              <a:rPr lang="cs-CZ" sz="2000" dirty="0" smtClean="0"/>
              <a:t>, </a:t>
            </a:r>
            <a:r>
              <a:rPr lang="uk-UA" sz="2000" dirty="0" smtClean="0"/>
              <a:t>факультету</a:t>
            </a:r>
            <a:r>
              <a:rPr lang="cs-CZ" sz="2000" dirty="0" smtClean="0"/>
              <a:t>,…)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/>
              <a:t>Опишіть свої цілі</a:t>
            </a:r>
            <a:r>
              <a:rPr lang="cs-CZ" sz="2000" dirty="0" smtClean="0"/>
              <a:t>, </a:t>
            </a:r>
            <a:r>
              <a:rPr lang="uk-UA" sz="2000" dirty="0" smtClean="0"/>
              <a:t>минулі успіхи</a:t>
            </a:r>
            <a:r>
              <a:rPr lang="cs-CZ" sz="2000" dirty="0" smtClean="0"/>
              <a:t>, </a:t>
            </a:r>
            <a:r>
              <a:rPr lang="uk-UA" sz="2000" dirty="0" smtClean="0"/>
              <a:t>чому ви хочете навчатися саме в цьому конкретному університеті</a:t>
            </a:r>
            <a:r>
              <a:rPr lang="cs-CZ" sz="2000" dirty="0" smtClean="0"/>
              <a:t>, </a:t>
            </a:r>
            <a:r>
              <a:rPr lang="uk-UA" sz="2000" dirty="0" smtClean="0"/>
              <a:t>опишіть свою мотивацію</a:t>
            </a:r>
            <a:r>
              <a:rPr lang="cs-CZ" sz="2000" dirty="0" smtClean="0"/>
              <a:t> – </a:t>
            </a:r>
            <a:r>
              <a:rPr lang="uk-UA" sz="2000" dirty="0" smtClean="0"/>
              <a:t>таким чином ви дасте зрозуміти</a:t>
            </a:r>
            <a:r>
              <a:rPr lang="cs-CZ" sz="2000" dirty="0" smtClean="0"/>
              <a:t>, </a:t>
            </a:r>
            <a:r>
              <a:rPr lang="uk-UA" sz="2000" dirty="0" smtClean="0"/>
              <a:t>що ви витратили час і зусилля для того, щоб знайти інформацію про цю інституцію і вам на цьому залежить!</a:t>
            </a:r>
            <a:r>
              <a:rPr lang="cs-CZ" sz="2000" dirty="0" smtClean="0"/>
              <a:t> </a:t>
            </a:r>
            <a:endParaRPr lang="uk-UA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/>
              <a:t>Опишіть, яким чином ви </a:t>
            </a:r>
            <a:r>
              <a:rPr lang="uk-UA" sz="2000" dirty="0" smtClean="0"/>
              <a:t>плануєте </a:t>
            </a:r>
            <a:r>
              <a:rPr lang="uk-UA" sz="2000" dirty="0" smtClean="0"/>
              <a:t>бути корисним для даної мобільності, що ви хочете взяти для себе, в разі, якщо Ви будете </a:t>
            </a:r>
            <a:r>
              <a:rPr lang="uk-UA" sz="2000" dirty="0" smtClean="0"/>
              <a:t>обраним </a:t>
            </a:r>
            <a:r>
              <a:rPr lang="uk-UA" sz="2000" dirty="0" smtClean="0"/>
              <a:t>в даний університет</a:t>
            </a:r>
            <a:r>
              <a:rPr lang="cs-CZ" sz="2000" dirty="0" smtClean="0"/>
              <a:t> </a:t>
            </a:r>
            <a:endParaRPr lang="uk-UA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00287D"/>
                </a:solidFill>
              </a:rPr>
              <a:t>„</a:t>
            </a:r>
            <a:r>
              <a:rPr lang="uk-UA" sz="2000" b="1" dirty="0" smtClean="0">
                <a:solidFill>
                  <a:srgbClr val="00287D"/>
                </a:solidFill>
              </a:rPr>
              <a:t>коротко, ясно, логічно</a:t>
            </a:r>
            <a:r>
              <a:rPr lang="cs-CZ" sz="2000" b="1" dirty="0" smtClean="0">
                <a:solidFill>
                  <a:srgbClr val="00287D"/>
                </a:solidFill>
              </a:rPr>
              <a:t>“ </a:t>
            </a:r>
            <a:r>
              <a:rPr lang="cs-CZ" sz="2000" dirty="0" smtClean="0"/>
              <a:t>– </a:t>
            </a:r>
            <a:r>
              <a:rPr lang="uk-UA" sz="2000" b="1" dirty="0" smtClean="0">
                <a:solidFill>
                  <a:srgbClr val="00287D"/>
                </a:solidFill>
              </a:rPr>
              <a:t>жодного</a:t>
            </a:r>
            <a:r>
              <a:rPr lang="cs-CZ" sz="2000" b="1" dirty="0" smtClean="0">
                <a:solidFill>
                  <a:srgbClr val="00287D"/>
                </a:solidFill>
              </a:rPr>
              <a:t> </a:t>
            </a:r>
            <a:r>
              <a:rPr lang="cs-CZ" sz="2000" b="1" dirty="0" err="1" smtClean="0">
                <a:solidFill>
                  <a:srgbClr val="00287D"/>
                </a:solidFill>
              </a:rPr>
              <a:t>copy&amp;paste</a:t>
            </a:r>
            <a:r>
              <a:rPr lang="cs-CZ" sz="2000" b="1" dirty="0" smtClean="0">
                <a:solidFill>
                  <a:srgbClr val="00287D"/>
                </a:solidFill>
              </a:rPr>
              <a:t>!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768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Як почати</a:t>
            </a:r>
            <a:r>
              <a:rPr lang="cs-CZ" sz="3600" dirty="0" smtClean="0"/>
              <a:t>?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Найкраще рішення</a:t>
            </a:r>
            <a:r>
              <a:rPr lang="cs-CZ" dirty="0" smtClean="0"/>
              <a:t>:</a:t>
            </a:r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uk-UA" i="1" dirty="0" smtClean="0"/>
              <a:t>Шановний пане/пані</a:t>
            </a:r>
            <a:r>
              <a:rPr lang="cs-CZ" i="1" dirty="0" smtClean="0"/>
              <a:t>…</a:t>
            </a:r>
            <a:r>
              <a:rPr lang="cs-CZ" dirty="0" smtClean="0"/>
              <a:t>“</a:t>
            </a:r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uk-UA" i="1" dirty="0" smtClean="0"/>
              <a:t>Шановні члени</a:t>
            </a:r>
            <a:r>
              <a:rPr lang="cs-CZ" i="1" dirty="0" smtClean="0"/>
              <a:t>(</a:t>
            </a:r>
            <a:r>
              <a:rPr lang="uk-UA" i="1" dirty="0" smtClean="0"/>
              <a:t>конкурсної</a:t>
            </a:r>
            <a:r>
              <a:rPr lang="cs-CZ" i="1" dirty="0" smtClean="0"/>
              <a:t>) </a:t>
            </a:r>
            <a:r>
              <a:rPr lang="uk-UA" i="1" dirty="0" smtClean="0"/>
              <a:t>комісії</a:t>
            </a:r>
            <a:r>
              <a:rPr lang="cs-CZ" i="1" dirty="0" smtClean="0"/>
              <a:t>…</a:t>
            </a:r>
            <a:r>
              <a:rPr lang="cs-CZ" dirty="0" smtClean="0"/>
              <a:t>“</a:t>
            </a:r>
          </a:p>
          <a:p>
            <a:pPr marL="720725" indent="-3683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Не використовуйте </a:t>
            </a:r>
            <a:r>
              <a:rPr lang="uk-UA" b="1" dirty="0" smtClean="0">
                <a:solidFill>
                  <a:srgbClr val="FF0000"/>
                </a:solidFill>
              </a:rPr>
              <a:t>фразу </a:t>
            </a:r>
            <a:r>
              <a:rPr lang="cs-CZ" b="1" dirty="0" smtClean="0">
                <a:solidFill>
                  <a:srgbClr val="FF0000"/>
                </a:solidFill>
              </a:rPr>
              <a:t>„</a:t>
            </a:r>
            <a:r>
              <a:rPr lang="uk-UA" b="1" i="1" dirty="0" smtClean="0">
                <a:solidFill>
                  <a:srgbClr val="FF0000"/>
                </a:solidFill>
              </a:rPr>
              <a:t>До рук особи</a:t>
            </a:r>
            <a:r>
              <a:rPr lang="pl-PL" b="1" i="1" dirty="0" smtClean="0">
                <a:solidFill>
                  <a:srgbClr val="FF0000"/>
                </a:solidFill>
              </a:rPr>
              <a:t>, </a:t>
            </a:r>
            <a:r>
              <a:rPr lang="uk-UA" b="1" i="1" dirty="0" smtClean="0">
                <a:solidFill>
                  <a:srgbClr val="FF0000"/>
                </a:solidFill>
              </a:rPr>
              <a:t>якої це стосується</a:t>
            </a:r>
            <a:r>
              <a:rPr lang="pl-PL" b="1" dirty="0" smtClean="0">
                <a:solidFill>
                  <a:srgbClr val="FF0000"/>
                </a:solidFill>
              </a:rPr>
              <a:t>” </a:t>
            </a:r>
            <a:r>
              <a:rPr lang="pl-PL" dirty="0" smtClean="0"/>
              <a:t>– </a:t>
            </a:r>
            <a:r>
              <a:rPr lang="uk-UA" dirty="0" smtClean="0"/>
              <a:t>надто неособисте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Як розпочати власний мотиваційний лист</a:t>
            </a:r>
            <a:r>
              <a:rPr lang="cs-CZ" dirty="0" smtClean="0"/>
              <a:t>? </a:t>
            </a:r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287D"/>
                </a:solidFill>
              </a:rPr>
              <a:t>коротко</a:t>
            </a:r>
            <a:r>
              <a:rPr lang="cs-CZ" dirty="0" smtClean="0"/>
              <a:t> </a:t>
            </a:r>
            <a:r>
              <a:rPr lang="uk-UA" dirty="0" smtClean="0"/>
              <a:t>напишіть, чому вас цікавить це навчання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8661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Motivační dopis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u="sng" dirty="0" smtClean="0"/>
              <a:t>Перший абзац</a:t>
            </a:r>
            <a:r>
              <a:rPr lang="cs-CZ" dirty="0" smtClean="0"/>
              <a:t>– </a:t>
            </a:r>
            <a:r>
              <a:rPr lang="uk-UA" dirty="0" smtClean="0"/>
              <a:t>звідки ви походите</a:t>
            </a:r>
            <a:r>
              <a:rPr lang="cs-CZ" dirty="0" smtClean="0"/>
              <a:t>, </a:t>
            </a:r>
            <a:r>
              <a:rPr lang="uk-UA" dirty="0" smtClean="0"/>
              <a:t>де і що вивчали</a:t>
            </a:r>
            <a:r>
              <a:rPr lang="cs-CZ" dirty="0" smtClean="0"/>
              <a:t>, </a:t>
            </a:r>
            <a:r>
              <a:rPr lang="uk-UA" dirty="0" smtClean="0"/>
              <a:t>яким чином Ваш попередній навчальний досвід сприяє Вашому залученню до студій в програмі </a:t>
            </a:r>
            <a:r>
              <a:rPr lang="cs-CZ" dirty="0" smtClean="0"/>
              <a:t>JMD </a:t>
            </a:r>
            <a:endParaRPr lang="uk-UA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b="1" u="sng" dirty="0" smtClean="0"/>
              <a:t>Другий абзац</a:t>
            </a:r>
            <a:r>
              <a:rPr lang="cs-CZ" dirty="0" smtClean="0"/>
              <a:t>– </a:t>
            </a:r>
            <a:r>
              <a:rPr lang="uk-UA" dirty="0" smtClean="0"/>
              <a:t>довгострокові плани та професійні цілі</a:t>
            </a:r>
            <a:endParaRPr lang="cs-CZ" dirty="0" smtClean="0"/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uk-UA" dirty="0" smtClean="0"/>
              <a:t>Чому ви є вдалим кандидатом для цієї програми</a:t>
            </a:r>
            <a:r>
              <a:rPr lang="cs-CZ" dirty="0" smtClean="0"/>
              <a:t>?</a:t>
            </a:r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uk-UA" dirty="0" smtClean="0"/>
              <a:t>Яким чином програма </a:t>
            </a:r>
            <a:r>
              <a:rPr lang="cs-CZ" dirty="0" smtClean="0"/>
              <a:t>Erasmus+ </a:t>
            </a:r>
            <a:r>
              <a:rPr lang="uk-UA" dirty="0" smtClean="0"/>
              <a:t>Вам допоможе в досягненні Ваших цілей</a:t>
            </a:r>
            <a:r>
              <a:rPr lang="cs-CZ" dirty="0" smtClean="0"/>
              <a:t>?</a:t>
            </a:r>
          </a:p>
          <a:p>
            <a:pPr marL="720725" indent="-368300">
              <a:buFont typeface="Arial" panose="020B0604020202020204" pitchFamily="34" charset="0"/>
              <a:buChar char="•"/>
            </a:pPr>
            <a:r>
              <a:rPr lang="uk-UA" dirty="0" smtClean="0"/>
              <a:t>Чому ви обрали університет Масарика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518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756" y="1133928"/>
            <a:ext cx="8086635" cy="647700"/>
          </a:xfrm>
        </p:spPr>
        <p:txBody>
          <a:bodyPr/>
          <a:lstStyle/>
          <a:p>
            <a:r>
              <a:rPr lang="uk-UA" sz="2600" dirty="0" smtClean="0"/>
              <a:t>Декілька невдалих прикладів, яких краще уникнути </a:t>
            </a:r>
            <a:r>
              <a:rPr lang="cs-CZ" sz="2600" dirty="0" smtClean="0"/>
              <a:t>…</a:t>
            </a:r>
            <a:endParaRPr lang="cs-CZ" sz="2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„</a:t>
            </a:r>
            <a:r>
              <a:rPr lang="uk-UA" i="1" dirty="0" smtClean="0">
                <a:solidFill>
                  <a:srgbClr val="FF0000"/>
                </a:solidFill>
              </a:rPr>
              <a:t>Привіт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Мене дуже цікавить ця програма</a:t>
            </a:r>
            <a:r>
              <a:rPr lang="cs-CZ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Дякую</a:t>
            </a:r>
            <a:r>
              <a:rPr lang="cs-CZ" i="1" dirty="0" smtClean="0">
                <a:solidFill>
                  <a:srgbClr val="FF0000"/>
                </a:solidFill>
              </a:rPr>
              <a:t>,“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uk-UA" b="1" dirty="0" smtClean="0">
                <a:solidFill>
                  <a:srgbClr val="00287D"/>
                </a:solidFill>
              </a:rPr>
              <a:t>Занадто </a:t>
            </a:r>
            <a:r>
              <a:rPr lang="uk-UA" b="1" dirty="0" smtClean="0">
                <a:solidFill>
                  <a:srgbClr val="00287D"/>
                </a:solidFill>
              </a:rPr>
              <a:t>коротко </a:t>
            </a:r>
            <a:r>
              <a:rPr lang="uk-UA" b="1" dirty="0" smtClean="0">
                <a:solidFill>
                  <a:srgbClr val="00287D"/>
                </a:solidFill>
              </a:rPr>
              <a:t>і невиховано</a:t>
            </a:r>
            <a:r>
              <a:rPr lang="cs-CZ" dirty="0" smtClean="0">
                <a:solidFill>
                  <a:srgbClr val="00287D"/>
                </a:solidFill>
              </a:rPr>
              <a:t>(„</a:t>
            </a:r>
            <a:r>
              <a:rPr lang="uk-UA" dirty="0" smtClean="0">
                <a:solidFill>
                  <a:srgbClr val="00287D"/>
                </a:solidFill>
              </a:rPr>
              <a:t>Привіт</a:t>
            </a:r>
            <a:r>
              <a:rPr lang="cs-CZ" dirty="0" smtClean="0">
                <a:solidFill>
                  <a:srgbClr val="00287D"/>
                </a:solidFill>
              </a:rPr>
              <a:t>“? – </a:t>
            </a:r>
            <a:r>
              <a:rPr lang="uk-UA" dirty="0" smtClean="0">
                <a:solidFill>
                  <a:srgbClr val="00287D"/>
                </a:solidFill>
              </a:rPr>
              <a:t>недоречно</a:t>
            </a:r>
            <a:r>
              <a:rPr lang="cs-CZ" dirty="0" smtClean="0">
                <a:solidFill>
                  <a:srgbClr val="00287D"/>
                </a:solidFill>
              </a:rPr>
              <a:t>, </a:t>
            </a:r>
            <a:r>
              <a:rPr lang="uk-UA" dirty="0" smtClean="0">
                <a:solidFill>
                  <a:srgbClr val="00287D"/>
                </a:solidFill>
              </a:rPr>
              <a:t>потрібно використати ввічливе </a:t>
            </a:r>
            <a:r>
              <a:rPr lang="uk-UA" dirty="0" smtClean="0">
                <a:solidFill>
                  <a:srgbClr val="00287D"/>
                </a:solidFill>
              </a:rPr>
              <a:t>звертання</a:t>
            </a:r>
            <a:r>
              <a:rPr lang="cs-CZ" dirty="0" smtClean="0">
                <a:solidFill>
                  <a:srgbClr val="00287D"/>
                </a:solidFill>
              </a:rPr>
              <a:t>;</a:t>
            </a:r>
            <a:r>
              <a:rPr lang="uk-UA" dirty="0" smtClean="0">
                <a:solidFill>
                  <a:srgbClr val="00287D"/>
                </a:solidFill>
              </a:rPr>
              <a:t>необхідно представитись, перелічити власну мотивацію та причини</a:t>
            </a:r>
            <a:r>
              <a:rPr lang="cs-CZ" dirty="0" smtClean="0">
                <a:solidFill>
                  <a:srgbClr val="00287D"/>
                </a:solidFill>
              </a:rPr>
              <a:t>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5798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978" y="1117150"/>
            <a:ext cx="8086635" cy="647700"/>
          </a:xfrm>
        </p:spPr>
        <p:txBody>
          <a:bodyPr/>
          <a:lstStyle/>
          <a:p>
            <a:r>
              <a:rPr lang="uk-UA" dirty="0"/>
              <a:t>Декілька невдалих прикладів, яких краще </a:t>
            </a:r>
            <a:r>
              <a:rPr lang="uk-UA" dirty="0" smtClean="0"/>
              <a:t>уникнути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i="1" dirty="0" smtClean="0">
                <a:solidFill>
                  <a:srgbClr val="FF0000"/>
                </a:solidFill>
              </a:rPr>
              <a:t>„</a:t>
            </a:r>
            <a:r>
              <a:rPr lang="uk-UA" sz="2000" i="1" dirty="0" smtClean="0">
                <a:solidFill>
                  <a:srgbClr val="FF0000"/>
                </a:solidFill>
              </a:rPr>
              <a:t>Шановний пане професоре</a:t>
            </a:r>
            <a:r>
              <a:rPr lang="cs-CZ" sz="2000" i="1" dirty="0" smtClean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uk-UA" sz="2000" i="1" dirty="0" smtClean="0">
                <a:solidFill>
                  <a:srgbClr val="FF0000"/>
                </a:solidFill>
              </a:rPr>
              <a:t>Цей мотиваційний лист я Вас пишу у відповідь на Вашу пропозицію навчальної програми. Перейду одразу до суті – я вмію: говорити англійською, наполегливо працювати і  маю дуже хороші оцінки ( в залежності від того, що Ви вважаєте «дуже хорошими» оцінками 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). </a:t>
            </a: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Не вмію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– 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говорити французькою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Я не люблю класичні мотиваційні листи – вони мені видаються занадто нудними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Я хотів Вам лише сказати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uk-UA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що я Вам це пишу лише тому,що я хотів би навчатися в Вашому університеті</a:t>
            </a:r>
            <a:r>
              <a:rPr lang="cs-CZ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</a:p>
          <a:p>
            <a:pPr marL="0" indent="0">
              <a:buNone/>
            </a:pPr>
            <a:endParaRPr lang="cs-CZ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00287D"/>
                </a:solidFill>
                <a:sym typeface="Wingdings" panose="05000000000000000000" pitchFamily="2" charset="2"/>
              </a:rPr>
              <a:t>Намагання бути дотепним – але аж надто негативна спроба – нам демонструється, що здобувач не вміє («я не вмію говорити французькою», та невпевненість у власній академічній успішності) 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8845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Декілька невдалих прикладів, яких краще уникнути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>
                <a:solidFill>
                  <a:srgbClr val="FF0000"/>
                </a:solidFill>
              </a:rPr>
              <a:t>„</a:t>
            </a:r>
            <a:r>
              <a:rPr lang="uk-UA" i="1" dirty="0" smtClean="0">
                <a:solidFill>
                  <a:srgbClr val="FF0000"/>
                </a:solidFill>
              </a:rPr>
              <a:t>Мене звати Тед і </a:t>
            </a:r>
            <a:r>
              <a:rPr lang="uk-UA" i="1" dirty="0" smtClean="0">
                <a:solidFill>
                  <a:srgbClr val="FF0000"/>
                </a:solidFill>
              </a:rPr>
              <a:t>мене </a:t>
            </a:r>
            <a:r>
              <a:rPr lang="uk-UA" i="1" dirty="0" smtClean="0">
                <a:solidFill>
                  <a:srgbClr val="FF0000"/>
                </a:solidFill>
              </a:rPr>
              <a:t>цікавить запропоноване навчання</a:t>
            </a:r>
            <a:r>
              <a:rPr lang="cs-CZ" i="1" dirty="0" smtClean="0">
                <a:solidFill>
                  <a:srgbClr val="FF0000"/>
                </a:solidFill>
              </a:rPr>
              <a:t>. </a:t>
            </a:r>
            <a:r>
              <a:rPr lang="uk-UA" i="1" dirty="0" smtClean="0">
                <a:solidFill>
                  <a:srgbClr val="FF0000"/>
                </a:solidFill>
              </a:rPr>
              <a:t>Я чудовий студент</a:t>
            </a:r>
            <a:r>
              <a:rPr lang="cs-CZ" i="1" dirty="0" smtClean="0">
                <a:solidFill>
                  <a:srgbClr val="FF0000"/>
                </a:solidFill>
              </a:rPr>
              <a:t>, </a:t>
            </a:r>
            <a:r>
              <a:rPr lang="uk-UA" i="1" dirty="0" smtClean="0">
                <a:solidFill>
                  <a:srgbClr val="FF0000"/>
                </a:solidFill>
              </a:rPr>
              <a:t>моя теперішня академічна успішність блискуча, як Ви можете бачити в доданій біографії. Мені 22 роки, і я б справді хотів довідатись, як Єворопа насправді виглядає – це змалку є моєю мрією. Сподіваюся, що я відповідаю Вашим вимогам.»</a:t>
            </a: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287D"/>
                </a:solidFill>
              </a:rPr>
              <a:t>Увага!</a:t>
            </a:r>
            <a:r>
              <a:rPr lang="uk-UA" dirty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Обмінна програма – це не </a:t>
            </a:r>
            <a:r>
              <a:rPr lang="uk-UA" dirty="0" smtClean="0">
                <a:solidFill>
                  <a:srgbClr val="00287D"/>
                </a:solidFill>
              </a:rPr>
              <a:t>турфірма. </a:t>
            </a:r>
            <a:r>
              <a:rPr lang="uk-UA" dirty="0" smtClean="0">
                <a:solidFill>
                  <a:srgbClr val="00287D"/>
                </a:solidFill>
              </a:rPr>
              <a:t>Навчання тут не лише для того, що Вам 22 </a:t>
            </a:r>
            <a:r>
              <a:rPr lang="uk-UA" dirty="0" smtClean="0">
                <a:solidFill>
                  <a:srgbClr val="00287D"/>
                </a:solidFill>
              </a:rPr>
              <a:t>роки і </a:t>
            </a:r>
            <a:r>
              <a:rPr lang="uk-UA" dirty="0" smtClean="0">
                <a:solidFill>
                  <a:srgbClr val="00287D"/>
                </a:solidFill>
              </a:rPr>
              <a:t>Ви приємна людина, яка хоче подорожувати</a:t>
            </a:r>
            <a:r>
              <a:rPr lang="uk-UA" dirty="0">
                <a:solidFill>
                  <a:srgbClr val="00287D"/>
                </a:solidFill>
              </a:rPr>
              <a:t> </a:t>
            </a:r>
            <a:r>
              <a:rPr lang="uk-UA" dirty="0" smtClean="0">
                <a:solidFill>
                  <a:srgbClr val="00287D"/>
                </a:solidFill>
              </a:rPr>
              <a:t>– спрямуйте свої аргументи на навчання та університет. </a:t>
            </a:r>
            <a:endParaRPr lang="cs-CZ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0913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Біографія</a:t>
            </a:r>
            <a:r>
              <a:rPr lang="cs-CZ" sz="3600" dirty="0" smtClean="0"/>
              <a:t> (CV)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uk-UA" i="1" dirty="0" smtClean="0"/>
              <a:t>Скільки часу витратить Ваш потенційний роботодавець на огляд Вашої біографії підчас конкурсного відбору?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uk-UA" b="1" i="1" dirty="0">
                <a:solidFill>
                  <a:srgbClr val="00287D"/>
                </a:solidFill>
              </a:rPr>
              <a:t>	</a:t>
            </a:r>
            <a:r>
              <a:rPr lang="uk-UA" b="1" i="1" dirty="0" smtClean="0">
                <a:solidFill>
                  <a:srgbClr val="00287D"/>
                </a:solidFill>
              </a:rPr>
              <a:t>		</a:t>
            </a:r>
            <a:r>
              <a:rPr lang="uk-UA" b="1" dirty="0" smtClean="0">
                <a:solidFill>
                  <a:srgbClr val="00287D"/>
                </a:solidFill>
              </a:rPr>
              <a:t>6 секунд</a:t>
            </a:r>
            <a:endParaRPr lang="cs-CZ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287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00287D"/>
                </a:solidFill>
              </a:rPr>
              <a:t>С</a:t>
            </a:r>
            <a:r>
              <a:rPr lang="uk-UA" sz="2000" b="1" dirty="0" smtClean="0">
                <a:solidFill>
                  <a:srgbClr val="00287D"/>
                </a:solidFill>
              </a:rPr>
              <a:t>труктурований</a:t>
            </a:r>
            <a:r>
              <a:rPr lang="cs-CZ" sz="2000" dirty="0" smtClean="0"/>
              <a:t> (</a:t>
            </a:r>
            <a:r>
              <a:rPr lang="cs-CZ" sz="2000" dirty="0" err="1" smtClean="0"/>
              <a:t>Europass</a:t>
            </a:r>
            <a:r>
              <a:rPr lang="uk-UA" sz="2000" dirty="0" smtClean="0"/>
              <a:t> стане </a:t>
            </a:r>
            <a:r>
              <a:rPr lang="uk-UA" sz="2000" dirty="0" smtClean="0"/>
              <a:t>в пригоді</a:t>
            </a:r>
            <a:r>
              <a:rPr lang="cs-CZ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87D"/>
                </a:solidFill>
              </a:rPr>
              <a:t>Цікавий </a:t>
            </a:r>
            <a:r>
              <a:rPr lang="cs-CZ" sz="2000" dirty="0" smtClean="0"/>
              <a:t>(</a:t>
            </a:r>
            <a:r>
              <a:rPr lang="uk-UA" sz="2000" dirty="0" smtClean="0"/>
              <a:t>змістовно</a:t>
            </a:r>
            <a:r>
              <a:rPr lang="cs-CZ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87D"/>
                </a:solidFill>
              </a:rPr>
              <a:t>Короткий та зрозумілий</a:t>
            </a:r>
            <a:endParaRPr lang="cs-CZ" sz="2000" b="1" dirty="0" smtClean="0">
              <a:solidFill>
                <a:srgbClr val="00287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00287D"/>
                </a:solidFill>
              </a:rPr>
              <a:t>Правдивий  і заслуговуючий на довіру</a:t>
            </a:r>
            <a:r>
              <a:rPr lang="cs-CZ" sz="2000" b="1" dirty="0" smtClean="0">
                <a:solidFill>
                  <a:srgbClr val="00287D"/>
                </a:solidFill>
              </a:rPr>
              <a:t>(!)</a:t>
            </a:r>
            <a:br>
              <a:rPr lang="cs-CZ" sz="2000" b="1" dirty="0" smtClean="0">
                <a:solidFill>
                  <a:srgbClr val="00287D"/>
                </a:solidFill>
              </a:rPr>
            </a:br>
            <a:endParaRPr lang="cs-CZ" sz="2000" b="1" dirty="0" smtClean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Picture 2" descr="http://mosaic-learning.co.uk.gridhosted.co.uk/wp-content/uploads/2014/07/juggling-priorities-time-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809875"/>
            <a:ext cx="26860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pPr marL="0" indent="0" algn="ctr">
              <a:buNone/>
            </a:pPr>
            <a:r>
              <a:rPr lang="uk-UA" altLang="cs-CZ" sz="3200" b="1" dirty="0" smtClean="0"/>
              <a:t>Обмінна програма</a:t>
            </a:r>
            <a:endParaRPr lang="cs-CZ" altLang="cs-CZ" sz="3200" b="1" dirty="0" smtClean="0"/>
          </a:p>
          <a:p>
            <a:pPr marL="0" indent="0" algn="ctr">
              <a:buNone/>
            </a:pPr>
            <a:r>
              <a:rPr lang="cs-CZ" altLang="cs-CZ" sz="4400" b="1" dirty="0" smtClean="0">
                <a:solidFill>
                  <a:srgbClr val="00287D"/>
                </a:solidFill>
              </a:rPr>
              <a:t>ERASMUS+ ICM</a:t>
            </a:r>
            <a:endParaRPr lang="cs-CZ" altLang="cs-CZ" sz="4400" b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3</a:t>
            </a:fld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875" y="978229"/>
            <a:ext cx="3837748" cy="2547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Пропозиція дослідження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uk-UA" dirty="0" smtClean="0"/>
              <a:t>Документ, що описуватиме плановану дослідницьку діяльність</a:t>
            </a:r>
            <a:r>
              <a:rPr lang="cs-CZ" dirty="0" smtClean="0"/>
              <a:t>, </a:t>
            </a:r>
            <a:r>
              <a:rPr lang="uk-UA" dirty="0" smtClean="0"/>
              <a:t>якою хочуть займатися </a:t>
            </a:r>
            <a:r>
              <a:rPr lang="cs-CZ" dirty="0" smtClean="0"/>
              <a:t>PhD </a:t>
            </a:r>
            <a:r>
              <a:rPr lang="uk-UA" dirty="0" smtClean="0"/>
              <a:t>студенти</a:t>
            </a:r>
            <a:r>
              <a:rPr lang="cs-CZ" dirty="0" smtClean="0"/>
              <a:t> </a:t>
            </a:r>
            <a:r>
              <a:rPr lang="uk-UA" dirty="0" smtClean="0"/>
              <a:t>протягом свого навчання</a:t>
            </a:r>
            <a:endParaRPr lang="cs-CZ" dirty="0" smtClean="0"/>
          </a:p>
          <a:p>
            <a:r>
              <a:rPr lang="uk-UA" b="1" dirty="0" smtClean="0">
                <a:solidFill>
                  <a:srgbClr val="00287D"/>
                </a:solidFill>
              </a:rPr>
              <a:t>Повинен включати</a:t>
            </a:r>
            <a:r>
              <a:rPr lang="cs-CZ" b="1" dirty="0" smtClean="0">
                <a:solidFill>
                  <a:srgbClr val="00287D"/>
                </a:solidFill>
              </a:rPr>
              <a:t>:</a:t>
            </a:r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Теоретичні межі роботи та попередню дослідницьку діяльність</a:t>
            </a:r>
            <a:endParaRPr lang="cs-CZ" dirty="0" smtClean="0"/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Мету дослідження, цілі</a:t>
            </a:r>
            <a:endParaRPr lang="cs-CZ" dirty="0" smtClean="0"/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Обрані методи</a:t>
            </a:r>
            <a:endParaRPr lang="cs-CZ" dirty="0" smtClean="0"/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Очікувані результати</a:t>
            </a:r>
            <a:r>
              <a:rPr lang="cs-CZ" dirty="0" smtClean="0"/>
              <a:t>, </a:t>
            </a:r>
            <a:r>
              <a:rPr lang="uk-UA" dirty="0" smtClean="0"/>
              <a:t>вигоди та ризики в межах мобільності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3849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Пре-акцептаційний лист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Необхідний для прийняття на навчання</a:t>
            </a:r>
            <a:endParaRPr lang="cs-CZ" dirty="0" smtClean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dirty="0" smtClean="0"/>
              <a:t>Доводить, що</a:t>
            </a:r>
            <a:r>
              <a:rPr lang="cs-CZ" dirty="0" smtClean="0"/>
              <a:t>:</a:t>
            </a:r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Ви контактуєте з приймаючим університетом</a:t>
            </a:r>
            <a:endParaRPr lang="cs-CZ" dirty="0" smtClean="0"/>
          </a:p>
          <a:p>
            <a:pPr marL="809625" indent="-457200">
              <a:buFont typeface="Wingdings" panose="05000000000000000000" pitchFamily="2" charset="2"/>
              <a:buChar char="Ø"/>
            </a:pPr>
            <a:r>
              <a:rPr lang="uk-UA" dirty="0" smtClean="0"/>
              <a:t>Ваш супервайзер/ментор</a:t>
            </a:r>
            <a:r>
              <a:rPr lang="cs-CZ" dirty="0" smtClean="0"/>
              <a:t> </a:t>
            </a:r>
            <a:r>
              <a:rPr lang="uk-UA" dirty="0" smtClean="0"/>
              <a:t>погоджується бути Вашим гарантом</a:t>
            </a:r>
            <a:endParaRPr lang="cs-CZ" dirty="0" smtClean="0"/>
          </a:p>
          <a:p>
            <a:pPr marL="80962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dirty="0" smtClean="0"/>
              <a:t>Ваше дослідження відповідає програмі в приймаючому університеті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Ім</a:t>
            </a:r>
            <a:r>
              <a:rPr lang="en-US" dirty="0" smtClean="0"/>
              <a:t>`</a:t>
            </a:r>
            <a:r>
              <a:rPr lang="uk-UA" dirty="0" smtClean="0"/>
              <a:t>я Вашого ментора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Контактна інформація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Підпис та печатка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66612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00287D"/>
                </a:solidFill>
              </a:rPr>
              <a:t>Дякую за увагу</a:t>
            </a:r>
            <a:r>
              <a:rPr lang="cs-CZ" sz="3600" b="1" dirty="0" smtClean="0">
                <a:solidFill>
                  <a:srgbClr val="00287D"/>
                </a:solidFill>
              </a:rPr>
              <a:t>!</a:t>
            </a:r>
          </a:p>
          <a:p>
            <a:pPr marL="0" indent="0" algn="ctr">
              <a:buNone/>
            </a:pPr>
            <a:endParaRPr lang="cs-CZ" sz="3600" b="1" dirty="0">
              <a:solidFill>
                <a:srgbClr val="00287D"/>
              </a:solidFill>
            </a:endParaRPr>
          </a:p>
          <a:p>
            <a:pPr marL="0" indent="0" algn="ctr">
              <a:buNone/>
            </a:pPr>
            <a:r>
              <a:rPr lang="uk-UA" sz="4400" b="1" smtClean="0">
                <a:solidFill>
                  <a:srgbClr val="00287D"/>
                </a:solidFill>
              </a:rPr>
              <a:t>Простір для Ваших запитань!</a:t>
            </a:r>
            <a:r>
              <a:rPr lang="cs-CZ" sz="4400" b="1" smtClean="0">
                <a:solidFill>
                  <a:srgbClr val="00287D"/>
                </a:solidFill>
                <a:sym typeface="Wingdings" panose="05000000000000000000" pitchFamily="2" charset="2"/>
              </a:rPr>
              <a:t></a:t>
            </a:r>
            <a:endParaRPr lang="cs-CZ" sz="4400" b="1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659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6" name="object 5"/>
          <p:cNvSpPr/>
          <p:nvPr/>
        </p:nvSpPr>
        <p:spPr>
          <a:xfrm>
            <a:off x="422694" y="104394"/>
            <a:ext cx="9298432" cy="6753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Erasmus+ </a:t>
            </a:r>
            <a:r>
              <a:rPr lang="uk-UA" sz="2800" dirty="0" smtClean="0"/>
              <a:t>міжнародна кредитна мобільність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uk-UA" i="1" dirty="0" smtClean="0"/>
              <a:t>Хто може з неї отримати користь</a:t>
            </a:r>
            <a:r>
              <a:rPr lang="cs-CZ" i="1" dirty="0" smtClean="0"/>
              <a:t>?</a:t>
            </a:r>
          </a:p>
          <a:p>
            <a:r>
              <a:rPr lang="uk-UA" dirty="0" smtClean="0"/>
              <a:t>Якщо Ваш університет має підписану двосторонню угоду </a:t>
            </a:r>
            <a:r>
              <a:rPr lang="cs-CZ" dirty="0" smtClean="0"/>
              <a:t>Erasmus+</a:t>
            </a:r>
          </a:p>
          <a:p>
            <a:r>
              <a:rPr lang="uk-UA" dirty="0" smtClean="0"/>
              <a:t>Якщо Ви студент і протягом мобільності залишаєтесь записаним на студії</a:t>
            </a:r>
            <a:r>
              <a:rPr lang="cs-CZ" dirty="0" smtClean="0"/>
              <a:t> (</a:t>
            </a:r>
            <a:r>
              <a:rPr lang="uk-UA" dirty="0" smtClean="0"/>
              <a:t>навчання не може бути </a:t>
            </a:r>
            <a:r>
              <a:rPr lang="uk-UA" dirty="0" smtClean="0"/>
              <a:t>перерваним </a:t>
            </a:r>
            <a:r>
              <a:rPr lang="uk-UA" dirty="0" smtClean="0"/>
              <a:t>чи закінченим</a:t>
            </a:r>
            <a:r>
              <a:rPr lang="cs-CZ" dirty="0" smtClean="0"/>
              <a:t>)</a:t>
            </a:r>
          </a:p>
          <a:p>
            <a:r>
              <a:rPr lang="uk-UA" dirty="0" smtClean="0"/>
              <a:t>В достатній мірі володієте англійською мовою </a:t>
            </a:r>
            <a:r>
              <a:rPr lang="cs-CZ" dirty="0" smtClean="0"/>
              <a:t>(</a:t>
            </a:r>
            <a:r>
              <a:rPr lang="uk-UA" dirty="0" smtClean="0"/>
              <a:t>у вийняткових випадках – чеською мовою</a:t>
            </a:r>
            <a:r>
              <a:rPr lang="cs-CZ" dirty="0" smtClean="0"/>
              <a:t>)</a:t>
            </a:r>
          </a:p>
          <a:p>
            <a:r>
              <a:rPr lang="uk-UA" dirty="0" smtClean="0"/>
              <a:t>Заповните та подасьте відповідну заявку</a:t>
            </a:r>
            <a:endParaRPr lang="cs-CZ" dirty="0" smtClean="0"/>
          </a:p>
          <a:p>
            <a:r>
              <a:rPr lang="uk-UA" dirty="0" smtClean="0"/>
              <a:t>Вам будуть визнані відповідні кредити </a:t>
            </a:r>
            <a:r>
              <a:rPr lang="cs-CZ" dirty="0" smtClean="0"/>
              <a:t>(20 ECTS </a:t>
            </a:r>
            <a:r>
              <a:rPr lang="uk-UA" dirty="0" smtClean="0"/>
              <a:t>на</a:t>
            </a:r>
            <a:r>
              <a:rPr lang="cs-CZ" dirty="0" smtClean="0"/>
              <a:t> MU)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83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Відшкодування дороги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9" y="2101600"/>
            <a:ext cx="7217193" cy="352800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84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Стипендія покриває місячні витрати і витрати на дорогу</a:t>
            </a:r>
            <a:endParaRPr lang="cs-CZ" dirty="0" smtClean="0"/>
          </a:p>
          <a:p>
            <a:pPr marL="361950" indent="-361950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uk-UA" dirty="0" smtClean="0"/>
              <a:t>Розмір стипендії залежить від </a:t>
            </a:r>
            <a:r>
              <a:rPr lang="uk-UA" dirty="0" smtClean="0"/>
              <a:t>видатків </a:t>
            </a:r>
            <a:r>
              <a:rPr lang="uk-UA" dirty="0" smtClean="0"/>
              <a:t>на життя в конкретній країні (Чехія)</a:t>
            </a:r>
            <a:r>
              <a:rPr lang="cs-CZ" dirty="0" smtClean="0"/>
              <a:t> </a:t>
            </a:r>
          </a:p>
          <a:p>
            <a:pPr marL="361950" indent="-361950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uk-UA" u="sng" dirty="0" smtClean="0"/>
              <a:t>Стипендія на місяць</a:t>
            </a:r>
            <a:r>
              <a:rPr lang="cs-CZ" u="sng" dirty="0" smtClean="0"/>
              <a:t>:</a:t>
            </a:r>
          </a:p>
          <a:p>
            <a:pPr indent="381000">
              <a:buFont typeface="Wingdings" panose="05000000000000000000" pitchFamily="2" charset="2"/>
              <a:buChar char="ü"/>
              <a:tabLst>
                <a:tab pos="173038" algn="l"/>
              </a:tabLst>
            </a:pPr>
            <a:r>
              <a:rPr lang="uk-UA" b="1" dirty="0" smtClean="0"/>
              <a:t>студент</a:t>
            </a:r>
            <a:r>
              <a:rPr lang="cs-CZ" b="1" dirty="0" smtClean="0"/>
              <a:t> (BA, MA</a:t>
            </a:r>
            <a:r>
              <a:rPr lang="cs-CZ" b="1" dirty="0"/>
              <a:t>, PhD)		€ </a:t>
            </a:r>
            <a:r>
              <a:rPr lang="cs-CZ" b="1" dirty="0" smtClean="0"/>
              <a:t>800 / </a:t>
            </a:r>
            <a:r>
              <a:rPr lang="uk-UA" b="1" dirty="0" smtClean="0"/>
              <a:t>місяць</a:t>
            </a:r>
            <a:endParaRPr lang="cs-CZ" b="1" dirty="0" smtClean="0"/>
          </a:p>
          <a:p>
            <a:pPr indent="3810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73038" algn="l"/>
              </a:tabLst>
            </a:pPr>
            <a:r>
              <a:rPr lang="uk-UA" b="1" dirty="0" smtClean="0"/>
              <a:t>співробітники</a:t>
            </a:r>
            <a:r>
              <a:rPr lang="cs-CZ" b="1" dirty="0" smtClean="0"/>
              <a:t>			€ 140 / </a:t>
            </a:r>
            <a:r>
              <a:rPr lang="uk-UA" b="1" dirty="0" smtClean="0"/>
              <a:t>день</a:t>
            </a:r>
            <a:endParaRPr lang="cs-CZ" b="1" dirty="0"/>
          </a:p>
          <a:p>
            <a:pP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uk-UA" b="1" dirty="0" smtClean="0"/>
              <a:t>Дорожні витрати</a:t>
            </a:r>
            <a:r>
              <a:rPr lang="uk-UA" dirty="0"/>
              <a:t> </a:t>
            </a:r>
            <a:r>
              <a:rPr lang="uk-UA" dirty="0" smtClean="0"/>
              <a:t>до</a:t>
            </a:r>
            <a:r>
              <a:rPr lang="cs-CZ" dirty="0" smtClean="0"/>
              <a:t> </a:t>
            </a:r>
            <a:r>
              <a:rPr lang="cs-CZ" b="1" dirty="0"/>
              <a:t>€ </a:t>
            </a:r>
            <a:r>
              <a:rPr lang="cs-CZ" b="1" dirty="0" smtClean="0"/>
              <a:t>275 </a:t>
            </a:r>
          </a:p>
          <a:p>
            <a:pPr marL="723900" indent="-36195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173038" algn="l"/>
              </a:tabLst>
            </a:pPr>
            <a:r>
              <a:rPr lang="uk-UA" dirty="0" smtClean="0"/>
              <a:t>Літак, автобус, потяг Прага</a:t>
            </a:r>
            <a:r>
              <a:rPr lang="cs-CZ" dirty="0" smtClean="0"/>
              <a:t>/</a:t>
            </a:r>
            <a:r>
              <a:rPr lang="uk-UA" dirty="0" smtClean="0"/>
              <a:t>Відень</a:t>
            </a:r>
            <a:r>
              <a:rPr lang="cs-CZ" dirty="0" smtClean="0"/>
              <a:t> – </a:t>
            </a:r>
            <a:r>
              <a:rPr lang="uk-UA" dirty="0" smtClean="0"/>
              <a:t>Брно</a:t>
            </a:r>
            <a:r>
              <a:rPr lang="cs-CZ" dirty="0" smtClean="0"/>
              <a:t> </a:t>
            </a:r>
            <a:r>
              <a:rPr lang="uk-UA" dirty="0" smtClean="0"/>
              <a:t>і назад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uk-UA" dirty="0" smtClean="0"/>
              <a:t>Тривалість навчання може максимально сягати 12 місяців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Унікальна можливість</a:t>
            </a:r>
            <a:r>
              <a:rPr lang="cs-CZ" sz="3200" dirty="0" smtClean="0"/>
              <a:t>…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5018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Рівні обмінних програм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Всі рівні</a:t>
            </a:r>
            <a:r>
              <a:rPr lang="cs-CZ" dirty="0" smtClean="0"/>
              <a:t>:</a:t>
            </a:r>
          </a:p>
          <a:p>
            <a:pPr marL="811213" indent="-534988">
              <a:buFont typeface="Wingdings" panose="05000000000000000000" pitchFamily="2" charset="2"/>
              <a:buChar char="ü"/>
            </a:pPr>
            <a:r>
              <a:rPr lang="uk-UA" dirty="0" smtClean="0"/>
              <a:t>бакалаврський</a:t>
            </a:r>
            <a:r>
              <a:rPr lang="cs-CZ" dirty="0" smtClean="0"/>
              <a:t>		</a:t>
            </a:r>
            <a:r>
              <a:rPr lang="uk-UA" dirty="0" smtClean="0"/>
              <a:t>1 семестр (5 місяців)</a:t>
            </a:r>
            <a:endParaRPr lang="cs-CZ" dirty="0" smtClean="0"/>
          </a:p>
          <a:p>
            <a:pPr marL="811213" indent="-534988">
              <a:buFont typeface="Wingdings" panose="05000000000000000000" pitchFamily="2" charset="2"/>
              <a:buChar char="ü"/>
            </a:pPr>
            <a:r>
              <a:rPr lang="uk-UA" dirty="0" smtClean="0"/>
              <a:t>магістерський</a:t>
            </a:r>
            <a:r>
              <a:rPr lang="cs-CZ" dirty="0" smtClean="0"/>
              <a:t>		</a:t>
            </a:r>
            <a:r>
              <a:rPr lang="uk-UA" dirty="0"/>
              <a:t>1 семестр (5 місяців)</a:t>
            </a:r>
            <a:endParaRPr lang="cs-CZ" dirty="0"/>
          </a:p>
          <a:p>
            <a:pPr marL="811213" indent="-534988">
              <a:buFont typeface="Wingdings" panose="05000000000000000000" pitchFamily="2" charset="2"/>
              <a:buChar char="ü"/>
            </a:pPr>
            <a:r>
              <a:rPr lang="uk-UA" dirty="0" smtClean="0"/>
              <a:t>аспірантський</a:t>
            </a:r>
            <a:r>
              <a:rPr lang="cs-CZ" dirty="0" smtClean="0"/>
              <a:t>	</a:t>
            </a:r>
            <a:r>
              <a:rPr lang="cs-CZ" dirty="0"/>
              <a:t>	</a:t>
            </a:r>
            <a:r>
              <a:rPr lang="uk-UA" dirty="0"/>
              <a:t>1 семестр (5 місяців)</a:t>
            </a:r>
            <a:endParaRPr lang="cs-CZ" dirty="0"/>
          </a:p>
          <a:p>
            <a:pPr marL="811213" indent="-534988">
              <a:buFont typeface="Wingdings" panose="05000000000000000000" pitchFamily="2" charset="2"/>
              <a:buChar char="ü"/>
            </a:pPr>
            <a:r>
              <a:rPr lang="uk-UA" dirty="0" smtClean="0"/>
              <a:t>Працівники </a:t>
            </a:r>
            <a:r>
              <a:rPr lang="cs-CZ" dirty="0" smtClean="0"/>
              <a:t>		</a:t>
            </a:r>
            <a:r>
              <a:rPr lang="uk-UA" dirty="0" smtClean="0"/>
              <a:t>           1 тиждень</a:t>
            </a:r>
            <a:endParaRPr lang="cs-CZ" dirty="0" smtClean="0"/>
          </a:p>
          <a:p>
            <a:pPr marL="276225" indent="-276225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Актуальний заклик </a:t>
            </a:r>
            <a:r>
              <a:rPr lang="cs-CZ" b="1" dirty="0" smtClean="0">
                <a:solidFill>
                  <a:srgbClr val="FF0000"/>
                </a:solidFill>
              </a:rPr>
              <a:t>– </a:t>
            </a:r>
            <a:r>
              <a:rPr lang="uk-UA" b="1" dirty="0" smtClean="0">
                <a:solidFill>
                  <a:srgbClr val="FF0000"/>
                </a:solidFill>
              </a:rPr>
              <a:t>осінній семестр </a:t>
            </a:r>
            <a:r>
              <a:rPr lang="cs-CZ" b="1" dirty="0" smtClean="0">
                <a:solidFill>
                  <a:srgbClr val="FF0000"/>
                </a:solidFill>
              </a:rPr>
              <a:t>2017!</a:t>
            </a:r>
          </a:p>
          <a:p>
            <a:pPr marL="811213" indent="-534988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287D"/>
                </a:solidFill>
              </a:rPr>
              <a:t>початок</a:t>
            </a:r>
            <a:r>
              <a:rPr lang="cs-CZ" b="1" dirty="0" smtClean="0">
                <a:solidFill>
                  <a:srgbClr val="00287D"/>
                </a:solidFill>
              </a:rPr>
              <a:t>: 13. </a:t>
            </a:r>
            <a:r>
              <a:rPr lang="uk-UA" b="1" dirty="0" smtClean="0">
                <a:solidFill>
                  <a:srgbClr val="00287D"/>
                </a:solidFill>
              </a:rPr>
              <a:t>вересня</a:t>
            </a:r>
            <a:r>
              <a:rPr lang="cs-CZ" b="1" dirty="0" smtClean="0">
                <a:solidFill>
                  <a:srgbClr val="00287D"/>
                </a:solidFill>
              </a:rPr>
              <a:t> 2017</a:t>
            </a:r>
          </a:p>
          <a:p>
            <a:pPr marL="811213" indent="-534988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rgbClr val="00287D"/>
                </a:solidFill>
              </a:rPr>
              <a:t>кінець</a:t>
            </a:r>
            <a:r>
              <a:rPr lang="cs-CZ" b="1" dirty="0" smtClean="0">
                <a:solidFill>
                  <a:srgbClr val="00287D"/>
                </a:solidFill>
              </a:rPr>
              <a:t>: 31. </a:t>
            </a:r>
            <a:r>
              <a:rPr lang="uk-UA" b="1" dirty="0" smtClean="0">
                <a:solidFill>
                  <a:srgbClr val="00287D"/>
                </a:solidFill>
              </a:rPr>
              <a:t>січня</a:t>
            </a:r>
            <a:r>
              <a:rPr lang="cs-CZ" b="1" dirty="0" smtClean="0">
                <a:solidFill>
                  <a:srgbClr val="00287D"/>
                </a:solidFill>
              </a:rPr>
              <a:t> 2018</a:t>
            </a:r>
            <a:endParaRPr lang="cs-CZ" b="1" dirty="0">
              <a:solidFill>
                <a:srgbClr val="00287D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021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Як зголоситися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Зберіть усю необхідну інформацію</a:t>
            </a:r>
            <a:r>
              <a:rPr lang="cs-CZ" b="1" dirty="0" smtClean="0"/>
              <a:t>:</a:t>
            </a:r>
          </a:p>
          <a:p>
            <a:pPr marL="723900" indent="-361950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uk-UA" dirty="0" smtClean="0"/>
              <a:t>Навчальні програми в </a:t>
            </a:r>
            <a:r>
              <a:rPr lang="cs-CZ" dirty="0" smtClean="0"/>
              <a:t>MU</a:t>
            </a:r>
          </a:p>
          <a:p>
            <a:pPr marL="723900" indent="-361950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uk-UA" dirty="0" smtClean="0"/>
              <a:t>Предмети та курси для закордонних студентів </a:t>
            </a:r>
            <a:endParaRPr lang="cs-CZ" dirty="0" smtClean="0"/>
          </a:p>
          <a:p>
            <a:pPr marL="723900" indent="-361950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cs-CZ" dirty="0" smtClean="0"/>
              <a:t>www </a:t>
            </a:r>
            <a:r>
              <a:rPr lang="uk-UA" dirty="0" smtClean="0"/>
              <a:t>сторінки та</a:t>
            </a:r>
            <a:r>
              <a:rPr lang="cs-CZ" dirty="0" smtClean="0"/>
              <a:t> CZS (czs.muni.cz)</a:t>
            </a:r>
          </a:p>
          <a:p>
            <a:pPr marL="723900" indent="-3619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cs-CZ" dirty="0" smtClean="0"/>
              <a:t>PhD </a:t>
            </a:r>
            <a:r>
              <a:rPr lang="uk-UA" dirty="0" smtClean="0"/>
              <a:t>та працівники</a:t>
            </a:r>
            <a:r>
              <a:rPr lang="cs-CZ" dirty="0" smtClean="0"/>
              <a:t>– </a:t>
            </a:r>
            <a:r>
              <a:rPr lang="uk-UA" dirty="0" smtClean="0"/>
              <a:t>контактуйте зі своїм ментором </a:t>
            </a:r>
            <a:r>
              <a:rPr lang="cs-CZ" dirty="0" smtClean="0"/>
              <a:t>mentora </a:t>
            </a:r>
            <a:r>
              <a:rPr lang="uk-UA" dirty="0" smtClean="0"/>
              <a:t>в приймаючому університеті</a:t>
            </a:r>
            <a:r>
              <a:rPr lang="cs-CZ" dirty="0" smtClean="0"/>
              <a:t>/CZS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811213" algn="l"/>
              </a:tabLst>
            </a:pPr>
            <a:r>
              <a:rPr lang="uk-UA" dirty="0" smtClean="0"/>
              <a:t>Заповніть онлайн заявку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isois.ois.muni.cz/</a:t>
            </a:r>
            <a:r>
              <a:rPr lang="cs-CZ" b="1" dirty="0" err="1" smtClean="0">
                <a:solidFill>
                  <a:srgbClr val="FF0000"/>
                </a:solidFill>
              </a:rPr>
              <a:t>application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ü"/>
              <a:tabLst>
                <a:tab pos="811213" algn="l"/>
              </a:tabLst>
            </a:pPr>
            <a:r>
              <a:rPr lang="uk-UA" dirty="0" smtClean="0"/>
              <a:t>Додайте до заявки усі потрібні документи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Picture 2" descr="http://i0.kym-cdn.com/photos/images/facebook/000/011/296/success_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39" y="257501"/>
            <a:ext cx="2491401" cy="164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463</TotalTime>
  <Words>1340</Words>
  <Application>Microsoft Office PowerPoint</Application>
  <PresentationFormat>Předvádění na obrazovce (4:3)</PresentationFormat>
  <Paragraphs>231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Prezentace_MU_CZ</vt:lpstr>
      <vt:lpstr>Можливості стипендійних програм … або як навчатися в Європі   Україна, 28.-29.11.2016  Violeta Osouchová, Masarykova Univerzita</vt:lpstr>
      <vt:lpstr>Обмінне навчання як спосіб пізнання світу…</vt:lpstr>
      <vt:lpstr>Prezentace aplikace PowerPoint</vt:lpstr>
      <vt:lpstr>Prezentace aplikace PowerPoint</vt:lpstr>
      <vt:lpstr>Erasmus+ міжнародна кредитна мобільність</vt:lpstr>
      <vt:lpstr>Відшкодування дороги</vt:lpstr>
      <vt:lpstr>Унікальна можливість…</vt:lpstr>
      <vt:lpstr>Рівні обмінних програм</vt:lpstr>
      <vt:lpstr>Як зголоситися?</vt:lpstr>
      <vt:lpstr>Термін подачі заявок</vt:lpstr>
      <vt:lpstr>Необхідні документи</vt:lpstr>
      <vt:lpstr>Конкурсні критерії</vt:lpstr>
      <vt:lpstr>Prezentace aplikace PowerPoint</vt:lpstr>
      <vt:lpstr>Freemover</vt:lpstr>
      <vt:lpstr>Prezentace aplikace PowerPoint</vt:lpstr>
      <vt:lpstr>Літні школи</vt:lpstr>
      <vt:lpstr>Prezentace aplikace PowerPoint</vt:lpstr>
      <vt:lpstr>Erasmus Mundus Joint Master Degrees – коротко:</vt:lpstr>
      <vt:lpstr>Erasmus Mundus Joint Master Degrees – коротко:</vt:lpstr>
      <vt:lpstr>KA1 Degree мобільність та спільні програми</vt:lpstr>
      <vt:lpstr>НЕОБХІДНІ ДОКУМЕНТИ</vt:lpstr>
      <vt:lpstr>Мотиваційний лист (cover letter)</vt:lpstr>
      <vt:lpstr>Мотиваційний лист (cover letter)</vt:lpstr>
      <vt:lpstr>Як почати?</vt:lpstr>
      <vt:lpstr>Motivační dopis </vt:lpstr>
      <vt:lpstr>Декілька невдалих прикладів, яких краще уникнути …</vt:lpstr>
      <vt:lpstr>Декілька невдалих прикладів, яких краще уникнути</vt:lpstr>
      <vt:lpstr>Декілька невдалих прикладів, яких краще уникнути</vt:lpstr>
      <vt:lpstr>Біографія (CV)</vt:lpstr>
      <vt:lpstr>Пропозиція дослідження</vt:lpstr>
      <vt:lpstr>Пре-акцептаційний лист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Broersma</dc:creator>
  <cp:lastModifiedBy>ja</cp:lastModifiedBy>
  <cp:revision>73</cp:revision>
  <cp:lastPrinted>1601-01-01T00:00:00Z</cp:lastPrinted>
  <dcterms:created xsi:type="dcterms:W3CDTF">2015-11-23T07:04:47Z</dcterms:created>
  <dcterms:modified xsi:type="dcterms:W3CDTF">2016-11-28T01:22:34Z</dcterms:modified>
</cp:coreProperties>
</file>