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6" r:id="rId4"/>
    <p:sldId id="257" r:id="rId5"/>
    <p:sldId id="259" r:id="rId6"/>
    <p:sldId id="271" r:id="rId7"/>
    <p:sldId id="272" r:id="rId8"/>
    <p:sldId id="273" r:id="rId9"/>
    <p:sldId id="287" r:id="rId10"/>
    <p:sldId id="274" r:id="rId11"/>
    <p:sldId id="275" r:id="rId12"/>
    <p:sldId id="276" r:id="rId13"/>
    <p:sldId id="261" r:id="rId14"/>
    <p:sldId id="286" r:id="rId15"/>
    <p:sldId id="277" r:id="rId16"/>
    <p:sldId id="279" r:id="rId17"/>
    <p:sldId id="282" r:id="rId18"/>
    <p:sldId id="280" r:id="rId19"/>
    <p:sldId id="283" r:id="rId20"/>
    <p:sldId id="288" r:id="rId21"/>
    <p:sldId id="285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6E1180-20AE-4DA2-9C8E-945431FE3E8B}" type="datetimeFigureOut">
              <a:rPr lang="uk-UA" smtClean="0"/>
              <a:pPr/>
              <a:t>15.02.2019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BD85B4-BA82-4FFC-8C9D-250BC38D1F1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participants/portal/desktop/en/home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plus.org.ua/images/phocadownload/infodays/JM%20Actions%20How%20to%20implement-2017.pdf" TargetMode="External"/><Relationship Id="rId2" Type="http://schemas.openxmlformats.org/officeDocument/2006/relationships/hyperlink" Target="https://eacea.ec.europa.eu/erasmus-plus/funding/jean-monnet-activities-2019_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asmusplus.org.ua/images/phocadownload/infodays/Jean%20Monnet%20Management%20and%20Procedures%202017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JEAN MONNET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976" y="0"/>
            <a:ext cx="777240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Заснування і підтримка мереж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147248" cy="511256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Сприяння створенню та розвитку міжнародних мереж, утворених на базі транснаціональних консорціумів, що об’єднують «гравців» різних рівнів: ВНЗ, Центри досконалості, факультети та кафедри, дослідницькі колективи, аналітичні центри, окремих експертів тощо з метою: </a:t>
            </a:r>
          </a:p>
          <a:p>
            <a:r>
              <a:rPr lang="uk-UA" dirty="0" smtClean="0"/>
              <a:t>– </a:t>
            </a:r>
            <a:r>
              <a:rPr lang="ru-RU" b="1" dirty="0" err="1"/>
              <a:t>Збір</a:t>
            </a:r>
            <a:r>
              <a:rPr lang="ru-RU" b="1" dirty="0"/>
              <a:t> </a:t>
            </a:r>
            <a:r>
              <a:rPr lang="ru-RU" dirty="0"/>
              <a:t>та</a:t>
            </a:r>
            <a:r>
              <a:rPr lang="ru-RU" b="1" dirty="0"/>
              <a:t> </a:t>
            </a:r>
            <a:r>
              <a:rPr lang="ru-RU" b="1" dirty="0" err="1"/>
              <a:t>поширення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r>
              <a:rPr lang="ru-RU" dirty="0"/>
              <a:t> та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методологій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використовувалися</a:t>
            </a:r>
            <a:r>
              <a:rPr lang="ru-RU" dirty="0"/>
              <a:t> для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та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студій</a:t>
            </a:r>
            <a:r>
              <a:rPr lang="ru-RU" dirty="0"/>
              <a:t>;</a:t>
            </a:r>
          </a:p>
          <a:p>
            <a:r>
              <a:rPr lang="ru-RU" b="1" dirty="0" err="1"/>
              <a:t>Поглиблення</a:t>
            </a:r>
            <a:r>
              <a:rPr lang="ru-RU" b="1" dirty="0"/>
              <a:t> </a:t>
            </a:r>
            <a:r>
              <a:rPr lang="ru-RU" b="1" dirty="0" err="1"/>
              <a:t>співпраці</a:t>
            </a:r>
            <a:r>
              <a:rPr lang="ru-RU" dirty="0"/>
              <a:t> 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закладами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залученими</a:t>
            </a:r>
            <a:r>
              <a:rPr lang="ru-RU" dirty="0"/>
              <a:t> </a:t>
            </a:r>
            <a:r>
              <a:rPr lang="ru-RU" dirty="0" err="1"/>
              <a:t>установами</a:t>
            </a:r>
            <a:r>
              <a:rPr lang="ru-RU" dirty="0"/>
              <a:t> з </a:t>
            </a:r>
            <a:r>
              <a:rPr lang="ru-RU" dirty="0" err="1"/>
              <a:t>Європи</a:t>
            </a:r>
            <a:r>
              <a:rPr lang="ru-RU" dirty="0"/>
              <a:t> й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;</a:t>
            </a:r>
          </a:p>
          <a:p>
            <a:r>
              <a:rPr lang="ru-RU" b="1" dirty="0" err="1"/>
              <a:t>Обмін</a:t>
            </a:r>
            <a:r>
              <a:rPr lang="ru-RU" b="1" dirty="0"/>
              <a:t> </a:t>
            </a:r>
            <a:r>
              <a:rPr lang="ru-RU" b="1" dirty="0" err="1"/>
              <a:t>знаннями</a:t>
            </a:r>
            <a:r>
              <a:rPr lang="ru-RU" b="1" dirty="0"/>
              <a:t> та </a:t>
            </a:r>
            <a:r>
              <a:rPr lang="ru-RU" b="1" dirty="0" err="1"/>
              <a:t>досвідом</a:t>
            </a:r>
            <a:r>
              <a:rPr lang="ru-RU" dirty="0"/>
              <a:t> з метою </a:t>
            </a:r>
            <a:r>
              <a:rPr lang="ru-RU" dirty="0" err="1"/>
              <a:t>взаємозбагачення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практик;</a:t>
            </a:r>
          </a:p>
          <a:p>
            <a:r>
              <a:rPr lang="ru-RU" b="1" dirty="0" err="1"/>
              <a:t>Посилення</a:t>
            </a:r>
            <a:r>
              <a:rPr lang="ru-RU" b="1" dirty="0"/>
              <a:t> </a:t>
            </a:r>
            <a:r>
              <a:rPr lang="ru-RU" b="1" dirty="0" err="1"/>
              <a:t>співпраці</a:t>
            </a:r>
            <a:r>
              <a:rPr lang="ru-RU" b="1" dirty="0"/>
              <a:t> та </a:t>
            </a: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платформи</a:t>
            </a:r>
            <a:r>
              <a:rPr lang="ru-RU" dirty="0"/>
              <a:t> з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найактуальніших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євроінтеграційної</a:t>
            </a:r>
            <a:r>
              <a:rPr lang="ru-RU" dirty="0"/>
              <a:t> тематики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громадськими</a:t>
            </a:r>
            <a:r>
              <a:rPr lang="ru-RU" dirty="0"/>
              <a:t> </a:t>
            </a:r>
            <a:r>
              <a:rPr lang="ru-RU" dirty="0" err="1"/>
              <a:t>діячами</a:t>
            </a:r>
            <a:r>
              <a:rPr lang="ru-RU" dirty="0"/>
              <a:t> (</a:t>
            </a:r>
            <a:r>
              <a:rPr lang="en-US" dirty="0" err="1"/>
              <a:t>publicactors</a:t>
            </a:r>
            <a:r>
              <a:rPr lang="en-US" dirty="0"/>
              <a:t>) </a:t>
            </a:r>
            <a:r>
              <a:rPr lang="ru-RU" dirty="0"/>
              <a:t>та </a:t>
            </a:r>
            <a:r>
              <a:rPr lang="ru-RU" dirty="0" err="1"/>
              <a:t>Європейською</a:t>
            </a:r>
            <a:r>
              <a:rPr lang="ru-RU" dirty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.</a:t>
            </a:r>
          </a:p>
          <a:p>
            <a:r>
              <a:rPr lang="uk-UA" dirty="0" smtClean="0"/>
              <a:t>До складу мереж мають входити мінімум 3 різних організацій, що представляють мінімум 3 різних держав. </a:t>
            </a:r>
          </a:p>
          <a:p>
            <a:r>
              <a:rPr lang="uk-UA" dirty="0" smtClean="0"/>
              <a:t>Крім заснування нових мереж, проект може зосереджуватися на посиленні, розширенні вже існуючих мереж, особливо за рахунок молодих науковців 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02" y="5720392"/>
            <a:ext cx="7571888" cy="969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Проекти Жана Моне (1)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Цей напрям об’єднуватиме три групи заходів: </a:t>
            </a:r>
          </a:p>
          <a:p>
            <a:r>
              <a:rPr lang="uk-UA" dirty="0" smtClean="0"/>
              <a:t> Проекти типу «</a:t>
            </a:r>
            <a:r>
              <a:rPr lang="uk-UA" dirty="0" err="1" smtClean="0"/>
              <a:t>Інноваційність</a:t>
            </a:r>
            <a:r>
              <a:rPr lang="uk-UA" dirty="0" smtClean="0"/>
              <a:t>» зосереджуватимуться на нових підходах, методологіях викладання європейських студій, підвищення їх привабливості, адаптації до потреб конкретних груп і спільнот; </a:t>
            </a:r>
          </a:p>
          <a:p>
            <a:r>
              <a:rPr lang="uk-UA" dirty="0" smtClean="0"/>
              <a:t> Проекти типу «Взаємний розвиток» стимулюватимуть полеміку, обговорення різних вимірів та аспектів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процесів; </a:t>
            </a:r>
          </a:p>
          <a:p>
            <a:r>
              <a:rPr lang="uk-UA" dirty="0" smtClean="0"/>
              <a:t> Проекти типу «Поширення контенту» переважно торкатимуться поширення інформації </a:t>
            </a:r>
          </a:p>
          <a:p>
            <a:pPr>
              <a:buNone/>
            </a:pPr>
            <a:r>
              <a:rPr lang="uk-UA" dirty="0" err="1" smtClean="0"/>
              <a:t>Бенефіціарами</a:t>
            </a:r>
            <a:r>
              <a:rPr lang="uk-UA" dirty="0" smtClean="0"/>
              <a:t>, цільовою аудиторією проектів можуть бути: </a:t>
            </a:r>
          </a:p>
          <a:p>
            <a:r>
              <a:rPr lang="uk-UA" dirty="0" smtClean="0"/>
              <a:t> Студенти, викладачі ВНЗ, коледжів та училищ; </a:t>
            </a:r>
          </a:p>
          <a:p>
            <a:r>
              <a:rPr lang="uk-UA" dirty="0" smtClean="0"/>
              <a:t> Учні, вчителі початкових та середніх шкіл; </a:t>
            </a:r>
          </a:p>
          <a:p>
            <a:r>
              <a:rPr lang="uk-UA" dirty="0" smtClean="0"/>
              <a:t> науковці, експерти, фахівці-практики, що залучені до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процесів; </a:t>
            </a:r>
          </a:p>
          <a:p>
            <a:r>
              <a:rPr lang="uk-UA" dirty="0" smtClean="0"/>
              <a:t> державні службовці різних рівнів; </a:t>
            </a:r>
          </a:p>
          <a:p>
            <a:r>
              <a:rPr lang="uk-UA" dirty="0" smtClean="0"/>
              <a:t> представники громадянського суспільства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61248"/>
            <a:ext cx="8212024" cy="108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Проекти Жана Моне (2)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01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Можливі виді діяльності: </a:t>
            </a:r>
          </a:p>
          <a:p>
            <a:r>
              <a:rPr lang="uk-UA" dirty="0" smtClean="0"/>
              <a:t>організація конференцій, семінарів, круглих столів; </a:t>
            </a:r>
          </a:p>
          <a:p>
            <a:r>
              <a:rPr lang="uk-UA" dirty="0" smtClean="0"/>
              <a:t> набуття нових знань, розроблення і верифікація нових теорій і методологій, інструментів і механізмів сприяння європейській інтеграції; </a:t>
            </a:r>
          </a:p>
          <a:p>
            <a:r>
              <a:rPr lang="uk-UA" dirty="0" smtClean="0"/>
              <a:t> розроблення новітніх освітніх продуктів з </a:t>
            </a:r>
            <a:r>
              <a:rPr lang="uk-UA" dirty="0" err="1" smtClean="0"/>
              <a:t>євроінтеграційної</a:t>
            </a:r>
            <a:r>
              <a:rPr lang="uk-UA" dirty="0" smtClean="0"/>
              <a:t> тематики, створення віртуальних класів; </a:t>
            </a:r>
          </a:p>
          <a:p>
            <a:r>
              <a:rPr lang="uk-UA" dirty="0" smtClean="0"/>
              <a:t> розроблення та застосування інструментів самопідготовки і саморозвитку, спрямованих на розвиток активного громадянства; </a:t>
            </a:r>
          </a:p>
          <a:p>
            <a:r>
              <a:rPr lang="uk-UA" dirty="0" smtClean="0"/>
              <a:t> </a:t>
            </a:r>
            <a:r>
              <a:rPr lang="uk-UA" dirty="0" err="1" smtClean="0"/>
              <a:t>міжінституційна</a:t>
            </a:r>
            <a:r>
              <a:rPr lang="uk-UA" dirty="0" smtClean="0"/>
              <a:t> співпраця з метою спільного розроблення та викладання курсів, європеїзації начальних програм, особливо коли вони не пов'язані із питаннями європейської інтеграції.</a:t>
            </a:r>
            <a:br>
              <a:rPr lang="uk-UA" dirty="0" smtClean="0"/>
            </a:br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547394"/>
            <a:ext cx="8212024" cy="108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Діяльність</a:t>
            </a:r>
            <a:r>
              <a:rPr lang="cs-CZ" sz="2800" dirty="0" smtClean="0"/>
              <a:t> Jean Monnet: </a:t>
            </a:r>
            <a:r>
              <a:rPr lang="uk-UA" sz="2800" dirty="0" smtClean="0"/>
              <a:t>підтримка асоціацій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2017713"/>
            <a:ext cx="8082321" cy="4486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                      </a:t>
            </a:r>
            <a:r>
              <a:rPr lang="uk-UA" sz="1600" dirty="0" smtClean="0"/>
              <a:t>збагачення</a:t>
            </a:r>
            <a:r>
              <a:rPr lang="cs-CZ" sz="1600" dirty="0" smtClean="0"/>
              <a:t> </a:t>
            </a:r>
            <a:r>
              <a:rPr lang="uk-UA" sz="1600" dirty="0" smtClean="0"/>
              <a:t>навчальної</a:t>
            </a:r>
            <a:r>
              <a:rPr lang="uk-UA" sz="1600" dirty="0"/>
              <a:t> </a:t>
            </a:r>
            <a:r>
              <a:rPr lang="uk-UA" sz="1600" dirty="0" smtClean="0"/>
              <a:t>діяльності в</a:t>
            </a:r>
            <a:r>
              <a:rPr lang="cs-CZ" sz="1600" dirty="0" smtClean="0"/>
              <a:t> </a:t>
            </a:r>
            <a:r>
              <a:rPr lang="uk-UA" sz="1600" dirty="0" smtClean="0"/>
              <a:t>галузі студій ЄС</a:t>
            </a:r>
            <a:r>
              <a:rPr lang="cs-CZ" sz="1600" dirty="0" smtClean="0"/>
              <a:t>, 			</a:t>
            </a:r>
            <a:r>
              <a:rPr lang="uk-UA" sz="1600" dirty="0" smtClean="0"/>
              <a:t>             що сприяють</a:t>
            </a:r>
            <a:r>
              <a:rPr lang="cs-CZ" sz="1600" dirty="0" smtClean="0"/>
              <a:t> </a:t>
            </a:r>
            <a:r>
              <a:rPr lang="uk-UA" sz="1600" dirty="0" smtClean="0"/>
              <a:t>вивченню європейської</a:t>
            </a:r>
            <a:r>
              <a:rPr lang="cs-CZ" sz="1600" dirty="0" smtClean="0"/>
              <a:t> </a:t>
            </a:r>
            <a:r>
              <a:rPr lang="uk-UA" sz="1600" dirty="0" smtClean="0"/>
              <a:t>інтеграції</a:t>
            </a:r>
          </a:p>
          <a:p>
            <a:pPr marL="0" indent="0">
              <a:buNone/>
            </a:pPr>
            <a:r>
              <a:rPr lang="uk-UA" sz="1600" dirty="0" smtClean="0"/>
              <a:t>                                                      (максимальна сума гранту – € 50,000)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uk-UA" sz="2000" b="1" dirty="0" smtClean="0"/>
              <a:t>Основна діяльність</a:t>
            </a:r>
            <a:r>
              <a:rPr lang="cs-CZ" sz="2000" b="1" dirty="0" smtClean="0"/>
              <a:t>:</a:t>
            </a:r>
          </a:p>
          <a:p>
            <a:r>
              <a:rPr lang="uk-UA" sz="1600" dirty="0" smtClean="0"/>
              <a:t>Збір/опрацювання/аналіз/поширення</a:t>
            </a:r>
            <a:r>
              <a:rPr lang="cs-CZ" sz="1600" dirty="0" smtClean="0"/>
              <a:t> </a:t>
            </a:r>
            <a:r>
              <a:rPr lang="uk-UA" sz="1600" dirty="0" smtClean="0"/>
              <a:t>фактів та знань про ЄС</a:t>
            </a:r>
            <a:endParaRPr lang="cs-CZ" sz="1600" dirty="0" smtClean="0"/>
          </a:p>
          <a:p>
            <a:r>
              <a:rPr lang="uk-UA" sz="1600" dirty="0" smtClean="0"/>
              <a:t>Організація магістерських курсів або</a:t>
            </a:r>
            <a:r>
              <a:rPr lang="cs-CZ" sz="1600" dirty="0" smtClean="0"/>
              <a:t> </a:t>
            </a:r>
            <a:r>
              <a:rPr lang="uk-UA" sz="1600" dirty="0" smtClean="0"/>
              <a:t>професійних вишколів, спрямованих на проблематику ЄС</a:t>
            </a:r>
            <a:r>
              <a:rPr lang="cs-CZ" sz="1600" dirty="0" smtClean="0"/>
              <a:t> </a:t>
            </a:r>
          </a:p>
          <a:p>
            <a:r>
              <a:rPr lang="uk-UA" sz="1600" dirty="0" smtClean="0"/>
              <a:t>Організація та реалізація діяльності інституцій та спілок, спрямованих на ЄС</a:t>
            </a:r>
            <a:r>
              <a:rPr lang="cs-CZ" sz="1600" dirty="0" smtClean="0"/>
              <a:t> </a:t>
            </a:r>
          </a:p>
          <a:p>
            <a:r>
              <a:rPr lang="uk-UA" sz="1600" dirty="0" smtClean="0"/>
              <a:t>Поширення відомостей та фактів про ЄС в широку громадськість,</a:t>
            </a:r>
            <a:r>
              <a:rPr lang="cs-CZ" sz="1600" dirty="0" smtClean="0"/>
              <a:t> </a:t>
            </a:r>
            <a:r>
              <a:rPr lang="uk-UA" sz="1600" i="1" dirty="0" smtClean="0">
                <a:solidFill>
                  <a:schemeClr val="accent1"/>
                </a:solidFill>
              </a:rPr>
              <a:t>підтримка активного громадянства</a:t>
            </a:r>
            <a:endParaRPr lang="cs-CZ" sz="1600" i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uk-UA" sz="2000" b="1" dirty="0" smtClean="0"/>
              <a:t>Очікувані результати</a:t>
            </a:r>
            <a:r>
              <a:rPr lang="cs-CZ" sz="20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100 </a:t>
            </a:r>
            <a:r>
              <a:rPr lang="uk-UA" sz="1600" dirty="0" smtClean="0"/>
              <a:t>асоціацій або спілок своїм існуванням сприятимуть</a:t>
            </a:r>
            <a:r>
              <a:rPr lang="cs-CZ" sz="1600" dirty="0" smtClean="0"/>
              <a:t> </a:t>
            </a:r>
            <a:r>
              <a:rPr lang="uk-UA" sz="1600" dirty="0" smtClean="0"/>
              <a:t>створенню позитивного імені та іміджу ЄС</a:t>
            </a:r>
            <a:endParaRPr lang="cs-CZ" sz="1600" dirty="0"/>
          </a:p>
        </p:txBody>
      </p:sp>
      <p:sp>
        <p:nvSpPr>
          <p:cNvPr id="8" name="object 15"/>
          <p:cNvSpPr/>
          <p:nvPr/>
        </p:nvSpPr>
        <p:spPr>
          <a:xfrm>
            <a:off x="428596" y="2214554"/>
            <a:ext cx="2519362" cy="71982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600" dirty="0" smtClean="0"/>
          </a:p>
          <a:p>
            <a:pPr algn="ctr"/>
            <a:r>
              <a:rPr lang="uk-UA" sz="1600" b="1" dirty="0" smtClean="0">
                <a:solidFill>
                  <a:srgbClr val="00287D"/>
                </a:solidFill>
              </a:rPr>
              <a:t>Асоціації</a:t>
            </a:r>
            <a:endParaRPr sz="1600" b="1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uk-UA" dirty="0" smtClean="0"/>
              <a:t>Асоціації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429472"/>
          </a:xfrm>
        </p:spPr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Організація та здійснення статутної діяльності асоціацій, що займаються </a:t>
            </a:r>
            <a:r>
              <a:rPr lang="uk-UA" dirty="0" err="1" smtClean="0"/>
              <a:t>євроінтеграційними</a:t>
            </a:r>
            <a:r>
              <a:rPr lang="uk-UA" dirty="0" smtClean="0"/>
              <a:t> студіями; </a:t>
            </a:r>
          </a:p>
          <a:p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діалог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, </a:t>
            </a:r>
            <a:r>
              <a:rPr lang="ru-RU" dirty="0" err="1" smtClean="0"/>
              <a:t>активізація</a:t>
            </a:r>
            <a:r>
              <a:rPr lang="ru-RU" dirty="0" smtClean="0"/>
              <a:t> </a:t>
            </a:r>
            <a:r>
              <a:rPr lang="ru-RU" dirty="0" err="1" smtClean="0"/>
              <a:t>експертно</a:t>
            </a:r>
            <a:r>
              <a:rPr lang="ru-RU" dirty="0" smtClean="0"/>
              <a:t>- </a:t>
            </a:r>
            <a:r>
              <a:rPr lang="ru-RU" dirty="0" err="1" smtClean="0"/>
              <a:t>фахового</a:t>
            </a:r>
            <a:r>
              <a:rPr lang="ru-RU" dirty="0" smtClean="0"/>
              <a:t> </a:t>
            </a:r>
            <a:r>
              <a:rPr lang="ru-RU" dirty="0" err="1" smtClean="0"/>
              <a:t>дискурсу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Популяризація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Об'єднаної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сприяння</a:t>
            </a:r>
            <a:r>
              <a:rPr lang="ru-RU" dirty="0" smtClean="0"/>
              <a:t> активному </a:t>
            </a:r>
            <a:r>
              <a:rPr lang="ru-RU" dirty="0" err="1" smtClean="0"/>
              <a:t>громадянству</a:t>
            </a:r>
            <a:r>
              <a:rPr lang="ru-RU" dirty="0" smtClean="0"/>
              <a:t> через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Європейський</a:t>
            </a:r>
            <a:r>
              <a:rPr lang="ru-RU" dirty="0" smtClean="0"/>
              <a:t> Союз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; </a:t>
            </a:r>
          </a:p>
          <a:p>
            <a:r>
              <a:rPr lang="uk-UA" dirty="0" smtClean="0"/>
              <a:t>Створення та підтримка </a:t>
            </a:r>
            <a:r>
              <a:rPr lang="uk-UA" dirty="0" err="1" smtClean="0"/>
              <a:t>веб-сайту</a:t>
            </a:r>
            <a:r>
              <a:rPr lang="uk-UA" dirty="0" smtClean="0"/>
              <a:t>, платформи асоціації; поширення інформації про ЄС через ІКТ – інструменти, розроблення та підтримка відкритих освітніх ресурсів 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81370"/>
            <a:ext cx="9254530" cy="1176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Розроблення</a:t>
            </a:r>
            <a:r>
              <a:rPr lang="ru-RU" b="1" dirty="0" smtClean="0"/>
              <a:t> та </a:t>
            </a:r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проектної</a:t>
            </a:r>
            <a:r>
              <a:rPr lang="ru-RU" b="1" dirty="0" smtClean="0"/>
              <a:t> заявки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ru-RU" dirty="0" err="1" smtClean="0"/>
              <a:t>Обговорити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ru-RU" dirty="0" err="1" smtClean="0"/>
              <a:t>Еразмус+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заходах Жана Моне; </a:t>
            </a:r>
            <a:r>
              <a:rPr lang="ru-RU" dirty="0" err="1" smtClean="0"/>
              <a:t>обговорити</a:t>
            </a:r>
            <a:r>
              <a:rPr lang="ru-RU" dirty="0" smtClean="0"/>
              <a:t> коло </a:t>
            </a:r>
            <a:r>
              <a:rPr lang="ru-RU" dirty="0" err="1" smtClean="0"/>
              <a:t>зобов'язань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себе </a:t>
            </a:r>
            <a:r>
              <a:rPr lang="ru-RU" dirty="0" err="1" smtClean="0"/>
              <a:t>університет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, </a:t>
            </a:r>
            <a:r>
              <a:rPr lang="ru-RU" dirty="0" err="1" smtClean="0"/>
              <a:t>бухгалтерія</a:t>
            </a:r>
            <a:r>
              <a:rPr lang="ru-RU" dirty="0" smtClean="0"/>
              <a:t>, </a:t>
            </a:r>
            <a:r>
              <a:rPr lang="ru-RU" dirty="0" err="1" smtClean="0"/>
              <a:t>приймаючи</a:t>
            </a:r>
            <a:r>
              <a:rPr lang="ru-RU" dirty="0" smtClean="0"/>
              <a:t> грант Жана Моне. </a:t>
            </a:r>
          </a:p>
          <a:p>
            <a:endParaRPr lang="uk-UA" dirty="0" smtClean="0"/>
          </a:p>
          <a:p>
            <a:r>
              <a:rPr lang="uk-UA" dirty="0" smtClean="0"/>
              <a:t>Зібрати потенційних виконавців та учасників проекту Жана Моне, провести </a:t>
            </a:r>
            <a:r>
              <a:rPr lang="uk-UA" dirty="0" err="1" smtClean="0"/>
              <a:t>“брейнстормінг”</a:t>
            </a:r>
            <a:r>
              <a:rPr lang="uk-UA" dirty="0" smtClean="0"/>
              <a:t> щодо концепції проекту; обрати робочу групу, розподілити обов'язки з підготовки проектної заявки, скласти графік роботи. </a:t>
            </a:r>
          </a:p>
          <a:p>
            <a:endParaRPr lang="uk-UA" dirty="0" smtClean="0"/>
          </a:p>
          <a:p>
            <a:r>
              <a:rPr lang="ru-RU" dirty="0" smtClean="0"/>
              <a:t>Конкурс </a:t>
            </a:r>
            <a:r>
              <a:rPr lang="ru-RU" dirty="0" err="1" smtClean="0"/>
              <a:t>проектних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один раз на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проектної</a:t>
            </a:r>
            <a:r>
              <a:rPr lang="ru-RU" dirty="0" smtClean="0"/>
              <a:t> заявки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місяця</a:t>
            </a:r>
            <a:r>
              <a:rPr lang="ru-RU" dirty="0" smtClean="0"/>
              <a:t> до одного року. Чим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почнете,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шансів</a:t>
            </a:r>
            <a:r>
              <a:rPr lang="ru-RU" dirty="0" smtClean="0"/>
              <a:t> </a:t>
            </a:r>
            <a:r>
              <a:rPr lang="ru-RU" dirty="0" err="1" smtClean="0"/>
              <a:t>підготуватися</a:t>
            </a:r>
            <a:r>
              <a:rPr lang="ru-RU" dirty="0" smtClean="0"/>
              <a:t> добре.</a:t>
            </a:r>
          </a:p>
          <a:p>
            <a:endParaRPr lang="uk-UA" dirty="0" smtClean="0"/>
          </a:p>
          <a:p>
            <a:r>
              <a:rPr lang="ru-RU" dirty="0" smtClean="0"/>
              <a:t>Один ВНЗ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готувати</a:t>
            </a:r>
            <a:r>
              <a:rPr lang="ru-RU" dirty="0" smtClean="0"/>
              <a:t> та </a:t>
            </a:r>
            <a:r>
              <a:rPr lang="ru-RU" dirty="0" err="1" smtClean="0"/>
              <a:t>подавати</a:t>
            </a:r>
            <a:r>
              <a:rPr lang="ru-RU" dirty="0" smtClean="0"/>
              <a:t> на конкурс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проектних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Розроблення</a:t>
            </a:r>
            <a:r>
              <a:rPr lang="ru-RU" b="1" dirty="0" smtClean="0"/>
              <a:t> та </a:t>
            </a:r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проектної</a:t>
            </a:r>
            <a:r>
              <a:rPr lang="ru-RU" b="1" dirty="0" smtClean="0"/>
              <a:t> заявки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Крім заповнювання електронної аплікаційної форми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eForm</a:t>
            </a:r>
            <a:r>
              <a:rPr lang="uk-UA" dirty="0" smtClean="0">
                <a:solidFill>
                  <a:srgbClr val="FF0000"/>
                </a:solidFill>
              </a:rPr>
              <a:t> - </a:t>
            </a:r>
            <a:r>
              <a:rPr lang="en-US" dirty="0">
                <a:solidFill>
                  <a:srgbClr val="FF0000"/>
                </a:solidFill>
              </a:rPr>
              <a:t>https://eacea.ec.europa.eu/PPMT/), </a:t>
            </a:r>
            <a:r>
              <a:rPr lang="uk-UA" dirty="0" smtClean="0"/>
              <a:t>необхідно заповнити три додатки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annexes to the </a:t>
            </a:r>
            <a:r>
              <a:rPr lang="en-US" dirty="0" err="1" smtClean="0">
                <a:solidFill>
                  <a:srgbClr val="FF0000"/>
                </a:solidFill>
              </a:rPr>
              <a:t>eForm</a:t>
            </a:r>
            <a:r>
              <a:rPr lang="uk-UA" dirty="0" smtClean="0">
                <a:solidFill>
                  <a:srgbClr val="FF0000"/>
                </a:solidFill>
              </a:rPr>
              <a:t> - </a:t>
            </a:r>
            <a:r>
              <a:rPr lang="en-US" dirty="0">
                <a:solidFill>
                  <a:srgbClr val="FF0000"/>
                </a:solidFill>
              </a:rPr>
              <a:t>https://eacea.ec.europa.eu/erasmus-plus/funding/jean-monnet-activities-2019_en)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(індивідуально)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Опис</a:t>
            </a:r>
            <a:r>
              <a:rPr lang="en-US" dirty="0" smtClean="0"/>
              <a:t> </a:t>
            </a:r>
            <a:r>
              <a:rPr lang="en-US" dirty="0" err="1" smtClean="0"/>
              <a:t>проекту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(Description of the project) </a:t>
            </a:r>
          </a:p>
          <a:p>
            <a:r>
              <a:rPr lang="uk-UA" dirty="0" smtClean="0"/>
              <a:t>2) Кошторис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Budget table) </a:t>
            </a:r>
          </a:p>
          <a:p>
            <a:r>
              <a:rPr lang="uk-UA" dirty="0" smtClean="0"/>
              <a:t>3) Декларація доброчесності </a:t>
            </a:r>
            <a:r>
              <a:rPr lang="uk-UA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Declaration on </a:t>
            </a:r>
            <a:r>
              <a:rPr lang="en-US" dirty="0" err="1" smtClean="0">
                <a:solidFill>
                  <a:srgbClr val="FF0000"/>
                </a:solidFill>
              </a:rPr>
              <a:t>honour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Рекомендації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проектних</a:t>
            </a:r>
            <a:r>
              <a:rPr lang="ru-RU" b="1" dirty="0" smtClean="0"/>
              <a:t> заявок Жан Моне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815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Якість проектної команди</a:t>
            </a: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підтримувати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постійний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зв’язок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 Offer EACEA 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уточнити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поінформувати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керівництво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перевірити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статус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Порталі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Учасників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Participant Portal).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статус -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VALIDATED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короткий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опис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проекту</a:t>
            </a: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кошторис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підготувати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переклад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Грантової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угоди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українською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мовою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обговорити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запровадити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механізми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матеріалів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Budget table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en-US" b="1" dirty="0" smtClean="0"/>
              <a:t>(</a:t>
            </a:r>
            <a:r>
              <a:rPr lang="uk-UA" b="1" dirty="0" smtClean="0"/>
              <a:t>кошторис, бюджетна таблиця)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9815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 </a:t>
            </a:r>
            <a:r>
              <a:rPr lang="ru-RU" dirty="0" err="1" smtClean="0"/>
              <a:t>бюджетні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типу проекту:</a:t>
            </a:r>
          </a:p>
          <a:p>
            <a:r>
              <a:rPr lang="ru-RU" b="1" dirty="0" smtClean="0"/>
              <a:t>(1)</a:t>
            </a:r>
            <a:r>
              <a:rPr lang="ru-RU" b="1" dirty="0" err="1" smtClean="0"/>
              <a:t>Modules</a:t>
            </a:r>
            <a:r>
              <a:rPr lang="ru-RU" b="1" dirty="0" smtClean="0"/>
              <a:t> </a:t>
            </a:r>
            <a:r>
              <a:rPr lang="ru-RU" b="1" dirty="0" err="1" smtClean="0"/>
              <a:t>and</a:t>
            </a:r>
            <a:r>
              <a:rPr lang="ru-RU" b="1" dirty="0" smtClean="0"/>
              <a:t> </a:t>
            </a:r>
            <a:r>
              <a:rPr lang="ru-RU" b="1" dirty="0" err="1" smtClean="0"/>
              <a:t>Chairs</a:t>
            </a:r>
            <a:r>
              <a:rPr lang="ru-RU" b="1" dirty="0" smtClean="0"/>
              <a:t>–ФІНАНСУВАННЯ ЗА ПРИНЦИПОМ “ФІКСОВАНА СТАВКА” </a:t>
            </a:r>
          </a:p>
          <a:p>
            <a:r>
              <a:rPr lang="en-US" b="1" dirty="0" smtClean="0"/>
              <a:t>( Flat-rate financing system) </a:t>
            </a:r>
          </a:p>
          <a:p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запланованих</a:t>
            </a:r>
            <a:r>
              <a:rPr lang="ru-RU" dirty="0" smtClean="0"/>
              <a:t> годин </a:t>
            </a:r>
            <a:r>
              <a:rPr lang="ru-RU" dirty="0" err="1" smtClean="0"/>
              <a:t>викладання</a:t>
            </a:r>
            <a:r>
              <a:rPr lang="ru-RU" dirty="0" smtClean="0"/>
              <a:t> </a:t>
            </a:r>
          </a:p>
          <a:p>
            <a:endParaRPr lang="uk-UA" dirty="0" smtClean="0"/>
          </a:p>
          <a:p>
            <a:r>
              <a:rPr lang="ru-RU" b="1" dirty="0" smtClean="0"/>
              <a:t>(2) </a:t>
            </a:r>
            <a:r>
              <a:rPr lang="ru-RU" b="1" dirty="0" err="1" smtClean="0"/>
              <a:t>Projects</a:t>
            </a:r>
            <a:r>
              <a:rPr lang="ru-RU" b="1" dirty="0" smtClean="0"/>
              <a:t> –ФІНАНСУВАННЯ ЗА ПРИНЦИПОМ “ФІКСОВАНА СТАВКА” </a:t>
            </a:r>
          </a:p>
          <a:p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заходів,учасників</a:t>
            </a:r>
            <a:r>
              <a:rPr lang="ru-RU" dirty="0" smtClean="0"/>
              <a:t> та </a:t>
            </a:r>
            <a:r>
              <a:rPr lang="ru-RU" dirty="0" err="1" smtClean="0"/>
              <a:t>доповідачів</a:t>
            </a:r>
            <a:r>
              <a:rPr lang="ru-RU" dirty="0" smtClean="0"/>
              <a:t> </a:t>
            </a:r>
          </a:p>
          <a:p>
            <a:endParaRPr lang="uk-UA" dirty="0" smtClean="0"/>
          </a:p>
          <a:p>
            <a:r>
              <a:rPr lang="uk-UA" b="1" dirty="0" smtClean="0"/>
              <a:t>(3) </a:t>
            </a:r>
            <a:r>
              <a:rPr lang="en-US" b="1" dirty="0" smtClean="0"/>
              <a:t>ДЛЯ ІНШИХ ТИПІВ ПРОЕКТІВ (</a:t>
            </a:r>
            <a:r>
              <a:rPr lang="en-US" b="1" dirty="0" err="1" smtClean="0"/>
              <a:t>Centres</a:t>
            </a:r>
            <a:r>
              <a:rPr lang="en-US" b="1" dirty="0" smtClean="0"/>
              <a:t> of Excellence, </a:t>
            </a:r>
            <a:r>
              <a:rPr lang="en-US" b="1" dirty="0" err="1" smtClean="0"/>
              <a:t>Associations,Networks</a:t>
            </a:r>
            <a:r>
              <a:rPr lang="en-US" b="1" dirty="0" smtClean="0"/>
              <a:t>) </a:t>
            </a:r>
          </a:p>
          <a:p>
            <a:r>
              <a:rPr lang="ru-RU" b="1" dirty="0" smtClean="0"/>
              <a:t>БЮДЖЕТ ОБРАХОВУВАТИМЕТЬСЯ ВІДПОВІДНО ДО ЗАПЛАНОВАНИХ </a:t>
            </a:r>
          </a:p>
          <a:p>
            <a:r>
              <a:rPr lang="uk-UA" b="1" dirty="0" smtClean="0"/>
              <a:t>СТАТЕЙ ВИТРАТ: </a:t>
            </a:r>
          </a:p>
          <a:p>
            <a:r>
              <a:rPr lang="uk-UA" dirty="0" smtClean="0"/>
              <a:t>оплата персоналу (</a:t>
            </a:r>
            <a:r>
              <a:rPr lang="en-US" dirty="0" smtClean="0"/>
              <a:t>staff),</a:t>
            </a:r>
            <a:r>
              <a:rPr lang="uk-UA" dirty="0" smtClean="0"/>
              <a:t>транспортні витрати (</a:t>
            </a:r>
            <a:r>
              <a:rPr lang="en-US" dirty="0" smtClean="0"/>
              <a:t>travel), </a:t>
            </a:r>
            <a:r>
              <a:rPr lang="uk-UA" dirty="0" smtClean="0"/>
              <a:t>добові (</a:t>
            </a:r>
            <a:r>
              <a:rPr lang="en-US" dirty="0" smtClean="0"/>
              <a:t>subsistence), </a:t>
            </a:r>
            <a:r>
              <a:rPr lang="uk-UA" dirty="0" smtClean="0"/>
              <a:t>договори субпідряду (</a:t>
            </a:r>
            <a:r>
              <a:rPr lang="en-US" dirty="0" smtClean="0"/>
              <a:t>subcontracting),</a:t>
            </a:r>
            <a:r>
              <a:rPr lang="uk-UA" dirty="0" smtClean="0"/>
              <a:t>обладнання(</a:t>
            </a:r>
            <a:r>
              <a:rPr lang="en-US" dirty="0" smtClean="0"/>
              <a:t>equipment), </a:t>
            </a:r>
            <a:r>
              <a:rPr lang="uk-UA" dirty="0" smtClean="0"/>
              <a:t>інші витрати (</a:t>
            </a:r>
            <a:r>
              <a:rPr lang="en-US" dirty="0" smtClean="0"/>
              <a:t>other costs),</a:t>
            </a:r>
            <a:r>
              <a:rPr lang="uk-UA" dirty="0" smtClean="0"/>
              <a:t>непрямі витрати (</a:t>
            </a:r>
            <a:r>
              <a:rPr lang="en-US" dirty="0" smtClean="0"/>
              <a:t>indirect costs)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Рекомендації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підготовки</a:t>
            </a:r>
            <a:r>
              <a:rPr lang="ru-RU" b="1" dirty="0" smtClean="0"/>
              <a:t> </a:t>
            </a:r>
            <a:r>
              <a:rPr lang="ru-RU" b="1" dirty="0" err="1" smtClean="0"/>
              <a:t>проектних</a:t>
            </a:r>
            <a:r>
              <a:rPr lang="ru-RU" b="1" dirty="0" smtClean="0"/>
              <a:t> заявок Жан Моне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215370" cy="50530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Вплив та поширення результатів </a:t>
            </a:r>
          </a:p>
          <a:p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опишіть</a:t>
            </a:r>
            <a:r>
              <a:rPr lang="ru-RU" dirty="0" smtClean="0"/>
              <a:t> </a:t>
            </a:r>
            <a:r>
              <a:rPr lang="ru-RU" dirty="0" err="1" smtClean="0"/>
              <a:t>концепцію</a:t>
            </a:r>
            <a:r>
              <a:rPr lang="ru-RU" dirty="0" smtClean="0"/>
              <a:t> та </a:t>
            </a:r>
            <a:r>
              <a:rPr lang="ru-RU" dirty="0" err="1" smtClean="0"/>
              <a:t>методологію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запропонуйте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 </a:t>
            </a:r>
            <a:r>
              <a:rPr lang="ru-RU" dirty="0" err="1" smtClean="0"/>
              <a:t>дисемінації</a:t>
            </a:r>
            <a:r>
              <a:rPr lang="ru-RU" dirty="0" smtClean="0"/>
              <a:t> (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проект) </a:t>
            </a:r>
          </a:p>
          <a:p>
            <a:r>
              <a:rPr lang="uk-UA" dirty="0" smtClean="0"/>
              <a:t>визначте цільову аудиторію (цільові групи) та опишіть їх потреби </a:t>
            </a:r>
          </a:p>
          <a:p>
            <a:r>
              <a:rPr lang="ru-RU" dirty="0" err="1" smtClean="0"/>
              <a:t>пам’ятайте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великою </a:t>
            </a:r>
            <a:r>
              <a:rPr lang="ru-RU" dirty="0" err="1" smtClean="0"/>
              <a:t>мірою</a:t>
            </a:r>
            <a:r>
              <a:rPr lang="ru-RU" dirty="0" smtClean="0"/>
              <a:t> заходи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Еразмус+</a:t>
            </a:r>
            <a:r>
              <a:rPr lang="ru-RU" dirty="0" smtClean="0"/>
              <a:t> </a:t>
            </a:r>
            <a:r>
              <a:rPr lang="ru-RU" dirty="0" err="1" smtClean="0"/>
              <a:t>адресовані</a:t>
            </a:r>
            <a:r>
              <a:rPr lang="ru-RU" dirty="0" smtClean="0"/>
              <a:t> </a:t>
            </a:r>
            <a:r>
              <a:rPr lang="ru-RU" dirty="0" err="1" smtClean="0"/>
              <a:t>громадянському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суспільству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заплануйте</a:t>
            </a:r>
            <a:r>
              <a:rPr lang="ru-RU" dirty="0" smtClean="0"/>
              <a:t> заходи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проектної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 також пам’ятайте: </a:t>
            </a:r>
          </a:p>
          <a:p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ту </a:t>
            </a:r>
            <a:r>
              <a:rPr lang="ru-RU" dirty="0" err="1" smtClean="0"/>
              <a:t>інформацію</a:t>
            </a:r>
            <a:r>
              <a:rPr lang="ru-RU" dirty="0" smtClean="0"/>
              <a:t>, яка представлена у </a:t>
            </a:r>
            <a:r>
              <a:rPr lang="ru-RU" dirty="0" err="1" smtClean="0"/>
              <a:t>проектній</a:t>
            </a:r>
            <a:r>
              <a:rPr lang="ru-RU" dirty="0" smtClean="0"/>
              <a:t> </a:t>
            </a:r>
            <a:r>
              <a:rPr lang="ru-RU" dirty="0" err="1" smtClean="0"/>
              <a:t>заявці</a:t>
            </a:r>
            <a:r>
              <a:rPr lang="ru-RU" dirty="0" smtClean="0"/>
              <a:t>; не </a:t>
            </a:r>
            <a:r>
              <a:rPr lang="ru-RU" dirty="0" err="1" smtClean="0"/>
              <a:t>очікуйте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предмета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Ваша заявка повинна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мінімальним</a:t>
            </a:r>
            <a:r>
              <a:rPr lang="ru-RU" dirty="0" smtClean="0"/>
              <a:t> </a:t>
            </a:r>
            <a:r>
              <a:rPr lang="ru-RU" dirty="0" err="1" smtClean="0"/>
              <a:t>технічним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endParaRPr lang="ru-RU" dirty="0" smtClean="0"/>
          </a:p>
          <a:p>
            <a:r>
              <a:rPr lang="uk-UA" dirty="0" smtClean="0"/>
              <a:t>Додатки до аплікаційної форми(</a:t>
            </a:r>
            <a:r>
              <a:rPr lang="en-US" dirty="0" smtClean="0"/>
              <a:t>Description</a:t>
            </a:r>
            <a:r>
              <a:rPr lang="uk-UA" dirty="0" smtClean="0"/>
              <a:t> </a:t>
            </a:r>
            <a:r>
              <a:rPr lang="en-US" dirty="0" smtClean="0"/>
              <a:t>of the project, Budget</a:t>
            </a:r>
            <a:r>
              <a:rPr lang="uk-UA" dirty="0" smtClean="0"/>
              <a:t> </a:t>
            </a:r>
            <a:r>
              <a:rPr lang="en-US" dirty="0" smtClean="0"/>
              <a:t>Form</a:t>
            </a:r>
            <a:r>
              <a:rPr lang="uk-UA" dirty="0" smtClean="0"/>
              <a:t> </a:t>
            </a:r>
            <a:r>
              <a:rPr lang="en-US" dirty="0" smtClean="0"/>
              <a:t>and Declaration of </a:t>
            </a:r>
            <a:r>
              <a:rPr lang="en-US" dirty="0" err="1" smtClean="0"/>
              <a:t>Honour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smtClean="0"/>
              <a:t>заповнюються індивідуально</a:t>
            </a:r>
            <a:r>
              <a:rPr lang="en-US" b="1" smtClean="0"/>
              <a:t>.</a:t>
            </a:r>
            <a:endParaRPr lang="en-US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програма Жана Моне?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Програма імені Жана Моне</a:t>
            </a:r>
            <a:r>
              <a:rPr lang="uk-UA" dirty="0" smtClean="0"/>
              <a:t> – це одна з освітніх програм Європейського Союзу, мета якої полягає в підвищенні рівня знань та поінформованості суспільства в ЄС та поза його межами з питань європейської інтеграції, через стимулювання викладання, дослідницької діяльності з європейської інтеграції, зокрема стосунків ЄС з іншими країнами, та </a:t>
            </a:r>
            <a:r>
              <a:rPr lang="uk-UA" dirty="0" err="1" smtClean="0"/>
              <a:t>міжлюдського</a:t>
            </a:r>
            <a:r>
              <a:rPr lang="uk-UA" dirty="0" smtClean="0"/>
              <a:t> та міжкультурного діалогу. Починаючи з 2007 року програму Жана Моне інтегровано в більш загальну Програму навчання впродовж життя (</a:t>
            </a:r>
            <a:r>
              <a:rPr lang="en-US" dirty="0" smtClean="0"/>
              <a:t>Lifelong Learning </a:t>
            </a:r>
            <a:r>
              <a:rPr lang="en-US" dirty="0" err="1" smtClean="0"/>
              <a:t>Programme</a:t>
            </a:r>
            <a:r>
              <a:rPr lang="en-US" dirty="0" smtClean="0"/>
              <a:t>) </a:t>
            </a:r>
            <a:r>
              <a:rPr lang="uk-UA" dirty="0" smtClean="0"/>
              <a:t>нарівні з такими освітніми програмами як, наприклад, </a:t>
            </a:r>
            <a:r>
              <a:rPr lang="uk-UA" dirty="0" err="1" smtClean="0"/>
              <a:t>Еразмус</a:t>
            </a:r>
            <a:r>
              <a:rPr lang="uk-UA" dirty="0" smtClean="0"/>
              <a:t> </a:t>
            </a:r>
            <a:r>
              <a:rPr lang="uk-UA" dirty="0" err="1" smtClean="0"/>
              <a:t>Мундус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 рамках програми Жана Моне Європейський Союз виділяє кошти університетам на започаткування викладання дисциплін, пов’язаних з тематикою європейської інтеграції та розвитку наукової діяльності в зазначеній сфері. Дисципліни загалом стосуються розбудови європейської спільноти, європейського права, європейської економіки, європейської політики, історії європейської інтеграції тощо.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КОРИСНІ </a:t>
            </a:r>
            <a:r>
              <a:rPr lang="ru-RU" b="1" i="1" dirty="0" smtClean="0"/>
              <a:t>МАТЕРІАЛИ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Вся інформація про напрям Жан Моне з </a:t>
            </a:r>
            <a:r>
              <a:rPr lang="uk-UA" dirty="0" err="1" smtClean="0"/>
              <a:t>дедлайнами</a:t>
            </a:r>
            <a:r>
              <a:rPr lang="uk-UA" dirty="0" smtClean="0"/>
              <a:t> та формами для заповнення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eacea.ec.europa.eu/erasmus-plus/funding/jean-monnet-activities-2019_en</a:t>
            </a:r>
            <a:endParaRPr lang="uk-UA" dirty="0" smtClean="0"/>
          </a:p>
          <a:p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/>
              <a:t>проектів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коштами </a:t>
            </a:r>
            <a:r>
              <a:rPr lang="ru-RU" dirty="0" err="1"/>
              <a:t>програми</a:t>
            </a:r>
            <a:r>
              <a:rPr lang="ru-RU" dirty="0"/>
              <a:t> Жан </a:t>
            </a:r>
            <a:r>
              <a:rPr lang="ru-RU" dirty="0" smtClean="0"/>
              <a:t>Моне</a:t>
            </a:r>
            <a:br>
              <a:rPr lang="ru-RU" dirty="0" smtClean="0"/>
            </a:br>
            <a:r>
              <a:rPr lang="ru-RU" dirty="0"/>
              <a:t> 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erasmusplus.org.ua/images/phocadownload/infodays/JM%20Actions%20How%20to%20implement-2017.pdf</a:t>
            </a:r>
            <a:r>
              <a:rPr lang="ru-RU" dirty="0" smtClean="0"/>
              <a:t> </a:t>
            </a:r>
          </a:p>
          <a:p>
            <a:r>
              <a:rPr lang="ru-RU" i="1" dirty="0" err="1"/>
              <a:t>Специфіка</a:t>
            </a:r>
            <a:r>
              <a:rPr lang="ru-RU" i="1" dirty="0"/>
              <a:t> </a:t>
            </a:r>
            <a:r>
              <a:rPr lang="ru-RU" i="1" dirty="0" err="1"/>
              <a:t>запровадження</a:t>
            </a:r>
            <a:r>
              <a:rPr lang="ru-RU" i="1" dirty="0"/>
              <a:t> </a:t>
            </a:r>
            <a:r>
              <a:rPr lang="ru-RU" i="1" dirty="0" err="1"/>
              <a:t>проектів</a:t>
            </a:r>
            <a:r>
              <a:rPr lang="ru-RU" i="1" dirty="0"/>
              <a:t> Жана </a:t>
            </a:r>
            <a:r>
              <a:rPr lang="ru-RU" i="1" dirty="0" smtClean="0"/>
              <a:t>Моне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erasmusplus.org.ua/images/phocadownload/infodays/Jean%20Monnet%20Management%20and%20Procedures%202017.pdf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9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uk-U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Ціль</a:t>
            </a:r>
            <a:r>
              <a:rPr lang="ru-RU" b="1" dirty="0" smtClean="0"/>
              <a:t> </a:t>
            </a:r>
            <a:r>
              <a:rPr lang="ru-RU" b="1" dirty="0" err="1" smtClean="0"/>
              <a:t>напряму</a:t>
            </a:r>
            <a:r>
              <a:rPr lang="ru-RU" b="1" dirty="0" smtClean="0"/>
              <a:t> Жан Моне в рамках </a:t>
            </a:r>
            <a:r>
              <a:rPr lang="ru-RU" b="1" dirty="0" err="1" smtClean="0"/>
              <a:t>Еразмус+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активізувати </a:t>
            </a:r>
            <a:r>
              <a:rPr lang="uk-UA" dirty="0" err="1" smtClean="0"/>
              <a:t>євроінтеграційний</a:t>
            </a:r>
            <a:r>
              <a:rPr lang="uk-UA" dirty="0" smtClean="0"/>
              <a:t> дискурс, сприяти досконалості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студій, залучати вищі навчальні заклади до дослідження </a:t>
            </a:r>
            <a:r>
              <a:rPr lang="uk-UA" dirty="0" err="1" smtClean="0"/>
              <a:t>євроінтеграційних</a:t>
            </a:r>
            <a:r>
              <a:rPr lang="uk-UA" dirty="0" smtClean="0"/>
              <a:t> процесів та поширення ідей Об'єднаної Європи.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Діяльність в рамках </a:t>
            </a:r>
            <a:r>
              <a:rPr lang="cs-CZ" dirty="0" smtClean="0"/>
              <a:t>Jean Monnet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Підтримка</a:t>
            </a:r>
            <a:r>
              <a:rPr lang="cs-CZ" dirty="0" smtClean="0"/>
              <a:t> </a:t>
            </a:r>
            <a:r>
              <a:rPr lang="uk-UA" b="1" i="1" dirty="0" smtClean="0"/>
              <a:t>навчання</a:t>
            </a:r>
            <a:r>
              <a:rPr lang="cs-CZ" dirty="0" smtClean="0"/>
              <a:t>, </a:t>
            </a:r>
            <a:r>
              <a:rPr lang="uk-UA" b="1" i="1" dirty="0" smtClean="0"/>
              <a:t>досліджень</a:t>
            </a:r>
            <a:r>
              <a:rPr lang="cs-CZ" dirty="0" smtClean="0"/>
              <a:t> </a:t>
            </a:r>
            <a:r>
              <a:rPr lang="uk-UA" dirty="0" smtClean="0"/>
              <a:t>та</a:t>
            </a:r>
            <a:r>
              <a:rPr lang="cs-CZ" dirty="0" smtClean="0"/>
              <a:t> </a:t>
            </a:r>
            <a:r>
              <a:rPr lang="uk-UA" b="1" i="1" dirty="0" smtClean="0"/>
              <a:t>дискусії</a:t>
            </a:r>
            <a:r>
              <a:rPr lang="cs-CZ" dirty="0" smtClean="0"/>
              <a:t> </a:t>
            </a:r>
            <a:r>
              <a:rPr lang="uk-UA" dirty="0" smtClean="0"/>
              <a:t>в галузі студій</a:t>
            </a:r>
            <a:r>
              <a:rPr lang="cs-CZ" dirty="0" smtClean="0"/>
              <a:t> </a:t>
            </a:r>
            <a:r>
              <a:rPr lang="uk-UA" b="1" i="1" dirty="0" smtClean="0"/>
              <a:t>європейської інтеграції </a:t>
            </a:r>
            <a:r>
              <a:rPr lang="uk-UA" dirty="0" smtClean="0"/>
              <a:t>на рівні інституцій вищої освіти</a:t>
            </a:r>
            <a:endParaRPr lang="cs-CZ" dirty="0" smtClean="0"/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Навчальні модулі</a:t>
            </a:r>
            <a:r>
              <a:rPr lang="cs-CZ" dirty="0" smtClean="0"/>
              <a:t>: </a:t>
            </a:r>
            <a:r>
              <a:rPr lang="uk-UA" dirty="0" smtClean="0"/>
              <a:t>короткострокові навчальні програми, спрямовані на проблематику європейської інтеграції </a:t>
            </a:r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Кафедри</a:t>
            </a:r>
            <a:r>
              <a:rPr lang="cs-CZ" dirty="0" smtClean="0"/>
              <a:t>: </a:t>
            </a:r>
            <a:r>
              <a:rPr lang="uk-UA" dirty="0" smtClean="0"/>
              <a:t>робочий простір зі спеціалізацією спрямованою на ЄС</a:t>
            </a:r>
            <a:r>
              <a:rPr lang="cs-CZ" dirty="0" smtClean="0"/>
              <a:t> </a:t>
            </a:r>
            <a:r>
              <a:rPr lang="uk-UA" dirty="0" smtClean="0"/>
              <a:t>для університетських професорів та доцентів</a:t>
            </a:r>
            <a:endParaRPr lang="cs-CZ" dirty="0" smtClean="0"/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Центри вдосконалення</a:t>
            </a:r>
            <a:r>
              <a:rPr lang="cs-CZ" dirty="0" smtClean="0"/>
              <a:t>: </a:t>
            </a:r>
            <a:r>
              <a:rPr lang="uk-UA" dirty="0" err="1" smtClean="0"/>
              <a:t>“зосереджуються</a:t>
            </a:r>
            <a:r>
              <a:rPr lang="uk-UA" dirty="0" smtClean="0"/>
              <a:t> на розвитку </a:t>
            </a:r>
            <a:r>
              <a:rPr lang="uk-UA" dirty="0" err="1" smtClean="0"/>
              <a:t>синергетичної</a:t>
            </a:r>
            <a:r>
              <a:rPr lang="uk-UA" dirty="0" smtClean="0"/>
              <a:t> діяльності різних </a:t>
            </a:r>
            <a:r>
              <a:rPr lang="uk-UA" dirty="0" err="1" smtClean="0"/>
              <a:t>спеціалізацій</a:t>
            </a:r>
            <a:r>
              <a:rPr lang="uk-UA" dirty="0" smtClean="0"/>
              <a:t> та джерел європейських студій та на розвитку спільної міжнародної </a:t>
            </a:r>
            <a:r>
              <a:rPr lang="uk-UA" dirty="0" err="1" smtClean="0"/>
              <a:t>діяльності”</a:t>
            </a:r>
            <a:endParaRPr lang="uk-UA" dirty="0" smtClean="0"/>
          </a:p>
          <a:p>
            <a:pPr marL="811213" indent="-449263">
              <a:buFont typeface="Wingdings" panose="05000000000000000000" pitchFamily="2" charset="2"/>
              <a:buChar char="Ø"/>
            </a:pPr>
            <a:r>
              <a:rPr lang="uk-UA" b="1" u="sng" dirty="0" smtClean="0"/>
              <a:t>Мережі та проекти</a:t>
            </a:r>
            <a:r>
              <a:rPr lang="cs-CZ" dirty="0" smtClean="0"/>
              <a:t>: </a:t>
            </a:r>
            <a:r>
              <a:rPr lang="uk-UA" dirty="0" smtClean="0"/>
              <a:t>діяльність спрямована на підтримку </a:t>
            </a:r>
            <a:r>
              <a:rPr lang="uk-UA" dirty="0" err="1" smtClean="0"/>
              <a:t>іновацій</a:t>
            </a:r>
            <a:r>
              <a:rPr lang="cs-CZ" dirty="0" smtClean="0"/>
              <a:t>, </a:t>
            </a:r>
            <a:r>
              <a:rPr lang="uk-UA" dirty="0" err="1" smtClean="0"/>
              <a:t>взаємопідтримки</a:t>
            </a:r>
            <a:r>
              <a:rPr lang="uk-UA" dirty="0" smtClean="0"/>
              <a:t> розвитку та поширення інформації про ЄС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20619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Діяльність</a:t>
            </a:r>
            <a:r>
              <a:rPr lang="cs-CZ" dirty="0" smtClean="0"/>
              <a:t> Jean </a:t>
            </a:r>
            <a:r>
              <a:rPr lang="cs-CZ" dirty="0" err="1" smtClean="0"/>
              <a:t>Monnet</a:t>
            </a:r>
            <a:r>
              <a:rPr lang="cs-CZ" dirty="0" smtClean="0"/>
              <a:t>: </a:t>
            </a:r>
            <a:r>
              <a:rPr lang="uk-UA" dirty="0" smtClean="0"/>
              <a:t>навчання та дослідження</a:t>
            </a:r>
            <a:endParaRPr lang="cs-CZ" dirty="0"/>
          </a:p>
        </p:txBody>
      </p:sp>
      <p:sp>
        <p:nvSpPr>
          <p:cNvPr id="11" name="object 15"/>
          <p:cNvSpPr/>
          <p:nvPr/>
        </p:nvSpPr>
        <p:spPr>
          <a:xfrm>
            <a:off x="509588" y="1713683"/>
            <a:ext cx="2519362" cy="72799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800" dirty="0" smtClean="0"/>
          </a:p>
          <a:p>
            <a:pPr algn="ctr"/>
            <a:r>
              <a:rPr lang="uk-UA" sz="1800" b="1" dirty="0" smtClean="0">
                <a:solidFill>
                  <a:srgbClr val="00287D"/>
                </a:solidFill>
              </a:rPr>
              <a:t>модулі</a:t>
            </a:r>
            <a:endParaRPr sz="1800" b="1" dirty="0">
              <a:solidFill>
                <a:srgbClr val="00287D"/>
              </a:solidFill>
            </a:endParaRPr>
          </a:p>
        </p:txBody>
      </p:sp>
      <p:sp>
        <p:nvSpPr>
          <p:cNvPr id="12" name="object 15"/>
          <p:cNvSpPr/>
          <p:nvPr/>
        </p:nvSpPr>
        <p:spPr>
          <a:xfrm>
            <a:off x="509588" y="2437825"/>
            <a:ext cx="2519362" cy="71982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800" dirty="0" smtClean="0"/>
          </a:p>
          <a:p>
            <a:pPr algn="ctr"/>
            <a:r>
              <a:rPr lang="uk-UA" sz="1800" b="1" dirty="0" smtClean="0">
                <a:solidFill>
                  <a:srgbClr val="00287D"/>
                </a:solidFill>
              </a:rPr>
              <a:t>кафедри</a:t>
            </a:r>
            <a:endParaRPr sz="1800" b="1" dirty="0">
              <a:solidFill>
                <a:srgbClr val="00287D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509588" y="3171436"/>
            <a:ext cx="2519362" cy="719827"/>
          </a:xfrm>
          <a:custGeom>
            <a:avLst/>
            <a:gdLst/>
            <a:ahLst/>
            <a:cxnLst/>
            <a:rect l="l" t="t" r="r" b="b"/>
            <a:pathLst>
              <a:path w="2519362" h="576326">
                <a:moveTo>
                  <a:pt x="2250757" y="443738"/>
                </a:moveTo>
                <a:lnTo>
                  <a:pt x="2250757" y="576326"/>
                </a:lnTo>
                <a:lnTo>
                  <a:pt x="2519362" y="288163"/>
                </a:lnTo>
                <a:lnTo>
                  <a:pt x="2250757" y="0"/>
                </a:lnTo>
                <a:lnTo>
                  <a:pt x="2250757" y="132587"/>
                </a:lnTo>
                <a:lnTo>
                  <a:pt x="0" y="132587"/>
                </a:lnTo>
                <a:lnTo>
                  <a:pt x="0" y="443738"/>
                </a:lnTo>
                <a:lnTo>
                  <a:pt x="2250757" y="443738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 anchor="t">
            <a:noAutofit/>
          </a:bodyPr>
          <a:lstStyle/>
          <a:p>
            <a:endParaRPr lang="cs-CZ" sz="1400" dirty="0" smtClean="0"/>
          </a:p>
          <a:p>
            <a:pPr algn="ctr"/>
            <a:r>
              <a:rPr lang="uk-UA" sz="1400" b="1" dirty="0" smtClean="0">
                <a:solidFill>
                  <a:srgbClr val="00287D"/>
                </a:solidFill>
              </a:rPr>
              <a:t>Центри вдосконалення</a:t>
            </a:r>
            <a:endParaRPr sz="1400" b="1" dirty="0">
              <a:solidFill>
                <a:srgbClr val="00287D"/>
              </a:solidFill>
            </a:endParaRPr>
          </a:p>
        </p:txBody>
      </p:sp>
      <p:sp>
        <p:nvSpPr>
          <p:cNvPr id="14" name="object 11"/>
          <p:cNvSpPr txBox="1"/>
          <p:nvPr/>
        </p:nvSpPr>
        <p:spPr>
          <a:xfrm>
            <a:off x="3064765" y="1713683"/>
            <a:ext cx="5633135" cy="2143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464" marR="34290">
              <a:lnSpc>
                <a:spcPts val="1939"/>
              </a:lnSpc>
              <a:spcBef>
                <a:spcPts val="97"/>
              </a:spcBef>
            </a:pPr>
            <a:endParaRPr lang="cs-CZ" sz="1800" spc="0" dirty="0" smtClean="0">
              <a:solidFill>
                <a:srgbClr val="00287D"/>
              </a:solidFill>
              <a:latin typeface="Arial"/>
              <a:cs typeface="Arial"/>
            </a:endParaRP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r>
              <a:rPr lang="ru-RU" sz="1400" dirty="0" err="1" smtClean="0"/>
              <a:t>Навчальна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програма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присвячена</a:t>
            </a:r>
            <a:r>
              <a:rPr lang="ru-RU" sz="1400" dirty="0" smtClean="0"/>
              <a:t> ЄС та </a:t>
            </a:r>
            <a:r>
              <a:rPr lang="ru-RU" sz="1400" dirty="0" err="1" smtClean="0"/>
              <a:t>євроінтеграційній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тематиці</a:t>
            </a:r>
            <a:r>
              <a:rPr lang="ru-RU" sz="1400" dirty="0" smtClean="0"/>
              <a:t>, </a:t>
            </a:r>
            <a:r>
              <a:rPr lang="ru-RU" sz="1400" dirty="0" err="1" smtClean="0"/>
              <a:t>обсягом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40 годин (максимальна сума гранту – € 30,000) </a:t>
            </a:r>
            <a:endParaRPr lang="cs-CZ" sz="1400" dirty="0">
              <a:solidFill>
                <a:srgbClr val="00287D"/>
              </a:solidFill>
              <a:latin typeface="Arial"/>
              <a:cs typeface="Arial"/>
            </a:endParaRP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endParaRPr lang="cs-CZ" sz="1800" dirty="0" smtClean="0">
              <a:solidFill>
                <a:srgbClr val="00287D"/>
              </a:solidFill>
              <a:latin typeface="Arial"/>
              <a:cs typeface="Arial"/>
            </a:endParaRP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r>
              <a:rPr lang="ru-RU" sz="1400" dirty="0" err="1" smtClean="0"/>
              <a:t>Викладацька</a:t>
            </a:r>
            <a:r>
              <a:rPr lang="ru-RU" sz="1400" dirty="0" smtClean="0"/>
              <a:t> ставка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спеціалізацією</a:t>
            </a:r>
            <a:r>
              <a:rPr lang="ru-RU" sz="1400" dirty="0" smtClean="0"/>
              <a:t> на </a:t>
            </a:r>
            <a:r>
              <a:rPr lang="ru-RU" sz="1400" dirty="0" err="1" smtClean="0"/>
              <a:t>європейських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студіях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обсягом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90 годин (максимальна сума гранту – € 50,000)</a:t>
            </a:r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endParaRPr lang="ru-RU" sz="1400" dirty="0" smtClean="0"/>
          </a:p>
          <a:p>
            <a:pPr marL="29464" marR="34290">
              <a:lnSpc>
                <a:spcPts val="1939"/>
              </a:lnSpc>
              <a:spcBef>
                <a:spcPts val="97"/>
              </a:spcBef>
            </a:pPr>
            <a:r>
              <a:rPr lang="ru-RU" sz="1400" dirty="0" err="1" smtClean="0"/>
              <a:t>Осередки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накопичення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тематики ЄС та </a:t>
            </a:r>
            <a:r>
              <a:rPr lang="ru-RU" sz="1400" dirty="0" err="1" smtClean="0"/>
              <a:t>євроінтеграційних</a:t>
            </a:r>
            <a:r>
              <a:rPr lang="ru-RU" sz="1400" dirty="0" smtClean="0"/>
              <a:t> компетентностей (максимальна сума гранту – € 100,000)</a:t>
            </a:r>
            <a:endParaRPr lang="cs-CZ" sz="1400" dirty="0">
              <a:solidFill>
                <a:srgbClr val="00287D"/>
              </a:solidFill>
              <a:latin typeface="Arial"/>
              <a:cs typeface="Arial"/>
            </a:endParaRPr>
          </a:p>
        </p:txBody>
      </p:sp>
      <p:sp>
        <p:nvSpPr>
          <p:cNvPr id="15" name="object 9"/>
          <p:cNvSpPr txBox="1"/>
          <p:nvPr/>
        </p:nvSpPr>
        <p:spPr>
          <a:xfrm>
            <a:off x="546967" y="3970211"/>
            <a:ext cx="244460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lang="uk-UA" sz="1200" b="1" spc="0" dirty="0" smtClean="0">
                <a:solidFill>
                  <a:srgbClr val="00287D"/>
                </a:solidFill>
                <a:latin typeface="Verdana"/>
                <a:cs typeface="Verdana"/>
              </a:rPr>
              <a:t>Основні види діяльності</a:t>
            </a:r>
            <a:r>
              <a:rPr lang="cs-CZ" sz="1200" b="1" spc="0" dirty="0" smtClean="0">
                <a:solidFill>
                  <a:srgbClr val="00287D"/>
                </a:solidFill>
                <a:latin typeface="Verdana"/>
                <a:cs typeface="Verdana"/>
              </a:rPr>
              <a:t>:</a:t>
            </a:r>
            <a:endParaRPr sz="1200" dirty="0">
              <a:solidFill>
                <a:srgbClr val="00287D"/>
              </a:solidFill>
              <a:latin typeface="Verdana"/>
              <a:cs typeface="Verdana"/>
            </a:endParaRPr>
          </a:p>
        </p:txBody>
      </p:sp>
      <p:sp>
        <p:nvSpPr>
          <p:cNvPr id="16" name="object 7"/>
          <p:cNvSpPr txBox="1"/>
          <p:nvPr/>
        </p:nvSpPr>
        <p:spPr>
          <a:xfrm>
            <a:off x="285720" y="4413727"/>
            <a:ext cx="8858279" cy="912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34335" indent="-342900">
              <a:spcBef>
                <a:spcPts val="97"/>
              </a:spcBef>
              <a:buFont typeface="Arial" pitchFamily="34" charset="0"/>
              <a:buChar char="•"/>
            </a:pPr>
            <a:r>
              <a:rPr lang="uk-UA" sz="1400" dirty="0" smtClean="0"/>
              <a:t>Викладання курсів в галузі європейської інтеграції, включених до офіційних навчальних планів і програм </a:t>
            </a:r>
          </a:p>
          <a:p>
            <a:pPr marL="355600" marR="34335" indent="-342900">
              <a:spcBef>
                <a:spcPts val="97"/>
              </a:spcBef>
              <a:buFont typeface="Arial" pitchFamily="34" charset="0"/>
              <a:buChar char="•"/>
            </a:pPr>
            <a:r>
              <a:rPr lang="uk-UA" sz="1400" dirty="0" smtClean="0"/>
              <a:t> Наукові розвідки, моніторинг і керівництво дослідницькими проектами з </a:t>
            </a:r>
            <a:r>
              <a:rPr lang="uk-UA" sz="1400" dirty="0" err="1" smtClean="0"/>
              <a:t>євроінтеграційної</a:t>
            </a:r>
            <a:r>
              <a:rPr lang="uk-UA" sz="1400" dirty="0" smtClean="0"/>
              <a:t> тематики </a:t>
            </a:r>
          </a:p>
          <a:p>
            <a:pPr marL="355600" marR="34335" indent="-342900">
              <a:spcBef>
                <a:spcPts val="97"/>
              </a:spcBef>
              <a:buFont typeface="Arial" pitchFamily="34" charset="0"/>
              <a:buChar char="•"/>
            </a:pPr>
            <a:r>
              <a:rPr lang="uk-UA" sz="1400" dirty="0" smtClean="0"/>
              <a:t> Організація та координація людських та інформаційних ресурсів у сфері європейських студій </a:t>
            </a:r>
            <a:endParaRPr lang="cs-CZ" sz="1400" spc="0" dirty="0" smtClean="0">
              <a:solidFill>
                <a:srgbClr val="00287D"/>
              </a:solidFill>
              <a:latin typeface="Arial"/>
              <a:cs typeface="Arial"/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509588" y="5465757"/>
            <a:ext cx="8384133" cy="909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2380"/>
              </a:lnSpc>
              <a:spcBef>
                <a:spcPts val="119"/>
              </a:spcBef>
            </a:pPr>
            <a:r>
              <a:rPr lang="uk-UA" sz="1600" b="1" dirty="0" smtClean="0">
                <a:solidFill>
                  <a:srgbClr val="00287D"/>
                </a:solidFill>
                <a:latin typeface="Verdana"/>
                <a:cs typeface="Verdana"/>
              </a:rPr>
              <a:t>Передбачений вплив і результат</a:t>
            </a:r>
            <a:r>
              <a:rPr lang="cs-CZ" sz="1600" b="1" dirty="0" smtClean="0">
                <a:solidFill>
                  <a:srgbClr val="00287D"/>
                </a:solidFill>
                <a:latin typeface="Verdana"/>
                <a:cs typeface="Verdana"/>
              </a:rPr>
              <a:t>:</a:t>
            </a:r>
            <a:endParaRPr sz="1600" dirty="0">
              <a:solidFill>
                <a:srgbClr val="00287D"/>
              </a:solidFill>
              <a:latin typeface="Verdana"/>
              <a:cs typeface="Verdana"/>
            </a:endParaRPr>
          </a:p>
          <a:p>
            <a:pPr marL="298450" indent="-285750">
              <a:lnSpc>
                <a:spcPct val="95825"/>
              </a:lnSpc>
              <a:spcBef>
                <a:spcPts val="370"/>
              </a:spcBef>
              <a:buFont typeface="Wingdings" panose="05000000000000000000" pitchFamily="2" charset="2"/>
              <a:buChar char="Ø"/>
            </a:pPr>
            <a:r>
              <a:rPr lang="cs-CZ" sz="1600" spc="-9" dirty="0" smtClean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uk-UA" sz="1600" spc="-9" dirty="0" smtClean="0">
                <a:latin typeface="Times New Roman" pitchFamily="18" charset="0"/>
                <a:cs typeface="Times New Roman" pitchFamily="18" charset="0"/>
              </a:rPr>
              <a:t>навчальних модулів та робочих місць та 100 центрів вдосконалення до 2020 і пізніше.</a:t>
            </a:r>
            <a:r>
              <a:rPr lang="cs-CZ" sz="1600" spc="-9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98450" indent="-285750">
              <a:lnSpc>
                <a:spcPct val="95825"/>
              </a:lnSpc>
              <a:spcBef>
                <a:spcPts val="370"/>
              </a:spcBef>
              <a:buFont typeface="Wingdings" panose="05000000000000000000" pitchFamily="2" charset="2"/>
              <a:buChar char="Ø"/>
            </a:pPr>
            <a:r>
              <a:rPr lang="cs-CZ" sz="1600" spc="-9" dirty="0" smtClean="0">
                <a:latin typeface="Times New Roman" pitchFamily="18" charset="0"/>
                <a:cs typeface="Times New Roman" pitchFamily="18" charset="0"/>
              </a:rPr>
              <a:t>2 000 000 </a:t>
            </a:r>
            <a:r>
              <a:rPr lang="uk-UA" sz="1600" spc="-9" dirty="0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МОДУЛІ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811" y="980728"/>
            <a:ext cx="8286808" cy="39974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Модуль </a:t>
            </a:r>
            <a:r>
              <a:rPr lang="ru-RU" b="1" dirty="0"/>
              <a:t>Жан Моне повинен </a:t>
            </a:r>
            <a:r>
              <a:rPr lang="ru-RU" b="1" dirty="0" err="1"/>
              <a:t>мати</a:t>
            </a:r>
            <a:r>
              <a:rPr lang="ru-RU" b="1" dirty="0"/>
              <a:t> одну з таких форм:</a:t>
            </a:r>
          </a:p>
          <a:p>
            <a:r>
              <a:rPr lang="ru-RU" b="1" dirty="0" err="1"/>
              <a:t>загальні</a:t>
            </a:r>
            <a:r>
              <a:rPr lang="ru-RU" b="1" dirty="0"/>
              <a:t> </a:t>
            </a:r>
            <a:r>
              <a:rPr lang="ru-RU" dirty="0" err="1"/>
              <a:t>або</a:t>
            </a:r>
            <a:r>
              <a:rPr lang="ru-RU" b="1" dirty="0"/>
              <a:t> </a:t>
            </a:r>
            <a:r>
              <a:rPr lang="ru-RU" b="1" dirty="0" err="1"/>
              <a:t>вступні</a:t>
            </a:r>
            <a:r>
              <a:rPr lang="ru-RU" b="1" dirty="0"/>
              <a:t> </a:t>
            </a:r>
            <a:r>
              <a:rPr lang="ru-RU" b="1" dirty="0" err="1"/>
              <a:t>курси</a:t>
            </a:r>
            <a:r>
              <a:rPr lang="ru-RU" dirty="0"/>
              <a:t> 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 (особливо у тих закладах і на факультетах,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, </a:t>
            </a:r>
            <a:r>
              <a:rPr lang="ru-RU" dirty="0" err="1"/>
              <a:t>програм</a:t>
            </a:r>
            <a:r>
              <a:rPr lang="ru-RU" dirty="0"/>
              <a:t> з </a:t>
            </a:r>
            <a:r>
              <a:rPr lang="ru-RU" dirty="0" err="1"/>
              <a:t>вищезазначеної</a:t>
            </a:r>
            <a:r>
              <a:rPr lang="ru-RU" dirty="0"/>
              <a:t> тематики);</a:t>
            </a:r>
          </a:p>
          <a:p>
            <a:r>
              <a:rPr lang="ru-RU" b="1" dirty="0" err="1"/>
              <a:t>спеціалізовані</a:t>
            </a:r>
            <a:r>
              <a:rPr lang="ru-RU" b="1" dirty="0"/>
              <a:t> </a:t>
            </a:r>
            <a:r>
              <a:rPr lang="ru-RU" b="1" dirty="0" err="1"/>
              <a:t>курси</a:t>
            </a:r>
            <a:r>
              <a:rPr lang="ru-RU" dirty="0"/>
              <a:t> про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та стан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Союзу (особливо у тих закладах і на факультетах,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викладають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вищезазначеної</a:t>
            </a:r>
            <a:r>
              <a:rPr lang="ru-RU" dirty="0"/>
              <a:t> тематики);</a:t>
            </a:r>
          </a:p>
          <a:p>
            <a:r>
              <a:rPr lang="ru-RU" b="1" dirty="0" err="1"/>
              <a:t>літні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r>
              <a:rPr lang="ru-RU" dirty="0"/>
              <a:t>,</a:t>
            </a:r>
            <a:r>
              <a:rPr lang="ru-RU" b="1" dirty="0"/>
              <a:t> </a:t>
            </a:r>
            <a:r>
              <a:rPr lang="ru-RU" b="1" dirty="0" err="1"/>
              <a:t>інтенсивні</a:t>
            </a:r>
            <a:r>
              <a:rPr lang="ru-RU" b="1" dirty="0"/>
              <a:t> </a:t>
            </a:r>
            <a:r>
              <a:rPr lang="ru-RU" b="1" dirty="0" err="1"/>
              <a:t>курси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</a:t>
            </a:r>
            <a:r>
              <a:rPr lang="ru-RU" dirty="0" err="1"/>
              <a:t>визнанням</a:t>
            </a:r>
            <a:r>
              <a:rPr lang="ru-RU" dirty="0"/>
              <a:t> </a:t>
            </a:r>
            <a:r>
              <a:rPr lang="ru-RU" dirty="0" err="1"/>
              <a:t>здобутих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" y="5373216"/>
            <a:ext cx="8995569" cy="1207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836712"/>
          </a:xfrm>
        </p:spPr>
        <p:txBody>
          <a:bodyPr/>
          <a:lstStyle/>
          <a:p>
            <a:pPr algn="ctr"/>
            <a:r>
              <a:rPr lang="uk-UA" dirty="0" smtClean="0"/>
              <a:t>ВИКЛАДАЦЬКІ СТАВКИ (КАФЕДРИ)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5860" y="836712"/>
            <a:ext cx="8147248" cy="460216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Заснування спеціальних посад / кафедр для професорів, досвідчених викладачів, що спеціалізуються на питаннях європейської інтеграції</a:t>
            </a:r>
            <a:endParaRPr lang="en-US" dirty="0" smtClean="0"/>
          </a:p>
          <a:p>
            <a:r>
              <a:rPr lang="uk-UA" dirty="0"/>
              <a:t>Викладання євроінтеграційних студій студентам інших факультетів </a:t>
            </a:r>
            <a:r>
              <a:rPr lang="ru-RU" dirty="0"/>
              <a:t>,</a:t>
            </a:r>
            <a:r>
              <a:rPr lang="uk-UA" dirty="0" smtClean="0"/>
              <a:t>щоб </a:t>
            </a:r>
            <a:r>
              <a:rPr lang="uk-UA" dirty="0"/>
              <a:t>краще підготувати їх до майбутньої професійної кар’єри;</a:t>
            </a:r>
          </a:p>
          <a:p>
            <a:r>
              <a:rPr lang="uk-UA" dirty="0"/>
              <a:t>Заохочення, консультування та наставництво молодого покоління викладачів і дослідників, що спеціалізуються у різних предметних сферах європейських студій;</a:t>
            </a:r>
          </a:p>
          <a:p>
            <a:r>
              <a:rPr lang="uk-UA" dirty="0"/>
              <a:t>Проведення досліджень, моніторинг або наукове керівництво дослідженнями євроінтеграційної тематики для інших освітніх рівнів, таких як підготовка вчителів та обов’язкова (середня) освіта;</a:t>
            </a:r>
          </a:p>
          <a:p>
            <a:r>
              <a:rPr lang="uk-UA" dirty="0"/>
              <a:t>Проведення заходів (як-то: конференцій, семінарів, </a:t>
            </a:r>
            <a:r>
              <a:rPr lang="uk-UA" dirty="0" err="1"/>
              <a:t>вебінарів</a:t>
            </a:r>
            <a:r>
              <a:rPr lang="uk-UA" dirty="0"/>
              <a:t> тощо), адресованих політикам місцевого, регіонального та національного рівнів, а також громадянському суспільству</a:t>
            </a:r>
            <a:r>
              <a:rPr lang="uk-UA" dirty="0" smtClean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60" y="5436562"/>
            <a:ext cx="8279086" cy="1085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ЦЕНТРИ ДОСКОНАЛОСТІ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47248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Центр </a:t>
            </a:r>
            <a:r>
              <a:rPr lang="ru-RU" b="1" dirty="0" err="1"/>
              <a:t>досконалості</a:t>
            </a:r>
            <a:r>
              <a:rPr lang="ru-RU" b="1" dirty="0"/>
              <a:t> Жан Моне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розробити</a:t>
            </a:r>
            <a:r>
              <a:rPr lang="ru-RU" b="1" dirty="0"/>
              <a:t> </a:t>
            </a:r>
            <a:r>
              <a:rPr lang="ru-RU" b="1" dirty="0" err="1"/>
              <a:t>стратегічний</a:t>
            </a:r>
            <a:r>
              <a:rPr lang="ru-RU" b="1" dirty="0"/>
              <a:t> </a:t>
            </a:r>
            <a:r>
              <a:rPr lang="ru-RU" b="1" dirty="0" err="1"/>
              <a:t>трирічний</a:t>
            </a:r>
            <a:r>
              <a:rPr lang="ru-RU" b="1" dirty="0"/>
              <a:t> </a:t>
            </a:r>
            <a:r>
              <a:rPr lang="ru-RU" b="1" dirty="0" err="1"/>
              <a:t>робочий</a:t>
            </a:r>
            <a:r>
              <a:rPr lang="ru-RU" b="1" dirty="0"/>
              <a:t> план,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щороку</a:t>
            </a:r>
            <a:r>
              <a:rPr lang="ru-RU" b="1" dirty="0"/>
              <a:t> </a:t>
            </a:r>
            <a:r>
              <a:rPr lang="ru-RU" b="1" dirty="0" err="1"/>
              <a:t>включатиме</a:t>
            </a:r>
            <a:r>
              <a:rPr lang="ru-RU" b="1" dirty="0"/>
              <a:t> </a:t>
            </a:r>
            <a:r>
              <a:rPr lang="ru-RU" b="1" dirty="0" err="1" smtClean="0"/>
              <a:t>такі</a:t>
            </a:r>
            <a:r>
              <a:rPr lang="ru-RU" b="1" dirty="0"/>
              <a:t> 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:</a:t>
            </a:r>
          </a:p>
          <a:p>
            <a:r>
              <a:rPr lang="ru-RU" dirty="0" err="1"/>
              <a:t>Організація</a:t>
            </a:r>
            <a:r>
              <a:rPr lang="ru-RU" dirty="0"/>
              <a:t> та </a:t>
            </a:r>
            <a:r>
              <a:rPr lang="ru-RU" dirty="0" err="1"/>
              <a:t>координація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документальних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з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студій</a:t>
            </a:r>
            <a:r>
              <a:rPr lang="ru-RU" dirty="0"/>
              <a:t>;</a:t>
            </a:r>
          </a:p>
          <a:p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з </a:t>
            </a:r>
            <a:r>
              <a:rPr lang="ru-RU" dirty="0" err="1"/>
              <a:t>євроінтеграційної</a:t>
            </a:r>
            <a:r>
              <a:rPr lang="ru-RU" dirty="0"/>
              <a:t> проблематики (</a:t>
            </a:r>
            <a:r>
              <a:rPr lang="ru-RU" dirty="0" err="1"/>
              <a:t>дослідницька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);</a:t>
            </a:r>
          </a:p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європейськими</a:t>
            </a:r>
            <a:r>
              <a:rPr lang="ru-RU" dirty="0"/>
              <a:t> </a:t>
            </a:r>
            <a:r>
              <a:rPr lang="ru-RU" dirty="0" err="1"/>
              <a:t>студіями</a:t>
            </a:r>
            <a:r>
              <a:rPr lang="ru-RU" dirty="0"/>
              <a:t>, з метою </a:t>
            </a:r>
            <a:r>
              <a:rPr lang="ru-RU" dirty="0" err="1"/>
              <a:t>оновлення</a:t>
            </a:r>
            <a:r>
              <a:rPr lang="ru-RU" dirty="0"/>
              <a:t> та </a:t>
            </a:r>
            <a:r>
              <a:rPr lang="ru-RU" dirty="0" err="1"/>
              <a:t>доповнення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і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(</a:t>
            </a:r>
            <a:r>
              <a:rPr lang="ru-RU" dirty="0" err="1"/>
              <a:t>викладацька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);</a:t>
            </a:r>
          </a:p>
          <a:p>
            <a:r>
              <a:rPr lang="ru-RU" dirty="0" err="1"/>
              <a:t>Активізація</a:t>
            </a:r>
            <a:r>
              <a:rPr lang="ru-RU" dirty="0"/>
              <a:t> </a:t>
            </a:r>
            <a:r>
              <a:rPr lang="ru-RU" dirty="0" err="1"/>
              <a:t>дебатів</a:t>
            </a:r>
            <a:r>
              <a:rPr lang="ru-RU" dirty="0"/>
              <a:t> та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ЄС, де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, у </a:t>
            </a:r>
            <a:r>
              <a:rPr lang="ru-RU" dirty="0" err="1"/>
              <a:t>партнерстві</a:t>
            </a:r>
            <a:r>
              <a:rPr lang="ru-RU" dirty="0"/>
              <a:t> з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стейкхолдерами</a:t>
            </a:r>
            <a:r>
              <a:rPr lang="ru-RU" dirty="0"/>
              <a:t>, та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Представництвами</a:t>
            </a:r>
            <a:r>
              <a:rPr lang="ru-RU" dirty="0"/>
              <a:t> ЄС у державах – членах і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(</a:t>
            </a:r>
            <a:r>
              <a:rPr lang="ru-RU" dirty="0" err="1"/>
              <a:t>функція</a:t>
            </a:r>
            <a:r>
              <a:rPr lang="ru-RU" dirty="0"/>
              <a:t> «</a:t>
            </a:r>
            <a:r>
              <a:rPr lang="ru-RU" dirty="0" err="1"/>
              <a:t>мозкового</a:t>
            </a:r>
            <a:r>
              <a:rPr lang="ru-RU" dirty="0"/>
              <a:t> центру»);</a:t>
            </a:r>
          </a:p>
          <a:p>
            <a:r>
              <a:rPr lang="ru-RU" dirty="0"/>
              <a:t>Систематична </a:t>
            </a:r>
            <a:r>
              <a:rPr lang="ru-RU" dirty="0" err="1"/>
              <a:t>публікація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Центрам </a:t>
            </a:r>
            <a:r>
              <a:rPr lang="ru-RU" dirty="0" err="1"/>
              <a:t>досконалості</a:t>
            </a:r>
            <a:r>
              <a:rPr lang="ru-RU" dirty="0"/>
              <a:t> </a:t>
            </a:r>
            <a:r>
              <a:rPr lang="ru-RU" dirty="0" smtClean="0"/>
              <a:t>Жан Моне</a:t>
            </a:r>
            <a:r>
              <a:rPr lang="ru-RU" dirty="0"/>
              <a:t> рекомендовано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Брати</a:t>
            </a:r>
            <a:r>
              <a:rPr lang="ru-RU" dirty="0"/>
              <a:t> участь у заходах з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на </a:t>
            </a:r>
            <a:r>
              <a:rPr lang="ru-RU" dirty="0" err="1"/>
              <a:t>національному</a:t>
            </a:r>
            <a:r>
              <a:rPr lang="ru-RU" dirty="0"/>
              <a:t> і </a:t>
            </a:r>
            <a:r>
              <a:rPr lang="ru-RU" dirty="0" err="1"/>
              <a:t>європейському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;</a:t>
            </a:r>
          </a:p>
          <a:p>
            <a:r>
              <a:rPr lang="ru-RU" dirty="0" err="1"/>
              <a:t>Організовувати</a:t>
            </a:r>
            <a:r>
              <a:rPr lang="ru-RU" dirty="0"/>
              <a:t> заходи (</a:t>
            </a:r>
            <a:r>
              <a:rPr lang="ru-RU" dirty="0" err="1"/>
              <a:t>лекції</a:t>
            </a:r>
            <a:r>
              <a:rPr lang="ru-RU" dirty="0"/>
              <a:t>, </a:t>
            </a:r>
            <a:r>
              <a:rPr lang="ru-RU" dirty="0" err="1"/>
              <a:t>семінари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з </a:t>
            </a:r>
            <a:r>
              <a:rPr lang="ru-RU" dirty="0" err="1"/>
              <a:t>політиками</a:t>
            </a:r>
            <a:r>
              <a:rPr lang="ru-RU" dirty="0"/>
              <a:t> на </a:t>
            </a:r>
            <a:r>
              <a:rPr lang="ru-RU" dirty="0" err="1"/>
              <a:t>місцевому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організованого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та школами;</a:t>
            </a:r>
          </a:p>
          <a:p>
            <a:r>
              <a:rPr lang="ru-RU" dirty="0" err="1"/>
              <a:t>Поширювати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шляхом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семінарів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лекцій</a:t>
            </a:r>
            <a:r>
              <a:rPr lang="ru-RU" dirty="0"/>
              <a:t>, </a:t>
            </a:r>
            <a:r>
              <a:rPr lang="ru-RU" dirty="0" err="1"/>
              <a:t>адресованих</a:t>
            </a:r>
            <a:r>
              <a:rPr lang="ru-RU" dirty="0"/>
              <a:t> широким </a:t>
            </a:r>
            <a:r>
              <a:rPr lang="ru-RU" dirty="0" err="1"/>
              <a:t>верствам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та </a:t>
            </a:r>
            <a:r>
              <a:rPr lang="ru-RU" dirty="0" err="1"/>
              <a:t>представникам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й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адаптованих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потреб;</a:t>
            </a:r>
          </a:p>
          <a:p>
            <a:r>
              <a:rPr lang="ru-RU" dirty="0" err="1"/>
              <a:t>Налагоджувати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Центрами </a:t>
            </a:r>
            <a:r>
              <a:rPr lang="ru-RU" dirty="0" err="1"/>
              <a:t>досконалості</a:t>
            </a:r>
            <a:r>
              <a:rPr lang="ru-RU" dirty="0"/>
              <a:t>, Кафедрами Жан Моне, Модулями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інституціями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Жан Моне;</a:t>
            </a:r>
          </a:p>
          <a:p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(</a:t>
            </a:r>
            <a:r>
              <a:rPr lang="en-US" dirty="0"/>
              <a:t>OER), </a:t>
            </a:r>
            <a:r>
              <a:rPr lang="ru-RU" dirty="0" err="1"/>
              <a:t>публікувати</a:t>
            </a:r>
            <a:r>
              <a:rPr lang="ru-RU" dirty="0"/>
              <a:t> </a:t>
            </a:r>
            <a:r>
              <a:rPr lang="ru-RU" dirty="0" err="1"/>
              <a:t>анотації</a:t>
            </a:r>
            <a:r>
              <a:rPr lang="ru-RU" dirty="0"/>
              <a:t>, </a:t>
            </a:r>
            <a:r>
              <a:rPr lang="ru-RU" dirty="0" err="1"/>
              <a:t>зміст</a:t>
            </a:r>
            <a:r>
              <a:rPr lang="ru-RU" dirty="0"/>
              <a:t> і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24" y="5589240"/>
            <a:ext cx="8504657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261</TotalTime>
  <Words>1293</Words>
  <Application>Microsoft Office PowerPoint</Application>
  <PresentationFormat>Экран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JEAN MONNET</vt:lpstr>
      <vt:lpstr>Що таке програма Жана Моне?</vt:lpstr>
      <vt:lpstr>Ціль напряму Жан Моне в рамках Еразмус+</vt:lpstr>
      <vt:lpstr>Діяльність в рамках Jean Monnet </vt:lpstr>
      <vt:lpstr>Діяльність Jean Monnet: навчання та дослідження</vt:lpstr>
      <vt:lpstr>МОДУЛІ</vt:lpstr>
      <vt:lpstr>ВИКЛАДАЦЬКІ СТАВКИ (КАФЕДРИ)</vt:lpstr>
      <vt:lpstr>ЦЕНТРИ ДОСКОНАЛОСТІ</vt:lpstr>
      <vt:lpstr>Центрам досконалості Жан Моне рекомендовано:</vt:lpstr>
      <vt:lpstr>Заснування і підтримка мереж</vt:lpstr>
      <vt:lpstr>Проекти Жана Моне (1)</vt:lpstr>
      <vt:lpstr>Проекти Жана Моне (2)</vt:lpstr>
      <vt:lpstr>Діяльність Jean Monnet: підтримка асоціацій</vt:lpstr>
      <vt:lpstr>Асоціації</vt:lpstr>
      <vt:lpstr>Розроблення та подання проектної заявки</vt:lpstr>
      <vt:lpstr>Розроблення та подання проектної заявки</vt:lpstr>
      <vt:lpstr>Рекомендації з підготовки проектних заявок Жан Моне</vt:lpstr>
      <vt:lpstr>Budget table (кошторис, бюджетна таблиця)</vt:lpstr>
      <vt:lpstr>Рекомендації з підготовки проектних заявок Жан Моне</vt:lpstr>
      <vt:lpstr>КОРИСНІ МАТЕРІАЛИ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</dc:title>
  <dc:creator>Користувач</dc:creator>
  <cp:lastModifiedBy>Пользователь Windows</cp:lastModifiedBy>
  <cp:revision>33</cp:revision>
  <dcterms:created xsi:type="dcterms:W3CDTF">2016-11-30T13:31:19Z</dcterms:created>
  <dcterms:modified xsi:type="dcterms:W3CDTF">2019-02-15T12:37:25Z</dcterms:modified>
</cp:coreProperties>
</file>