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45" d="100"/>
          <a:sy n="45" d="100"/>
        </p:scale>
        <p:origin x="-148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0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Andrij.Pavlovych@frse.org.pl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eacea.ec.europa.eu/erasmus-plus/funding/capacity-building-in-field-youth-2017_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info.Ukraine@salto-youth.net" TargetMode="External"/><Relationship Id="rId4" Type="http://schemas.openxmlformats.org/officeDocument/2006/relationships/hyperlink" Target="mailto:eeca@salto-youth.net" TargetMode="Externa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Erasmus + youth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12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045029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 smtClean="0"/>
              <a:t>аспекти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045028"/>
            <a:ext cx="10043659" cy="5241471"/>
          </a:xfrm>
        </p:spPr>
        <p:txBody>
          <a:bodyPr>
            <a:normAutofit/>
          </a:bodyPr>
          <a:lstStyle/>
          <a:p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 </a:t>
            </a:r>
            <a:r>
              <a:rPr lang="ru-RU" b="1" dirty="0" err="1"/>
              <a:t>ключовими</a:t>
            </a:r>
            <a:r>
              <a:rPr lang="ru-RU" b="1" dirty="0"/>
              <a:t> компетентностями та </a:t>
            </a:r>
            <a:r>
              <a:rPr lang="ru-RU" b="1" dirty="0" err="1"/>
              <a:t>навичками</a:t>
            </a:r>
            <a:r>
              <a:rPr lang="ru-RU" b="1" dirty="0"/>
              <a:t> у </a:t>
            </a:r>
            <a:r>
              <a:rPr lang="ru-RU" b="1" dirty="0" err="1"/>
              <a:t>молодих</a:t>
            </a:r>
            <a:r>
              <a:rPr lang="ru-RU" b="1" dirty="0"/>
              <a:t> людей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 </a:t>
            </a:r>
            <a:r>
              <a:rPr lang="ru-RU" b="1" dirty="0" err="1"/>
              <a:t>менше</a:t>
            </a:r>
            <a:r>
              <a:rPr lang="ru-RU" b="1" dirty="0"/>
              <a:t> </a:t>
            </a:r>
            <a:r>
              <a:rPr lang="ru-RU" b="1" dirty="0" err="1"/>
              <a:t>можливостей</a:t>
            </a:r>
            <a:r>
              <a:rPr lang="ru-RU" dirty="0"/>
              <a:t>,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молодіжної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сприяння</a:t>
            </a:r>
            <a:r>
              <a:rPr lang="ru-RU" dirty="0"/>
              <a:t> </a:t>
            </a:r>
            <a:r>
              <a:rPr lang="ru-RU" b="1" dirty="0" err="1"/>
              <a:t>участі</a:t>
            </a:r>
            <a:r>
              <a:rPr lang="ru-RU" b="1" dirty="0"/>
              <a:t> у демократичному </a:t>
            </a:r>
            <a:r>
              <a:rPr lang="ru-RU" b="1" dirty="0" err="1"/>
              <a:t>житті</a:t>
            </a:r>
            <a:r>
              <a:rPr lang="ru-RU" dirty="0"/>
              <a:t> в </a:t>
            </a:r>
            <a:r>
              <a:rPr lang="ru-RU" dirty="0" err="1"/>
              <a:t>Європі</a:t>
            </a:r>
            <a:r>
              <a:rPr lang="ru-RU" dirty="0"/>
              <a:t> та на ринку </a:t>
            </a:r>
            <a:r>
              <a:rPr lang="ru-RU" dirty="0" err="1"/>
              <a:t>праці</a:t>
            </a:r>
            <a:r>
              <a:rPr lang="ru-RU" dirty="0"/>
              <a:t>, активному </a:t>
            </a:r>
            <a:r>
              <a:rPr lang="ru-RU" dirty="0" err="1"/>
              <a:t>громадянству</a:t>
            </a:r>
            <a:r>
              <a:rPr lang="ru-RU" dirty="0"/>
              <a:t>, </a:t>
            </a:r>
            <a:r>
              <a:rPr lang="ru-RU" dirty="0" err="1"/>
              <a:t>міжкультурному</a:t>
            </a:r>
            <a:r>
              <a:rPr lang="ru-RU" dirty="0"/>
              <a:t> </a:t>
            </a:r>
            <a:r>
              <a:rPr lang="ru-RU" dirty="0" err="1"/>
              <a:t>діалогу</a:t>
            </a:r>
            <a:r>
              <a:rPr lang="ru-RU" dirty="0"/>
              <a:t>,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інклюзії</a:t>
            </a:r>
            <a:r>
              <a:rPr lang="ru-RU" dirty="0"/>
              <a:t> та </a:t>
            </a:r>
            <a:r>
              <a:rPr lang="ru-RU" dirty="0" err="1"/>
              <a:t>солідарності</a:t>
            </a:r>
            <a:endParaRPr lang="ru-RU" dirty="0"/>
          </a:p>
          <a:p>
            <a:r>
              <a:rPr lang="ru-RU" dirty="0" err="1"/>
              <a:t>Сприяння</a:t>
            </a:r>
            <a:r>
              <a:rPr lang="ru-RU" dirty="0"/>
              <a:t> </a:t>
            </a:r>
            <a:r>
              <a:rPr lang="ru-RU" b="1" dirty="0" err="1"/>
              <a:t>покращенню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в </a:t>
            </a:r>
            <a:r>
              <a:rPr lang="ru-RU" b="1" dirty="0" err="1"/>
              <a:t>роботі</a:t>
            </a:r>
            <a:r>
              <a:rPr lang="ru-RU" b="1" dirty="0"/>
              <a:t> з </a:t>
            </a:r>
            <a:r>
              <a:rPr lang="ru-RU" b="1" dirty="0" err="1"/>
              <a:t>молоддю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шляхом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в </a:t>
            </a:r>
            <a:r>
              <a:rPr lang="ru-RU" dirty="0" err="1"/>
              <a:t>молодіжному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,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стейкхолдерами</a:t>
            </a:r>
            <a:endParaRPr lang="ru-RU" dirty="0"/>
          </a:p>
          <a:p>
            <a:r>
              <a:rPr lang="ru-RU" dirty="0" err="1"/>
              <a:t>Доповнення</a:t>
            </a:r>
            <a:r>
              <a:rPr lang="ru-RU" dirty="0"/>
              <a:t> </a:t>
            </a:r>
            <a:r>
              <a:rPr lang="ru-RU" b="1" dirty="0"/>
              <a:t>реформ</a:t>
            </a:r>
            <a:r>
              <a:rPr lang="ru-RU" dirty="0"/>
              <a:t> на </a:t>
            </a:r>
            <a:r>
              <a:rPr lang="ru-RU" dirty="0" err="1"/>
              <a:t>місцевому</a:t>
            </a:r>
            <a:r>
              <a:rPr lang="ru-RU" dirty="0"/>
              <a:t>, </a:t>
            </a:r>
            <a:r>
              <a:rPr lang="ru-RU" dirty="0" err="1"/>
              <a:t>регіональному</a:t>
            </a:r>
            <a:r>
              <a:rPr lang="ru-RU" dirty="0"/>
              <a:t> та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і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і </a:t>
            </a:r>
            <a:r>
              <a:rPr lang="ru-RU" dirty="0" err="1"/>
              <a:t>молодіжної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 </a:t>
            </a:r>
            <a:r>
              <a:rPr lang="ru-RU" b="1" dirty="0" err="1"/>
              <a:t>визнання</a:t>
            </a:r>
            <a:r>
              <a:rPr lang="ru-RU" b="1" dirty="0"/>
              <a:t> неформального та </a:t>
            </a:r>
            <a:r>
              <a:rPr lang="ru-RU" b="1" dirty="0" err="1"/>
              <a:t>інформального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04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757" y="0"/>
            <a:ext cx="10998425" cy="1478570"/>
          </a:xfrm>
        </p:spPr>
        <p:txBody>
          <a:bodyPr/>
          <a:lstStyle/>
          <a:p>
            <a:pPr algn="ctr"/>
            <a:r>
              <a:rPr lang="ru-RU" b="1" dirty="0"/>
              <a:t>КА1: </a:t>
            </a:r>
            <a:r>
              <a:rPr lang="ru-RU" b="1" dirty="0" err="1"/>
              <a:t>Молодіжна</a:t>
            </a:r>
            <a:r>
              <a:rPr lang="ru-RU" b="1" dirty="0"/>
              <a:t> </a:t>
            </a:r>
            <a:r>
              <a:rPr lang="ru-RU" b="1" dirty="0" err="1" smtClean="0"/>
              <a:t>мобільність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2757" y="1478570"/>
            <a:ext cx="10412187" cy="5379430"/>
          </a:xfrm>
        </p:spPr>
        <p:txBody>
          <a:bodyPr>
            <a:normAutofit fontScale="925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Основні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види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діяльності</a:t>
            </a:r>
            <a:r>
              <a:rPr lang="ru-RU" b="1" dirty="0">
                <a:solidFill>
                  <a:schemeClr val="tx1"/>
                </a:solidFill>
              </a:rPr>
              <a:t> за </a:t>
            </a:r>
            <a:r>
              <a:rPr lang="ru-RU" b="1" dirty="0" err="1" smtClean="0">
                <a:solidFill>
                  <a:schemeClr val="tx1"/>
                </a:solidFill>
              </a:rPr>
              <a:t>напрямом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ru-RU" b="1" dirty="0" err="1" smtClean="0"/>
              <a:t>Проекти</a:t>
            </a:r>
            <a:r>
              <a:rPr lang="ru-RU" b="1" dirty="0" smtClean="0"/>
              <a:t> </a:t>
            </a:r>
            <a:r>
              <a:rPr lang="ru-RU" b="1" dirty="0" err="1"/>
              <a:t>молодіжної</a:t>
            </a:r>
            <a:r>
              <a:rPr lang="ru-RU" b="1" dirty="0"/>
              <a:t> </a:t>
            </a:r>
            <a:r>
              <a:rPr lang="ru-RU" b="1" dirty="0" err="1"/>
              <a:t>мобільності</a:t>
            </a:r>
            <a:r>
              <a:rPr lang="ru-RU" dirty="0"/>
              <a:t> (</a:t>
            </a:r>
            <a:r>
              <a:rPr lang="ru-RU" dirty="0" err="1"/>
              <a:t>молоді</a:t>
            </a:r>
            <a:r>
              <a:rPr lang="ru-RU" dirty="0"/>
              <a:t> люди та </a:t>
            </a:r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молодіжної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)</a:t>
            </a:r>
          </a:p>
          <a:p>
            <a:pPr lvl="1"/>
            <a:r>
              <a:rPr lang="ru-RU" dirty="0" err="1"/>
              <a:t>Молодіжні</a:t>
            </a:r>
            <a:r>
              <a:rPr lang="ru-RU" dirty="0"/>
              <a:t> </a:t>
            </a:r>
            <a:r>
              <a:rPr lang="ru-RU" dirty="0" err="1"/>
              <a:t>обміни</a:t>
            </a:r>
            <a:endParaRPr lang="ru-RU" dirty="0"/>
          </a:p>
          <a:p>
            <a:pPr lvl="1"/>
            <a:r>
              <a:rPr lang="ru-RU" dirty="0" err="1"/>
              <a:t>Європейська</a:t>
            </a:r>
            <a:r>
              <a:rPr lang="ru-RU" dirty="0"/>
              <a:t> </a:t>
            </a:r>
            <a:r>
              <a:rPr lang="ru-RU" dirty="0" err="1"/>
              <a:t>волонтерська</a:t>
            </a:r>
            <a:r>
              <a:rPr lang="ru-RU" dirty="0"/>
              <a:t> служба</a:t>
            </a:r>
          </a:p>
          <a:p>
            <a:pPr lvl="1"/>
            <a:r>
              <a:rPr lang="ru-RU" dirty="0" err="1"/>
              <a:t>Структуровані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: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, заходи з </a:t>
            </a:r>
            <a:r>
              <a:rPr lang="ru-RU" dirty="0" err="1"/>
              <a:t>налагодження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,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візити</a:t>
            </a:r>
            <a:r>
              <a:rPr lang="ru-RU" dirty="0"/>
              <a:t> за кордон</a:t>
            </a:r>
          </a:p>
          <a:p>
            <a:pPr lvl="1"/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стажування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на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у </a:t>
            </a:r>
            <a:r>
              <a:rPr lang="ru-RU" dirty="0" err="1"/>
              <a:t>молодіжній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за кордоном (у </a:t>
            </a:r>
            <a:r>
              <a:rPr lang="ru-RU" dirty="0" err="1"/>
              <a:t>молодіжних</a:t>
            </a:r>
            <a:r>
              <a:rPr lang="ru-RU" dirty="0"/>
              <a:t> </a:t>
            </a:r>
            <a:r>
              <a:rPr lang="ru-RU" dirty="0" err="1"/>
              <a:t>організаціях</a:t>
            </a:r>
            <a:r>
              <a:rPr lang="ru-RU" dirty="0"/>
              <a:t>, закладах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, </a:t>
            </a:r>
            <a:r>
              <a:rPr lang="ru-RU" dirty="0" err="1"/>
              <a:t>компаніях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</a:t>
            </a:r>
          </a:p>
          <a:p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мобільності</a:t>
            </a:r>
            <a:r>
              <a:rPr lang="ru-RU" dirty="0"/>
              <a:t>, </a:t>
            </a:r>
            <a:r>
              <a:rPr lang="ru-RU" dirty="0" err="1"/>
              <a:t>подані</a:t>
            </a:r>
            <a:r>
              <a:rPr lang="ru-RU" dirty="0"/>
              <a:t> </a:t>
            </a:r>
            <a:r>
              <a:rPr lang="ru-RU" b="1" dirty="0" err="1"/>
              <a:t>національними</a:t>
            </a:r>
            <a:r>
              <a:rPr lang="ru-RU" b="1" dirty="0"/>
              <a:t>/</a:t>
            </a:r>
            <a:r>
              <a:rPr lang="ru-RU" b="1" dirty="0" err="1"/>
              <a:t>регіональними</a:t>
            </a:r>
            <a:r>
              <a:rPr lang="ru-RU" b="1" dirty="0"/>
              <a:t> </a:t>
            </a:r>
            <a:r>
              <a:rPr lang="ru-RU" b="1" dirty="0" err="1"/>
              <a:t>державними</a:t>
            </a:r>
            <a:r>
              <a:rPr lang="ru-RU" b="1" dirty="0"/>
              <a:t> органами</a:t>
            </a:r>
            <a:r>
              <a:rPr lang="ru-RU" dirty="0"/>
              <a:t> та </a:t>
            </a:r>
            <a:r>
              <a:rPr lang="ru-RU" dirty="0" err="1"/>
              <a:t>організаціями</a:t>
            </a:r>
            <a:r>
              <a:rPr lang="ru-RU" dirty="0"/>
              <a:t>, </a:t>
            </a:r>
            <a:r>
              <a:rPr lang="ru-RU" dirty="0" err="1"/>
              <a:t>активними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endParaRPr lang="ru-RU" dirty="0"/>
          </a:p>
          <a:p>
            <a:r>
              <a:rPr lang="ru-RU" dirty="0" err="1"/>
              <a:t>Широкомасштабні</a:t>
            </a:r>
            <a:r>
              <a:rPr lang="ru-RU" dirty="0"/>
              <a:t> заходи </a:t>
            </a:r>
            <a:r>
              <a:rPr lang="ru-RU" b="1" dirty="0" err="1"/>
              <a:t>Європейської</a:t>
            </a:r>
            <a:r>
              <a:rPr lang="ru-RU" b="1" dirty="0"/>
              <a:t> </a:t>
            </a:r>
            <a:r>
              <a:rPr lang="ru-RU" b="1" dirty="0" err="1"/>
              <a:t>волонтерської</a:t>
            </a:r>
            <a:r>
              <a:rPr lang="ru-RU" b="1" dirty="0"/>
              <a:t> </a:t>
            </a:r>
            <a:r>
              <a:rPr lang="ru-RU" b="1" dirty="0" err="1"/>
              <a:t>служби</a:t>
            </a:r>
            <a:endParaRPr lang="ru-RU" dirty="0"/>
          </a:p>
          <a:p>
            <a:r>
              <a:rPr lang="ru-RU" dirty="0" err="1"/>
              <a:t>Молоджіжні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з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smtClean="0"/>
              <a:t>партнерами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65" y="6132479"/>
            <a:ext cx="11711235" cy="72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5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326" y="0"/>
            <a:ext cx="11604170" cy="15348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KA2: </a:t>
            </a:r>
            <a:r>
              <a:rPr lang="ru-RU" b="1" dirty="0" err="1"/>
              <a:t>Співпраця</a:t>
            </a:r>
            <a:r>
              <a:rPr lang="ru-RU" b="1" dirty="0"/>
              <a:t> </a:t>
            </a:r>
            <a:r>
              <a:rPr lang="ru-RU" b="1" dirty="0" err="1"/>
              <a:t>задля</a:t>
            </a:r>
            <a:r>
              <a:rPr lang="ru-RU" b="1" dirty="0"/>
              <a:t> </a:t>
            </a:r>
            <a:r>
              <a:rPr lang="ru-RU" b="1" dirty="0" err="1"/>
              <a:t>інновацій</a:t>
            </a:r>
            <a:r>
              <a:rPr lang="ru-RU" b="1" dirty="0"/>
              <a:t> та </a:t>
            </a:r>
            <a:r>
              <a:rPr lang="ru-RU" b="1" dirty="0" err="1"/>
              <a:t>обміну</a:t>
            </a:r>
            <a:r>
              <a:rPr lang="ru-RU" b="1" dirty="0"/>
              <a:t> </a:t>
            </a:r>
            <a:r>
              <a:rPr lang="ru-RU" b="1" dirty="0" err="1"/>
              <a:t>кращими</a:t>
            </a:r>
            <a:r>
              <a:rPr lang="ru-RU" b="1" dirty="0"/>
              <a:t> </a:t>
            </a:r>
            <a:r>
              <a:rPr lang="ru-RU" b="1" dirty="0" smtClean="0"/>
              <a:t>практиками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49186"/>
            <a:ext cx="9994674" cy="509451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500" b="1" u="sng" dirty="0" err="1"/>
              <a:t>Розвиток</a:t>
            </a:r>
            <a:r>
              <a:rPr lang="ru-RU" sz="2500" b="1" u="sng" dirty="0"/>
              <a:t> </a:t>
            </a:r>
            <a:r>
              <a:rPr lang="ru-RU" sz="2500" b="1" u="sng" dirty="0" err="1"/>
              <a:t>потенціалу</a:t>
            </a:r>
            <a:endParaRPr lang="ru-RU" sz="2500" dirty="0"/>
          </a:p>
          <a:p>
            <a:r>
              <a:rPr lang="ru-RU" b="1" dirty="0" err="1">
                <a:solidFill>
                  <a:schemeClr val="tx1"/>
                </a:solidFill>
              </a:rPr>
              <a:t>Цілі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та </a:t>
            </a:r>
            <a:r>
              <a:rPr lang="ru-RU" dirty="0" err="1"/>
              <a:t>обмінам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молодіжної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країнами-учасницями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та </a:t>
            </a:r>
            <a:r>
              <a:rPr lang="ru-RU" dirty="0" err="1"/>
              <a:t>країнами</a:t>
            </a:r>
            <a:r>
              <a:rPr lang="ru-RU" dirty="0"/>
              <a:t>-партнерами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(Африки, </a:t>
            </a:r>
            <a:r>
              <a:rPr lang="ru-RU" dirty="0" err="1"/>
              <a:t>Карибського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та </a:t>
            </a:r>
            <a:r>
              <a:rPr lang="ru-RU" dirty="0" err="1"/>
              <a:t>Тихоокеанського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, </a:t>
            </a:r>
            <a:r>
              <a:rPr lang="ru-RU" dirty="0" err="1"/>
              <a:t>Латинської</a:t>
            </a:r>
            <a:r>
              <a:rPr lang="ru-RU" dirty="0"/>
              <a:t> Америки, </a:t>
            </a:r>
            <a:r>
              <a:rPr lang="ru-RU" dirty="0" err="1"/>
              <a:t>Азії</a:t>
            </a:r>
            <a:r>
              <a:rPr lang="ru-RU" dirty="0"/>
              <a:t>, </a:t>
            </a:r>
            <a:r>
              <a:rPr lang="ru-RU" dirty="0" err="1"/>
              <a:t>індустріальних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)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Основні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види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діяльності</a:t>
            </a:r>
            <a:r>
              <a:rPr lang="ru-RU" b="1" dirty="0">
                <a:solidFill>
                  <a:schemeClr val="tx1"/>
                </a:solidFill>
              </a:rPr>
              <a:t> за </a:t>
            </a:r>
            <a:r>
              <a:rPr lang="ru-RU" b="1" dirty="0" err="1">
                <a:solidFill>
                  <a:schemeClr val="tx1"/>
                </a:solidFill>
              </a:rPr>
              <a:t>напрямом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/>
              <a:t>Стратегічна</a:t>
            </a:r>
            <a:r>
              <a:rPr lang="ru-RU" dirty="0"/>
              <a:t> </a:t>
            </a:r>
            <a:r>
              <a:rPr lang="ru-RU" dirty="0" err="1"/>
              <a:t>співпраця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молодіжними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 з одного боку та органами </a:t>
            </a:r>
            <a:r>
              <a:rPr lang="ru-RU" dirty="0" err="1"/>
              <a:t>влади</a:t>
            </a:r>
            <a:r>
              <a:rPr lang="ru-RU" dirty="0"/>
              <a:t> у </a:t>
            </a:r>
            <a:r>
              <a:rPr lang="ru-RU" dirty="0" err="1"/>
              <a:t>країнах</a:t>
            </a:r>
            <a:r>
              <a:rPr lang="ru-RU" dirty="0"/>
              <a:t>-партнерах з </a:t>
            </a:r>
            <a:r>
              <a:rPr lang="ru-RU" dirty="0" err="1"/>
              <a:t>іншого</a:t>
            </a:r>
            <a:endParaRPr lang="ru-RU" dirty="0"/>
          </a:p>
          <a:p>
            <a:r>
              <a:rPr lang="ru-RU" dirty="0" err="1"/>
              <a:t>Співпраця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молодіжними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 та </a:t>
            </a:r>
            <a:r>
              <a:rPr lang="ru-RU" dirty="0" err="1"/>
              <a:t>організаціями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ринку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неурядовими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endParaRPr lang="ru-RU" dirty="0"/>
          </a:p>
          <a:p>
            <a:r>
              <a:rPr lang="ru-RU" dirty="0" err="1"/>
              <a:t>Молодіжні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з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партнерами (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заклади</a:t>
            </a:r>
            <a:r>
              <a:rPr lang="ru-RU" dirty="0"/>
              <a:t>, </a:t>
            </a:r>
            <a:r>
              <a:rPr lang="ru-RU" dirty="0" err="1"/>
              <a:t>школи</a:t>
            </a:r>
            <a:r>
              <a:rPr lang="ru-RU" dirty="0"/>
              <a:t>, училища,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7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КА2: </a:t>
            </a:r>
            <a:r>
              <a:rPr lang="ru-RU" b="1" dirty="0" err="1"/>
              <a:t>Співпраця</a:t>
            </a:r>
            <a:r>
              <a:rPr lang="ru-RU" b="1" dirty="0"/>
              <a:t> </a:t>
            </a:r>
            <a:r>
              <a:rPr lang="ru-RU" b="1" dirty="0" err="1"/>
              <a:t>задля</a:t>
            </a:r>
            <a:r>
              <a:rPr lang="ru-RU" b="1" dirty="0"/>
              <a:t> </a:t>
            </a:r>
            <a:r>
              <a:rPr lang="ru-RU" b="1" dirty="0" err="1"/>
              <a:t>інновацій</a:t>
            </a:r>
            <a:r>
              <a:rPr lang="ru-RU" b="1" dirty="0"/>
              <a:t> та </a:t>
            </a:r>
            <a:r>
              <a:rPr lang="ru-RU" b="1" dirty="0" err="1"/>
              <a:t>обміну</a:t>
            </a:r>
            <a:r>
              <a:rPr lang="ru-RU" b="1" dirty="0"/>
              <a:t> </a:t>
            </a:r>
            <a:r>
              <a:rPr lang="ru-RU" b="1" dirty="0" err="1"/>
              <a:t>кращими</a:t>
            </a:r>
            <a:r>
              <a:rPr lang="ru-RU" b="1" dirty="0"/>
              <a:t> </a:t>
            </a:r>
            <a:r>
              <a:rPr lang="ru-RU" b="1" dirty="0" smtClean="0"/>
              <a:t>практиками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8943" y="1338943"/>
            <a:ext cx="10058400" cy="5519057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 err="1">
                <a:solidFill>
                  <a:schemeClr val="tx1"/>
                </a:solidFill>
              </a:rPr>
              <a:t>Основні</a:t>
            </a:r>
            <a:r>
              <a:rPr lang="ru-RU" b="1" u="sng" dirty="0">
                <a:solidFill>
                  <a:schemeClr val="tx1"/>
                </a:solidFill>
              </a:rPr>
              <a:t> </a:t>
            </a:r>
            <a:r>
              <a:rPr lang="ru-RU" b="1" u="sng" dirty="0" err="1">
                <a:solidFill>
                  <a:schemeClr val="tx1"/>
                </a:solidFill>
              </a:rPr>
              <a:t>види</a:t>
            </a:r>
            <a:r>
              <a:rPr lang="ru-RU" b="1" u="sng" dirty="0">
                <a:solidFill>
                  <a:schemeClr val="tx1"/>
                </a:solidFill>
              </a:rPr>
              <a:t> </a:t>
            </a:r>
            <a:r>
              <a:rPr lang="ru-RU" b="1" u="sng" dirty="0" err="1">
                <a:solidFill>
                  <a:schemeClr val="tx1"/>
                </a:solidFill>
              </a:rPr>
              <a:t>діяльності</a:t>
            </a:r>
            <a:r>
              <a:rPr lang="ru-RU" b="1" u="sng" dirty="0">
                <a:solidFill>
                  <a:schemeClr val="tx1"/>
                </a:solidFill>
              </a:rPr>
              <a:t> за </a:t>
            </a:r>
            <a:r>
              <a:rPr lang="ru-RU" b="1" u="sng" dirty="0" err="1">
                <a:solidFill>
                  <a:schemeClr val="tx1"/>
                </a:solidFill>
              </a:rPr>
              <a:t>напрямом</a:t>
            </a:r>
            <a:r>
              <a:rPr lang="ru-RU" b="1" u="sng" dirty="0">
                <a:solidFill>
                  <a:schemeClr val="tx1"/>
                </a:solidFill>
              </a:rPr>
              <a:t>:</a:t>
            </a:r>
            <a:endParaRPr lang="ru-RU" u="sng" dirty="0">
              <a:solidFill>
                <a:schemeClr val="tx1"/>
              </a:solidFill>
            </a:endParaRP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молодіжних</a:t>
            </a:r>
            <a:r>
              <a:rPr lang="ru-RU" dirty="0"/>
              <a:t> рад, </a:t>
            </a:r>
            <a:r>
              <a:rPr lang="ru-RU" dirty="0" err="1"/>
              <a:t>молодіжних</a:t>
            </a:r>
            <a:r>
              <a:rPr lang="ru-RU" dirty="0"/>
              <a:t> платформ та </a:t>
            </a:r>
            <a:r>
              <a:rPr lang="ru-RU" dirty="0" err="1"/>
              <a:t>національних</a:t>
            </a:r>
            <a:r>
              <a:rPr lang="ru-RU" dirty="0"/>
              <a:t>, </a:t>
            </a:r>
            <a:r>
              <a:rPr lang="ru-RU" dirty="0" err="1"/>
              <a:t>регіональних</a:t>
            </a:r>
            <a:r>
              <a:rPr lang="ru-RU" dirty="0"/>
              <a:t> і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опікуються</a:t>
            </a:r>
            <a:r>
              <a:rPr lang="ru-RU" dirty="0"/>
              <a:t> проблемами </a:t>
            </a:r>
            <a:r>
              <a:rPr lang="ru-RU" dirty="0" err="1"/>
              <a:t>молоді</a:t>
            </a:r>
            <a:r>
              <a:rPr lang="ru-RU" dirty="0"/>
              <a:t>, у </a:t>
            </a:r>
            <a:r>
              <a:rPr lang="ru-RU" dirty="0" err="1"/>
              <a:t>країнах</a:t>
            </a:r>
            <a:r>
              <a:rPr lang="ru-RU" dirty="0"/>
              <a:t>-партнерах</a:t>
            </a:r>
          </a:p>
          <a:p>
            <a:r>
              <a:rPr lang="ru-RU" dirty="0" err="1"/>
              <a:t>Удосконалення</a:t>
            </a:r>
            <a:r>
              <a:rPr lang="ru-RU" dirty="0"/>
              <a:t> менеджменту, </a:t>
            </a:r>
            <a:r>
              <a:rPr lang="ru-RU" dirty="0" err="1"/>
              <a:t>урядування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інноваційного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та </a:t>
            </a:r>
            <a:r>
              <a:rPr lang="ru-RU" dirty="0" err="1"/>
              <a:t>інтернаціоналізації</a:t>
            </a:r>
            <a:r>
              <a:rPr lang="ru-RU" dirty="0"/>
              <a:t> </a:t>
            </a:r>
            <a:r>
              <a:rPr lang="ru-RU" dirty="0" err="1"/>
              <a:t>молодіжних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endParaRPr lang="ru-RU" dirty="0"/>
          </a:p>
          <a:p>
            <a:r>
              <a:rPr lang="ru-RU" dirty="0" err="1"/>
              <a:t>Започаткування</a:t>
            </a:r>
            <a:r>
              <a:rPr lang="ru-RU" dirty="0"/>
              <a:t>, </a:t>
            </a:r>
            <a:r>
              <a:rPr lang="ru-RU" dirty="0" err="1"/>
              <a:t>тестування</a:t>
            </a:r>
            <a:r>
              <a:rPr lang="ru-RU" dirty="0"/>
              <a:t> та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кращих</a:t>
            </a:r>
            <a:r>
              <a:rPr lang="ru-RU" dirty="0"/>
              <a:t> практик у </a:t>
            </a:r>
            <a:r>
              <a:rPr lang="ru-RU" dirty="0" err="1"/>
              <a:t>роботі</a:t>
            </a:r>
            <a:r>
              <a:rPr lang="ru-RU" dirty="0"/>
              <a:t> з </a:t>
            </a:r>
            <a:r>
              <a:rPr lang="ru-RU" dirty="0" err="1"/>
              <a:t>молоддю</a:t>
            </a:r>
            <a:endParaRPr lang="ru-RU" dirty="0"/>
          </a:p>
          <a:p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молодіжної</a:t>
            </a:r>
            <a:r>
              <a:rPr lang="ru-RU" dirty="0"/>
              <a:t> </a:t>
            </a:r>
            <a:r>
              <a:rPr lang="ru-RU" dirty="0" err="1"/>
              <a:t>мобільності</a:t>
            </a:r>
            <a:r>
              <a:rPr lang="ru-RU" dirty="0"/>
              <a:t> з і до </a:t>
            </a:r>
            <a:r>
              <a:rPr lang="ru-RU" dirty="0" err="1"/>
              <a:t>країн-партнерів</a:t>
            </a:r>
            <a:r>
              <a:rPr lang="ru-RU" dirty="0"/>
              <a:t> (</a:t>
            </a:r>
            <a:r>
              <a:rPr lang="ru-RU" dirty="0" err="1"/>
              <a:t>молодіжні</a:t>
            </a:r>
            <a:r>
              <a:rPr lang="ru-RU" dirty="0"/>
              <a:t> </a:t>
            </a:r>
            <a:r>
              <a:rPr lang="ru-RU" dirty="0" err="1"/>
              <a:t>обміни</a:t>
            </a:r>
            <a:r>
              <a:rPr lang="ru-RU" dirty="0"/>
              <a:t>, </a:t>
            </a:r>
            <a:r>
              <a:rPr lang="ru-RU" dirty="0" err="1"/>
              <a:t>Європейська</a:t>
            </a:r>
            <a:r>
              <a:rPr lang="ru-RU" dirty="0"/>
              <a:t> </a:t>
            </a:r>
            <a:r>
              <a:rPr lang="ru-RU" dirty="0" err="1"/>
              <a:t>волонтерська</a:t>
            </a:r>
            <a:r>
              <a:rPr lang="ru-RU" dirty="0"/>
              <a:t> служба, </a:t>
            </a:r>
            <a:r>
              <a:rPr lang="ru-RU" dirty="0" err="1"/>
              <a:t>мобільність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молодіжної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)</a:t>
            </a:r>
          </a:p>
          <a:p>
            <a:r>
              <a:rPr lang="ru-RU" dirty="0" err="1"/>
              <a:t>Україна</a:t>
            </a:r>
            <a:r>
              <a:rPr lang="ru-RU" dirty="0"/>
              <a:t> є </a:t>
            </a:r>
            <a:r>
              <a:rPr lang="ru-RU" dirty="0" err="1"/>
              <a:t>повноправним</a:t>
            </a:r>
            <a:r>
              <a:rPr lang="ru-RU" dirty="0"/>
              <a:t> </a:t>
            </a:r>
            <a:r>
              <a:rPr lang="ru-RU" dirty="0" err="1"/>
              <a:t>учасником</a:t>
            </a:r>
            <a:r>
              <a:rPr lang="ru-RU" dirty="0"/>
              <a:t> </a:t>
            </a:r>
            <a:r>
              <a:rPr lang="ru-RU" dirty="0" err="1"/>
              <a:t>напряму</a:t>
            </a:r>
            <a:r>
              <a:rPr lang="ru-RU" dirty="0"/>
              <a:t> та </a:t>
            </a:r>
            <a:r>
              <a:rPr lang="ru-RU" dirty="0" err="1"/>
              <a:t>може</a:t>
            </a:r>
            <a:r>
              <a:rPr lang="ru-RU" dirty="0"/>
              <a:t> як </a:t>
            </a:r>
            <a:r>
              <a:rPr lang="ru-RU" dirty="0" err="1"/>
              <a:t>ініціювати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 та бути </a:t>
            </a:r>
            <a:r>
              <a:rPr lang="ru-RU" b="1" dirty="0" err="1"/>
              <a:t>кординатором-заявником</a:t>
            </a:r>
            <a:r>
              <a:rPr lang="ru-RU" dirty="0"/>
              <a:t>, так і бути </a:t>
            </a:r>
            <a:r>
              <a:rPr lang="ru-RU" dirty="0" err="1"/>
              <a:t>рівноправним</a:t>
            </a:r>
            <a:r>
              <a:rPr lang="ru-RU" dirty="0"/>
              <a:t> </a:t>
            </a:r>
            <a:r>
              <a:rPr lang="ru-RU" b="1" dirty="0"/>
              <a:t>партнером</a:t>
            </a:r>
            <a:r>
              <a:rPr lang="ru-RU" dirty="0"/>
              <a:t> </a:t>
            </a:r>
            <a:r>
              <a:rPr lang="ru-RU" dirty="0" err="1"/>
              <a:t>проектів</a:t>
            </a:r>
            <a:r>
              <a:rPr lang="ru-RU" dirty="0"/>
              <a:t>.</a:t>
            </a:r>
          </a:p>
          <a:p>
            <a:r>
              <a:rPr lang="ru-RU" dirty="0" err="1"/>
              <a:t>Молодіжні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з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партнерами (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заклади</a:t>
            </a:r>
            <a:r>
              <a:rPr lang="ru-RU" dirty="0"/>
              <a:t>, </a:t>
            </a:r>
            <a:r>
              <a:rPr lang="ru-RU" dirty="0" err="1"/>
              <a:t>школи</a:t>
            </a:r>
            <a:r>
              <a:rPr lang="ru-RU" dirty="0"/>
              <a:t>, училища,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17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224643"/>
          </a:xfrm>
        </p:spPr>
        <p:txBody>
          <a:bodyPr/>
          <a:lstStyle/>
          <a:p>
            <a:pPr algn="ctr"/>
            <a:r>
              <a:rPr lang="ru-RU" b="1" dirty="0"/>
              <a:t>КА3: </a:t>
            </a:r>
            <a:r>
              <a:rPr lang="ru-RU" b="1" dirty="0" err="1"/>
              <a:t>Підтримка</a:t>
            </a:r>
            <a:r>
              <a:rPr lang="ru-RU" b="1" dirty="0"/>
              <a:t> </a:t>
            </a:r>
            <a:r>
              <a:rPr lang="ru-RU" b="1" dirty="0" smtClean="0"/>
              <a:t>реформ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224643"/>
            <a:ext cx="9905999" cy="5294690"/>
          </a:xfrm>
        </p:spPr>
        <p:txBody>
          <a:bodyPr>
            <a:normAutofit fontScale="32500" lnSpcReduction="20000"/>
          </a:bodyPr>
          <a:lstStyle/>
          <a:p>
            <a:r>
              <a:rPr lang="ru-RU" sz="6400" b="1" dirty="0" err="1">
                <a:solidFill>
                  <a:schemeClr val="tx1"/>
                </a:solidFill>
              </a:rPr>
              <a:t>Цілі</a:t>
            </a:r>
            <a:r>
              <a:rPr lang="ru-RU" sz="6400" b="1" dirty="0">
                <a:solidFill>
                  <a:schemeClr val="tx1"/>
                </a:solidFill>
              </a:rPr>
              <a:t>:</a:t>
            </a:r>
            <a:endParaRPr lang="ru-RU" sz="6400" dirty="0">
              <a:solidFill>
                <a:schemeClr val="tx1"/>
              </a:solidFill>
            </a:endParaRPr>
          </a:p>
          <a:p>
            <a:r>
              <a:rPr lang="ru-RU" sz="6400" dirty="0" err="1">
                <a:solidFill>
                  <a:schemeClr val="tx1"/>
                </a:solidFill>
              </a:rPr>
              <a:t>Співпраці</a:t>
            </a:r>
            <a:r>
              <a:rPr lang="ru-RU" sz="6400" dirty="0">
                <a:solidFill>
                  <a:schemeClr val="tx1"/>
                </a:solidFill>
              </a:rPr>
              <a:t> з </a:t>
            </a:r>
            <a:r>
              <a:rPr lang="ru-RU" sz="6400" dirty="0" err="1">
                <a:solidFill>
                  <a:schemeClr val="tx1"/>
                </a:solidFill>
              </a:rPr>
              <a:t>розвитку</a:t>
            </a:r>
            <a:r>
              <a:rPr lang="ru-RU" sz="6400" dirty="0">
                <a:solidFill>
                  <a:schemeClr val="tx1"/>
                </a:solidFill>
              </a:rPr>
              <a:t> </a:t>
            </a:r>
            <a:r>
              <a:rPr lang="ru-RU" sz="6400" dirty="0" err="1">
                <a:solidFill>
                  <a:schemeClr val="tx1"/>
                </a:solidFill>
              </a:rPr>
              <a:t>молодіжної</a:t>
            </a:r>
            <a:r>
              <a:rPr lang="ru-RU" sz="6400" dirty="0">
                <a:solidFill>
                  <a:schemeClr val="tx1"/>
                </a:solidFill>
              </a:rPr>
              <a:t> </a:t>
            </a:r>
            <a:r>
              <a:rPr lang="ru-RU" sz="6400" dirty="0" err="1">
                <a:solidFill>
                  <a:schemeClr val="tx1"/>
                </a:solidFill>
              </a:rPr>
              <a:t>політики</a:t>
            </a:r>
            <a:r>
              <a:rPr lang="ru-RU" sz="6400" dirty="0">
                <a:solidFill>
                  <a:schemeClr val="tx1"/>
                </a:solidFill>
              </a:rPr>
              <a:t> на </a:t>
            </a:r>
            <a:r>
              <a:rPr lang="ru-RU" sz="6400" dirty="0" err="1">
                <a:solidFill>
                  <a:schemeClr val="tx1"/>
                </a:solidFill>
              </a:rPr>
              <a:t>європейському</a:t>
            </a:r>
            <a:r>
              <a:rPr lang="ru-RU" sz="6400" dirty="0">
                <a:solidFill>
                  <a:schemeClr val="tx1"/>
                </a:solidFill>
              </a:rPr>
              <a:t> </a:t>
            </a:r>
            <a:r>
              <a:rPr lang="ru-RU" sz="6400" dirty="0" err="1">
                <a:solidFill>
                  <a:schemeClr val="tx1"/>
                </a:solidFill>
              </a:rPr>
              <a:t>рівні</a:t>
            </a:r>
            <a:r>
              <a:rPr lang="ru-RU" sz="6400" dirty="0">
                <a:solidFill>
                  <a:schemeClr val="tx1"/>
                </a:solidFill>
              </a:rPr>
              <a:t>, </a:t>
            </a:r>
            <a:r>
              <a:rPr lang="ru-RU" sz="6400" dirty="0" err="1">
                <a:solidFill>
                  <a:schemeClr val="tx1"/>
                </a:solidFill>
              </a:rPr>
              <a:t>пропагування</a:t>
            </a:r>
            <a:r>
              <a:rPr lang="ru-RU" sz="6400" dirty="0">
                <a:solidFill>
                  <a:schemeClr val="tx1"/>
                </a:solidFill>
              </a:rPr>
              <a:t> </a:t>
            </a:r>
            <a:r>
              <a:rPr lang="ru-RU" sz="6400" dirty="0" err="1">
                <a:solidFill>
                  <a:schemeClr val="tx1"/>
                </a:solidFill>
              </a:rPr>
              <a:t>Стратегії</a:t>
            </a:r>
            <a:r>
              <a:rPr lang="ru-RU" sz="6400" dirty="0">
                <a:solidFill>
                  <a:schemeClr val="tx1"/>
                </a:solidFill>
              </a:rPr>
              <a:t> ЄС </a:t>
            </a:r>
            <a:r>
              <a:rPr lang="ru-RU" sz="6400" dirty="0" err="1">
                <a:solidFill>
                  <a:schemeClr val="tx1"/>
                </a:solidFill>
              </a:rPr>
              <a:t>щодо</a:t>
            </a:r>
            <a:r>
              <a:rPr lang="ru-RU" sz="6400" dirty="0">
                <a:solidFill>
                  <a:schemeClr val="tx1"/>
                </a:solidFill>
              </a:rPr>
              <a:t> </a:t>
            </a:r>
            <a:r>
              <a:rPr lang="ru-RU" sz="6400" dirty="0" err="1">
                <a:solidFill>
                  <a:schemeClr val="tx1"/>
                </a:solidFill>
              </a:rPr>
              <a:t>молоді</a:t>
            </a:r>
            <a:r>
              <a:rPr lang="ru-RU" sz="6400" dirty="0">
                <a:solidFill>
                  <a:schemeClr val="tx1"/>
                </a:solidFill>
              </a:rPr>
              <a:t> та </a:t>
            </a:r>
            <a:r>
              <a:rPr lang="ru-RU" sz="6400" dirty="0" err="1">
                <a:solidFill>
                  <a:schemeClr val="tx1"/>
                </a:solidFill>
              </a:rPr>
              <a:t>заохочення</a:t>
            </a:r>
            <a:r>
              <a:rPr lang="ru-RU" sz="6400" dirty="0">
                <a:solidFill>
                  <a:schemeClr val="tx1"/>
                </a:solidFill>
              </a:rPr>
              <a:t> </a:t>
            </a:r>
            <a:r>
              <a:rPr lang="ru-RU" sz="6400" dirty="0" err="1">
                <a:solidFill>
                  <a:schemeClr val="tx1"/>
                </a:solidFill>
              </a:rPr>
              <a:t>Структурованого</a:t>
            </a:r>
            <a:r>
              <a:rPr lang="ru-RU" sz="6400" dirty="0">
                <a:solidFill>
                  <a:schemeClr val="tx1"/>
                </a:solidFill>
              </a:rPr>
              <a:t> </a:t>
            </a:r>
            <a:r>
              <a:rPr lang="ru-RU" sz="6400" dirty="0" err="1">
                <a:solidFill>
                  <a:schemeClr val="tx1"/>
                </a:solidFill>
              </a:rPr>
              <a:t>діалогу</a:t>
            </a:r>
            <a:endParaRPr lang="ru-RU" sz="6400" dirty="0">
              <a:solidFill>
                <a:schemeClr val="tx1"/>
              </a:solidFill>
            </a:endParaRPr>
          </a:p>
          <a:p>
            <a:r>
              <a:rPr lang="ru-RU" sz="6400" b="1" dirty="0" err="1">
                <a:solidFill>
                  <a:schemeClr val="tx1"/>
                </a:solidFill>
              </a:rPr>
              <a:t>Основні</a:t>
            </a:r>
            <a:r>
              <a:rPr lang="ru-RU" sz="6400" b="1" dirty="0">
                <a:solidFill>
                  <a:schemeClr val="tx1"/>
                </a:solidFill>
              </a:rPr>
              <a:t> </a:t>
            </a:r>
            <a:r>
              <a:rPr lang="ru-RU" sz="6400" b="1" dirty="0" err="1">
                <a:solidFill>
                  <a:schemeClr val="tx1"/>
                </a:solidFill>
              </a:rPr>
              <a:t>види</a:t>
            </a:r>
            <a:r>
              <a:rPr lang="ru-RU" sz="6400" b="1" dirty="0">
                <a:solidFill>
                  <a:schemeClr val="tx1"/>
                </a:solidFill>
              </a:rPr>
              <a:t> </a:t>
            </a:r>
            <a:r>
              <a:rPr lang="ru-RU" sz="6400" b="1" dirty="0" err="1">
                <a:solidFill>
                  <a:schemeClr val="tx1"/>
                </a:solidFill>
              </a:rPr>
              <a:t>діяльності</a:t>
            </a:r>
            <a:r>
              <a:rPr lang="ru-RU" sz="6400" b="1" dirty="0">
                <a:solidFill>
                  <a:schemeClr val="tx1"/>
                </a:solidFill>
              </a:rPr>
              <a:t> за </a:t>
            </a:r>
            <a:r>
              <a:rPr lang="ru-RU" sz="6400" b="1" dirty="0" err="1" smtClean="0">
                <a:solidFill>
                  <a:schemeClr val="tx1"/>
                </a:solidFill>
              </a:rPr>
              <a:t>напрямом</a:t>
            </a:r>
            <a:r>
              <a:rPr lang="ru-RU" sz="6400" b="1" dirty="0" smtClean="0">
                <a:solidFill>
                  <a:schemeClr val="tx1"/>
                </a:solidFill>
              </a:rPr>
              <a:t>:</a:t>
            </a:r>
            <a:endParaRPr lang="ru-RU" sz="6400" dirty="0">
              <a:solidFill>
                <a:schemeClr val="tx1"/>
              </a:solidFill>
            </a:endParaRPr>
          </a:p>
          <a:p>
            <a:r>
              <a:rPr lang="ru-RU" sz="6400" dirty="0" err="1"/>
              <a:t>Підтримка</a:t>
            </a:r>
            <a:r>
              <a:rPr lang="ru-RU" sz="6400" dirty="0"/>
              <a:t> </a:t>
            </a:r>
            <a:r>
              <a:rPr lang="ru-RU" sz="6400" dirty="0" err="1"/>
              <a:t>Відкритого</a:t>
            </a:r>
            <a:r>
              <a:rPr lang="ru-RU" sz="6400" dirty="0"/>
              <a:t> </a:t>
            </a:r>
            <a:r>
              <a:rPr lang="ru-RU" sz="6400" dirty="0" smtClean="0"/>
              <a:t>методу </a:t>
            </a:r>
            <a:r>
              <a:rPr lang="ru-RU" sz="6400" dirty="0" err="1" smtClean="0"/>
              <a:t>координації</a:t>
            </a:r>
            <a:r>
              <a:rPr lang="ru-RU" sz="6400" dirty="0" smtClean="0"/>
              <a:t> (</a:t>
            </a:r>
            <a:r>
              <a:rPr lang="ru-RU" sz="6400" dirty="0" err="1"/>
              <a:t>обмін</a:t>
            </a:r>
            <a:r>
              <a:rPr lang="ru-RU" sz="6400" dirty="0"/>
              <a:t> </a:t>
            </a:r>
            <a:r>
              <a:rPr lang="ru-RU" sz="6400" dirty="0" err="1"/>
              <a:t>досвідом</a:t>
            </a:r>
            <a:r>
              <a:rPr lang="ru-RU" sz="6400" dirty="0"/>
              <a:t>, </a:t>
            </a:r>
            <a:r>
              <a:rPr lang="ru-RU" sz="6400" dirty="0" err="1"/>
              <a:t>збір</a:t>
            </a:r>
            <a:r>
              <a:rPr lang="ru-RU" sz="6400" dirty="0"/>
              <a:t> </a:t>
            </a:r>
            <a:r>
              <a:rPr lang="ru-RU" sz="6400" dirty="0" err="1"/>
              <a:t>фактів</a:t>
            </a:r>
            <a:r>
              <a:rPr lang="ru-RU" sz="6400" dirty="0"/>
              <a:t>)</a:t>
            </a:r>
          </a:p>
          <a:p>
            <a:r>
              <a:rPr lang="ru-RU" sz="6400" dirty="0" err="1"/>
              <a:t>Підтримка</a:t>
            </a:r>
            <a:r>
              <a:rPr lang="ru-RU" sz="6400" dirty="0"/>
              <a:t> </a:t>
            </a:r>
            <a:r>
              <a:rPr lang="ru-RU" sz="6400" dirty="0" err="1"/>
              <a:t>структурованого</a:t>
            </a:r>
            <a:r>
              <a:rPr lang="ru-RU" sz="6400" dirty="0"/>
              <a:t> </a:t>
            </a:r>
            <a:r>
              <a:rPr lang="ru-RU" sz="6400" dirty="0" err="1"/>
              <a:t>діалогу</a:t>
            </a:r>
            <a:r>
              <a:rPr lang="ru-RU" sz="6400" dirty="0"/>
              <a:t> у </a:t>
            </a:r>
            <a:r>
              <a:rPr lang="ru-RU" sz="6400" dirty="0" err="1"/>
              <a:t>сфері</a:t>
            </a:r>
            <a:r>
              <a:rPr lang="ru-RU" sz="6400" dirty="0"/>
              <a:t> </a:t>
            </a:r>
            <a:r>
              <a:rPr lang="ru-RU" sz="6400" dirty="0" err="1"/>
              <a:t>молодіжної</a:t>
            </a:r>
            <a:r>
              <a:rPr lang="ru-RU" sz="6400" dirty="0"/>
              <a:t> </a:t>
            </a:r>
            <a:r>
              <a:rPr lang="ru-RU" sz="6400" dirty="0" err="1"/>
              <a:t>політики</a:t>
            </a:r>
            <a:r>
              <a:rPr lang="ru-RU" sz="6400" dirty="0"/>
              <a:t> (</a:t>
            </a:r>
            <a:r>
              <a:rPr lang="ru-RU" sz="6400" dirty="0" err="1"/>
              <a:t>зустрічі</a:t>
            </a:r>
            <a:r>
              <a:rPr lang="ru-RU" sz="6400" dirty="0"/>
              <a:t> </a:t>
            </a:r>
            <a:r>
              <a:rPr lang="ru-RU" sz="6400" dirty="0" err="1"/>
              <a:t>між</a:t>
            </a:r>
            <a:r>
              <a:rPr lang="ru-RU" sz="6400" dirty="0"/>
              <a:t> </a:t>
            </a:r>
            <a:r>
              <a:rPr lang="ru-RU" sz="6400" dirty="0" err="1"/>
              <a:t>молоддю</a:t>
            </a:r>
            <a:r>
              <a:rPr lang="ru-RU" sz="6400" dirty="0"/>
              <a:t> та </a:t>
            </a:r>
            <a:r>
              <a:rPr lang="ru-RU" sz="6400" dirty="0" err="1"/>
              <a:t>політиками</a:t>
            </a:r>
            <a:r>
              <a:rPr lang="ru-RU" sz="6400" dirty="0"/>
              <a:t>, </a:t>
            </a:r>
            <a:r>
              <a:rPr lang="ru-RU" sz="6400" dirty="0" err="1"/>
              <a:t>посадовцями</a:t>
            </a:r>
            <a:r>
              <a:rPr lang="ru-RU" sz="6400" dirty="0"/>
              <a:t>, </a:t>
            </a:r>
            <a:r>
              <a:rPr lang="ru-RU" sz="6400" dirty="0" err="1"/>
              <a:t>підтримка</a:t>
            </a:r>
            <a:r>
              <a:rPr lang="ru-RU" sz="6400" dirty="0"/>
              <a:t> </a:t>
            </a:r>
            <a:r>
              <a:rPr lang="ru-RU" sz="6400" dirty="0" err="1"/>
              <a:t>Національних</a:t>
            </a:r>
            <a:r>
              <a:rPr lang="ru-RU" sz="6400" dirty="0"/>
              <a:t> </a:t>
            </a:r>
            <a:r>
              <a:rPr lang="ru-RU" sz="6400" dirty="0" err="1"/>
              <a:t>робочих</a:t>
            </a:r>
            <a:r>
              <a:rPr lang="ru-RU" sz="6400" dirty="0"/>
              <a:t> </a:t>
            </a:r>
            <a:r>
              <a:rPr lang="ru-RU" sz="6400" dirty="0" err="1"/>
              <a:t>груп</a:t>
            </a:r>
            <a:r>
              <a:rPr lang="ru-RU" sz="6400" dirty="0"/>
              <a:t> в рамках </a:t>
            </a:r>
            <a:r>
              <a:rPr lang="ru-RU" sz="6400" dirty="0" err="1"/>
              <a:t>Структурованого</a:t>
            </a:r>
            <a:r>
              <a:rPr lang="ru-RU" sz="6400" dirty="0"/>
              <a:t> </a:t>
            </a:r>
            <a:r>
              <a:rPr lang="ru-RU" sz="6400" dirty="0" err="1"/>
              <a:t>діалогу</a:t>
            </a:r>
            <a:r>
              <a:rPr lang="ru-RU" sz="6400" dirty="0"/>
              <a:t>)</a:t>
            </a:r>
          </a:p>
          <a:p>
            <a:r>
              <a:rPr lang="ru-RU" sz="6400" dirty="0" err="1" smtClean="0"/>
              <a:t>Підтримка</a:t>
            </a:r>
            <a:r>
              <a:rPr lang="ru-RU" sz="6400" dirty="0" smtClean="0"/>
              <a:t> </a:t>
            </a:r>
            <a:r>
              <a:rPr lang="ru-RU" sz="6400" dirty="0" err="1"/>
              <a:t>Європейського</a:t>
            </a:r>
            <a:r>
              <a:rPr lang="ru-RU" sz="6400" dirty="0"/>
              <a:t> </a:t>
            </a:r>
            <a:r>
              <a:rPr lang="ru-RU" sz="6400" dirty="0" err="1"/>
              <a:t>молодіжного</a:t>
            </a:r>
            <a:r>
              <a:rPr lang="ru-RU" sz="6400" dirty="0"/>
              <a:t> Форуму та партнерств </a:t>
            </a:r>
            <a:r>
              <a:rPr lang="ru-RU" sz="6400" dirty="0" err="1"/>
              <a:t>громадянського</a:t>
            </a:r>
            <a:r>
              <a:rPr lang="ru-RU" sz="6400" dirty="0"/>
              <a:t> </a:t>
            </a:r>
            <a:r>
              <a:rPr lang="ru-RU" sz="6400" dirty="0" err="1"/>
              <a:t>суспільства</a:t>
            </a:r>
            <a:r>
              <a:rPr lang="ru-RU" sz="6400" dirty="0"/>
              <a:t> з </a:t>
            </a:r>
            <a:r>
              <a:rPr lang="ru-RU" sz="6400" dirty="0" err="1"/>
              <a:t>європейськими</a:t>
            </a:r>
            <a:r>
              <a:rPr lang="ru-RU" sz="6400" dirty="0"/>
              <a:t> </a:t>
            </a:r>
            <a:r>
              <a:rPr lang="ru-RU" sz="6400" dirty="0" err="1"/>
              <a:t>молодіжними</a:t>
            </a:r>
            <a:r>
              <a:rPr lang="ru-RU" sz="6400" dirty="0"/>
              <a:t> </a:t>
            </a:r>
            <a:r>
              <a:rPr lang="ru-RU" sz="6400" dirty="0" err="1"/>
              <a:t>неурядовими</a:t>
            </a:r>
            <a:r>
              <a:rPr lang="ru-RU" sz="6400" dirty="0"/>
              <a:t> </a:t>
            </a:r>
            <a:r>
              <a:rPr lang="ru-RU" sz="6400" dirty="0" err="1"/>
              <a:t>організаціями</a:t>
            </a:r>
            <a:endParaRPr lang="ru-RU" sz="6400" dirty="0"/>
          </a:p>
          <a:p>
            <a:r>
              <a:rPr lang="ru-RU" sz="6400" dirty="0" err="1"/>
              <a:t>Запровадження</a:t>
            </a:r>
            <a:r>
              <a:rPr lang="ru-RU" sz="6400" dirty="0"/>
              <a:t> </a:t>
            </a:r>
            <a:r>
              <a:rPr lang="ru-RU" sz="6400" dirty="0" err="1"/>
              <a:t>інструментів</a:t>
            </a:r>
            <a:r>
              <a:rPr lang="ru-RU" sz="6400" dirty="0"/>
              <a:t> </a:t>
            </a:r>
            <a:r>
              <a:rPr lang="ru-RU" sz="6400" dirty="0" err="1"/>
              <a:t>прозорості</a:t>
            </a:r>
            <a:r>
              <a:rPr lang="ru-RU" sz="6400" dirty="0"/>
              <a:t> та </a:t>
            </a:r>
            <a:r>
              <a:rPr lang="ru-RU" sz="6400" dirty="0" err="1"/>
              <a:t>визнання</a:t>
            </a:r>
            <a:r>
              <a:rPr lang="ru-RU" sz="6400" dirty="0"/>
              <a:t> ЄС: </a:t>
            </a:r>
            <a:r>
              <a:rPr lang="en-US" sz="6400" dirty="0" err="1"/>
              <a:t>Youthpass</a:t>
            </a:r>
            <a:endParaRPr lang="en-US" sz="6400" dirty="0"/>
          </a:p>
          <a:p>
            <a:r>
              <a:rPr lang="ru-RU" sz="6400" dirty="0" err="1"/>
              <a:t>Європейський</a:t>
            </a:r>
            <a:r>
              <a:rPr lang="ru-RU" sz="6400" dirty="0"/>
              <a:t> </a:t>
            </a:r>
            <a:r>
              <a:rPr lang="ru-RU" sz="6400" dirty="0" err="1"/>
              <a:t>тиждень</a:t>
            </a:r>
            <a:r>
              <a:rPr lang="ru-RU" sz="6400" dirty="0"/>
              <a:t> </a:t>
            </a:r>
            <a:r>
              <a:rPr lang="ru-RU" sz="6400" dirty="0" err="1"/>
              <a:t>молоді</a:t>
            </a:r>
            <a:endParaRPr lang="ru-RU" sz="6400" dirty="0"/>
          </a:p>
          <a:p>
            <a:r>
              <a:rPr lang="ru-RU" sz="6400" dirty="0" err="1"/>
              <a:t>Організації</a:t>
            </a:r>
            <a:r>
              <a:rPr lang="ru-RU" sz="6400" dirty="0"/>
              <a:t> з </a:t>
            </a:r>
            <a:r>
              <a:rPr lang="ru-RU" sz="6400" dirty="0" err="1"/>
              <a:t>України</a:t>
            </a:r>
            <a:r>
              <a:rPr lang="ru-RU" sz="6400" dirty="0"/>
              <a:t> </a:t>
            </a:r>
            <a:r>
              <a:rPr lang="ru-RU" sz="6400" dirty="0" err="1"/>
              <a:t>можуть</a:t>
            </a:r>
            <a:r>
              <a:rPr lang="ru-RU" sz="6400" dirty="0"/>
              <a:t> бути партнерами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850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pPr algn="ctr"/>
            <a:r>
              <a:rPr lang="uk-UA" dirty="0" smtClean="0"/>
              <a:t>Контакти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842300"/>
            <a:ext cx="10136188" cy="418518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За </a:t>
            </a:r>
            <a:r>
              <a:rPr lang="ru-RU" dirty="0" err="1"/>
              <a:t>консультації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 і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 </a:t>
            </a:r>
            <a:r>
              <a:rPr lang="ru-RU" b="1" u="sng" dirty="0"/>
              <a:t>КА2. </a:t>
            </a:r>
            <a:r>
              <a:rPr lang="ru-RU" b="1" u="sng" dirty="0" err="1"/>
              <a:t>Розвиток</a:t>
            </a:r>
            <a:r>
              <a:rPr lang="ru-RU" b="1" u="sng" dirty="0"/>
              <a:t> </a:t>
            </a:r>
            <a:r>
              <a:rPr lang="ru-RU" b="1" u="sng" dirty="0" err="1"/>
              <a:t>потенціалу</a:t>
            </a:r>
            <a:r>
              <a:rPr lang="ru-RU" b="1" u="sng" dirty="0"/>
              <a:t> для </a:t>
            </a:r>
            <a:r>
              <a:rPr lang="ru-RU" b="1" u="sng" dirty="0" err="1"/>
              <a:t>молодіжних</a:t>
            </a:r>
            <a:r>
              <a:rPr lang="ru-RU" b="1" u="sng" dirty="0"/>
              <a:t> </a:t>
            </a:r>
            <a:r>
              <a:rPr lang="ru-RU" b="1" u="sng" dirty="0" err="1"/>
              <a:t>організацій</a:t>
            </a:r>
            <a:r>
              <a:rPr lang="ru-RU" b="1" u="sng" dirty="0"/>
              <a:t> </a:t>
            </a:r>
            <a:r>
              <a:rPr lang="ru-RU" b="1" u="sng" dirty="0" err="1"/>
              <a:t>звертайтесь</a:t>
            </a:r>
            <a:r>
              <a:rPr lang="ru-RU" b="1" u="sng" dirty="0"/>
              <a:t> до </a:t>
            </a:r>
            <a:r>
              <a:rPr lang="ru-RU" b="1" u="sng" dirty="0" err="1"/>
              <a:t>Виконавчого</a:t>
            </a:r>
            <a:r>
              <a:rPr lang="ru-RU" b="1" u="sng" dirty="0"/>
              <a:t> агентства з </a:t>
            </a:r>
            <a:r>
              <a:rPr lang="ru-RU" b="1" u="sng" dirty="0" err="1"/>
              <a:t>питань</a:t>
            </a:r>
            <a:r>
              <a:rPr lang="ru-RU" b="1" u="sng" dirty="0"/>
              <a:t> </a:t>
            </a:r>
            <a:r>
              <a:rPr lang="ru-RU" b="1" u="sng" dirty="0" err="1"/>
              <a:t>освіти</a:t>
            </a:r>
            <a:r>
              <a:rPr lang="ru-RU" b="1" u="sng" dirty="0"/>
              <a:t>, </a:t>
            </a:r>
            <a:r>
              <a:rPr lang="ru-RU" b="1" u="sng" dirty="0" err="1"/>
              <a:t>аудіовізуальних</a:t>
            </a:r>
            <a:r>
              <a:rPr lang="ru-RU" b="1" u="sng" dirty="0"/>
              <a:t> </a:t>
            </a:r>
            <a:r>
              <a:rPr lang="ru-RU" b="1" u="sng" dirty="0" err="1"/>
              <a:t>засобів</a:t>
            </a:r>
            <a:r>
              <a:rPr lang="ru-RU" b="1" u="sng" dirty="0"/>
              <a:t> і </a:t>
            </a:r>
            <a:r>
              <a:rPr lang="ru-RU" b="1" u="sng" dirty="0" err="1"/>
              <a:t>культури</a:t>
            </a:r>
            <a:r>
              <a:rPr lang="ru-RU" b="1" u="sng" dirty="0"/>
              <a:t> (ЕАСЕА)</a:t>
            </a:r>
            <a:r>
              <a:rPr lang="ru-RU" dirty="0"/>
              <a:t>: </a:t>
            </a:r>
            <a:r>
              <a:rPr lang="ru-RU" dirty="0">
                <a:hlinkClick r:id="rId2"/>
              </a:rPr>
              <a:t>https://</a:t>
            </a:r>
            <a:r>
              <a:rPr lang="ru-RU" dirty="0" smtClean="0">
                <a:hlinkClick r:id="rId2"/>
              </a:rPr>
              <a:t>eacea.ec.europa.eu/erasmus-plus/funding/capacity-building-in-field-youth-2017_en</a:t>
            </a:r>
            <a:endParaRPr lang="ru-RU" dirty="0" smtClean="0"/>
          </a:p>
          <a:p>
            <a:r>
              <a:rPr lang="ru-RU" dirty="0"/>
              <a:t>За </a:t>
            </a:r>
            <a:r>
              <a:rPr lang="ru-RU" dirty="0" err="1"/>
              <a:t>консультацією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 і </a:t>
            </a:r>
            <a:r>
              <a:rPr lang="ru-RU" dirty="0" err="1"/>
              <a:t>можливостей</a:t>
            </a:r>
            <a:r>
              <a:rPr lang="ru-RU" dirty="0"/>
              <a:t> </a:t>
            </a:r>
            <a:r>
              <a:rPr lang="ru-RU" u="sng" dirty="0"/>
              <a:t>КА 1. </a:t>
            </a:r>
            <a:r>
              <a:rPr lang="ru-RU" u="sng" dirty="0" err="1"/>
              <a:t>Мобільність</a:t>
            </a:r>
            <a:r>
              <a:rPr lang="ru-RU" u="sng" dirty="0"/>
              <a:t> та </a:t>
            </a:r>
            <a:r>
              <a:rPr lang="ru-RU" u="sng" dirty="0" err="1"/>
              <a:t>Європейської</a:t>
            </a:r>
            <a:r>
              <a:rPr lang="ru-RU" u="sng" dirty="0"/>
              <a:t> </a:t>
            </a:r>
            <a:r>
              <a:rPr lang="ru-RU" u="sng" dirty="0" err="1"/>
              <a:t>волонтерської</a:t>
            </a:r>
            <a:r>
              <a:rPr lang="ru-RU" u="sng" dirty="0"/>
              <a:t> </a:t>
            </a:r>
            <a:r>
              <a:rPr lang="ru-RU" u="sng" dirty="0" err="1"/>
              <a:t>служби</a:t>
            </a:r>
            <a:r>
              <a:rPr lang="ru-RU" u="sng" dirty="0"/>
              <a:t> </a:t>
            </a:r>
            <a:r>
              <a:rPr lang="ru-RU" u="sng" dirty="0" err="1"/>
              <a:t>звертатись</a:t>
            </a:r>
            <a:r>
              <a:rPr lang="ru-RU" u="sng" dirty="0"/>
              <a:t> до </a:t>
            </a:r>
            <a:r>
              <a:rPr lang="ru-RU" u="sng" dirty="0" err="1"/>
              <a:t>контактної</a:t>
            </a:r>
            <a:r>
              <a:rPr lang="ru-RU" u="sng" dirty="0"/>
              <a:t> особи </a:t>
            </a:r>
            <a:r>
              <a:rPr lang="ru-RU" u="sng" dirty="0" err="1"/>
              <a:t>Еразмус</a:t>
            </a:r>
            <a:r>
              <a:rPr lang="ru-RU" u="sng" dirty="0"/>
              <a:t>+ </a:t>
            </a:r>
            <a:r>
              <a:rPr lang="en-US" u="sng" dirty="0"/>
              <a:t>Youth </a:t>
            </a:r>
            <a:r>
              <a:rPr lang="ru-RU" dirty="0" err="1"/>
              <a:t>організації</a:t>
            </a:r>
            <a:r>
              <a:rPr lang="ru-RU" dirty="0"/>
              <a:t> </a:t>
            </a:r>
            <a:r>
              <a:rPr lang="en-US" b="1" dirty="0" smtClean="0"/>
              <a:t>SALTO-YOUTH:</a:t>
            </a:r>
            <a:r>
              <a:rPr lang="ru-RU" b="1" dirty="0" err="1" smtClean="0"/>
              <a:t>Андрій</a:t>
            </a:r>
            <a:r>
              <a:rPr lang="ru-RU" b="1" dirty="0" smtClean="0"/>
              <a:t> </a:t>
            </a:r>
            <a:r>
              <a:rPr lang="ru-RU" b="1" dirty="0"/>
              <a:t>Павлович, е-</a:t>
            </a:r>
            <a:r>
              <a:rPr lang="ru-RU" b="1" dirty="0" err="1"/>
              <a:t>пошта</a:t>
            </a:r>
            <a:r>
              <a:rPr lang="ru-RU" b="1" dirty="0"/>
              <a:t> - </a:t>
            </a:r>
            <a:r>
              <a:rPr lang="en-US" b="1" dirty="0" err="1"/>
              <a:t>Andrij</a:t>
            </a:r>
            <a:r>
              <a:rPr lang="en-US" b="1" dirty="0"/>
              <a:t> </a:t>
            </a:r>
            <a:r>
              <a:rPr lang="en-US" b="1" dirty="0" err="1"/>
              <a:t>Pavlovych</a:t>
            </a:r>
            <a:r>
              <a:rPr lang="en-US" b="1" dirty="0"/>
              <a:t> (</a:t>
            </a:r>
            <a:r>
              <a:rPr lang="en-US" b="1" dirty="0">
                <a:hlinkClick r:id="rId3"/>
              </a:rPr>
              <a:t>Andrij.Pavlovych@frse.org.pl; </a:t>
            </a:r>
            <a:r>
              <a:rPr lang="en-US" b="1" dirty="0">
                <a:hlinkClick r:id="rId4"/>
              </a:rPr>
              <a:t>eeca@salto-youth.net</a:t>
            </a:r>
            <a:r>
              <a:rPr lang="en-US" b="1" dirty="0" smtClean="0"/>
              <a:t>)</a:t>
            </a:r>
            <a:endParaRPr lang="uk-UA" b="1" dirty="0" smtClean="0"/>
          </a:p>
          <a:p>
            <a:r>
              <a:rPr lang="ru-RU" dirty="0" err="1" smtClean="0"/>
              <a:t>Інформаційний</a:t>
            </a:r>
            <a:r>
              <a:rPr lang="ru-RU" dirty="0" smtClean="0"/>
              <a:t> </a:t>
            </a:r>
            <a:r>
              <a:rPr lang="ru-RU" dirty="0" err="1"/>
              <a:t>Еразмус</a:t>
            </a:r>
            <a:r>
              <a:rPr lang="ru-RU" dirty="0"/>
              <a:t>+ Центр - Молодь в </a:t>
            </a:r>
            <a:r>
              <a:rPr lang="ru-RU" dirty="0" err="1"/>
              <a:t>Україні</a:t>
            </a:r>
            <a:r>
              <a:rPr lang="ru-RU" dirty="0"/>
              <a:t>: координатор - Анна Ковбасюк, </a:t>
            </a:r>
            <a:r>
              <a:rPr lang="ru-RU" dirty="0" err="1"/>
              <a:t>контакти</a:t>
            </a:r>
            <a:r>
              <a:rPr lang="ru-RU" dirty="0"/>
              <a:t>: </a:t>
            </a:r>
            <a:r>
              <a:rPr lang="ru-RU" dirty="0">
                <a:hlinkClick r:id="rId5"/>
              </a:rPr>
              <a:t>info.Ukraine@salto-youth.net</a:t>
            </a:r>
            <a:r>
              <a:rPr lang="ru-RU" dirty="0"/>
              <a:t>, 050 878 92 27, Набережна р. </a:t>
            </a:r>
            <a:r>
              <a:rPr lang="ru-RU" dirty="0" err="1"/>
              <a:t>Стрілки</a:t>
            </a:r>
            <a:r>
              <a:rPr lang="ru-RU" dirty="0"/>
              <a:t>, 22, м. </a:t>
            </a:r>
            <a:r>
              <a:rPr lang="ru-RU" dirty="0" err="1"/>
              <a:t>Суми</a:t>
            </a:r>
            <a:r>
              <a:rPr lang="ru-RU" dirty="0"/>
              <a:t>, 40009</a:t>
            </a:r>
            <a:endParaRPr lang="en-US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5702" y="6018136"/>
            <a:ext cx="2896298" cy="8398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68997" y="6050944"/>
            <a:ext cx="3543173" cy="8070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5828" y="6018136"/>
            <a:ext cx="2416662" cy="80555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876" y="6065064"/>
            <a:ext cx="3347952" cy="79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5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7200" dirty="0" smtClean="0"/>
              <a:t>Дякуємо за увагу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205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</TotalTime>
  <Words>343</Words>
  <Application>Microsoft Office PowerPoint</Application>
  <PresentationFormat>Произвольный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Erasmus + youth </vt:lpstr>
      <vt:lpstr>Загальні аспекти</vt:lpstr>
      <vt:lpstr>КА1: Молодіжна мобільність</vt:lpstr>
      <vt:lpstr>KA2: Співпраця задля інновацій та обміну кращими практиками</vt:lpstr>
      <vt:lpstr>КА2: Співпраця задля інновацій та обміну кращими практиками</vt:lpstr>
      <vt:lpstr>КА3: Підтримка реформ</vt:lpstr>
      <vt:lpstr>Контакти</vt:lpstr>
      <vt:lpstr>Дякуємо за увагу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youth</dc:title>
  <dc:creator>Пользователь Windows</dc:creator>
  <cp:lastModifiedBy>Пользователь Windows</cp:lastModifiedBy>
  <cp:revision>6</cp:revision>
  <dcterms:created xsi:type="dcterms:W3CDTF">2018-12-21T15:37:16Z</dcterms:created>
  <dcterms:modified xsi:type="dcterms:W3CDTF">2019-01-17T12:41:36Z</dcterms:modified>
</cp:coreProperties>
</file>