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1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76" d="100"/>
          <a:sy n="7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E83971-DA88-40EC-A200-8B79310F4990}" type="datetimeFigureOut">
              <a:rPr lang="uk-UA" smtClean="0"/>
              <a:pPr/>
              <a:t>17.01.2019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acea.ec.europa.eu/index_en.php" TargetMode="External"/><Relationship Id="rId2" Type="http://schemas.openxmlformats.org/officeDocument/2006/relationships/hyperlink" Target="http://erasmusplus.org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mpus.org.ua/uk/national-team-here/zahodi-i-material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Erasmus+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345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 </a:t>
            </a:r>
            <a:r>
              <a:rPr lang="ru-RU" b="1" dirty="0" err="1"/>
              <a:t>викладання</a:t>
            </a:r>
            <a:r>
              <a:rPr lang="ru-RU" b="1" dirty="0"/>
              <a:t> та </a:t>
            </a:r>
            <a:r>
              <a:rPr lang="ru-RU" b="1" dirty="0" err="1"/>
              <a:t>дослідження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/>
              <a:t>Підтримка надається на:</a:t>
            </a:r>
          </a:p>
          <a:p>
            <a:r>
              <a:rPr lang="uk-UA" dirty="0"/>
              <a:t>Модулі – розроблення та викладання курсів, навчальних програм, присвячених ЄС та </a:t>
            </a:r>
            <a:r>
              <a:rPr lang="uk-UA" dirty="0" err="1"/>
              <a:t>євроінтеграційній</a:t>
            </a:r>
            <a:r>
              <a:rPr lang="uk-UA" dirty="0"/>
              <a:t> тематиці, обсягом не менше 40 годин, із подальшим включенням до навчальних планів і програм;</a:t>
            </a:r>
          </a:p>
          <a:p>
            <a:r>
              <a:rPr lang="uk-UA" dirty="0"/>
              <a:t>Кафедри – викладацькі ставки обсягом не менше 90 годин для викладачів, науковців, що спеціалізуються на європейських студіях, розроблення нових та оновлення існуючих курсів </a:t>
            </a:r>
            <a:r>
              <a:rPr lang="uk-UA" dirty="0" err="1"/>
              <a:t>євроінтеграційної</a:t>
            </a:r>
            <a:r>
              <a:rPr lang="uk-UA" dirty="0"/>
              <a:t> тематики, наукові розвідки, керівництво дослідницькими проектами з </a:t>
            </a:r>
            <a:r>
              <a:rPr lang="uk-UA" dirty="0" err="1"/>
              <a:t>євроінтеграційної</a:t>
            </a:r>
            <a:r>
              <a:rPr lang="uk-UA" dirty="0"/>
              <a:t> тематики;</a:t>
            </a:r>
          </a:p>
          <a:p>
            <a:r>
              <a:rPr lang="uk-UA" dirty="0"/>
              <a:t>Центри досконалості – заснування та підтримка діяльності ресурсних центрів, утворених на базі університетів, із залученням асоціацій, мереж, фахових спільнот, з метою заохочення їх до проведення міждисциплінарних досліджень з питань європейської інтеграції та розповсюдження результатів їх діяльності через медіа-ресурси та комунікативно-інформаційні заходи.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 </a:t>
            </a:r>
            <a:r>
              <a:rPr lang="ru-RU" b="1" dirty="0" err="1"/>
              <a:t>дебати</a:t>
            </a:r>
            <a:r>
              <a:rPr lang="ru-RU" b="1" dirty="0"/>
              <a:t> та </a:t>
            </a:r>
            <a:r>
              <a:rPr lang="ru-RU" b="1" dirty="0" err="1"/>
              <a:t>обміни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/>
              <a:t>Підтримка надається на:</a:t>
            </a:r>
          </a:p>
          <a:p>
            <a:r>
              <a:rPr lang="uk-UA" dirty="0"/>
              <a:t>Мережі – сприяння співробітництву міжнаціональних дослідницьких колективів (участь мінімум 5 різних країн), стимулювання академічної полеміки та міждисциплінарних досліджень, поширення результатів.</a:t>
            </a:r>
          </a:p>
          <a:p>
            <a:r>
              <a:rPr lang="uk-UA" dirty="0"/>
              <a:t>Проекти – активізація </a:t>
            </a:r>
            <a:r>
              <a:rPr lang="uk-UA" dirty="0" err="1"/>
              <a:t>євроінтеграційного</a:t>
            </a:r>
            <a:r>
              <a:rPr lang="uk-UA" dirty="0"/>
              <a:t> дискурсу через конференції, семінари, круглі столи, літні школи, опрацьовування новітніх підходів і методологій дослідження, створення платформ для обміну знань з метою поширення кращих практик і досвіду; творення нового змісту.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36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Напрям діяльності: </a:t>
            </a:r>
            <a:r>
              <a:rPr lang="uk-UA" b="1" dirty="0"/>
              <a:t>підтримка асоціацій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/>
              <a:t>Підтримка надається:</a:t>
            </a:r>
          </a:p>
          <a:p>
            <a:r>
              <a:rPr lang="uk-UA" dirty="0"/>
              <a:t>Асоціаціям: задля організації та здійснення їх статутної діяльності, якщо вона пов'язана із </a:t>
            </a:r>
            <a:r>
              <a:rPr lang="uk-UA" dirty="0" err="1"/>
              <a:t>євроінтеграційними</a:t>
            </a:r>
            <a:r>
              <a:rPr lang="uk-UA" dirty="0"/>
              <a:t> студіями, поширенням інформації про Європейський Союз, сприянням активному громадянству</a:t>
            </a:r>
            <a:r>
              <a:rPr lang="uk-UA" dirty="0" smtClean="0"/>
              <a:t>.</a:t>
            </a:r>
          </a:p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,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експертно</a:t>
            </a:r>
            <a:r>
              <a:rPr lang="ru-RU" dirty="0" smtClean="0"/>
              <a:t>-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дискурсу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Популяризація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активному </a:t>
            </a:r>
            <a:r>
              <a:rPr lang="ru-RU" dirty="0" err="1" smtClean="0"/>
              <a:t>громадянству</a:t>
            </a:r>
            <a:r>
              <a:rPr lang="ru-RU" dirty="0" smtClean="0"/>
              <a:t> через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Європейський</a:t>
            </a:r>
            <a:r>
              <a:rPr lang="ru-RU" dirty="0" smtClean="0"/>
              <a:t> Союз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; </a:t>
            </a:r>
          </a:p>
          <a:p>
            <a:r>
              <a:rPr lang="uk-UA" dirty="0" smtClean="0"/>
              <a:t>Створення та підтримка </a:t>
            </a:r>
            <a:r>
              <a:rPr lang="uk-UA" dirty="0" err="1" smtClean="0"/>
              <a:t>веб-сайту</a:t>
            </a:r>
            <a:r>
              <a:rPr lang="uk-UA" dirty="0" smtClean="0"/>
              <a:t>, платформи асоціації; поширення інформації про ЄС через ІКТ – інструменти, розроблення та підтримка відкритих освітніх ресурсів </a:t>
            </a:r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посилання: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http://erasmusplus.org.ua/</a:t>
            </a:r>
            <a:r>
              <a:rPr lang="uk-UA" dirty="0" smtClean="0"/>
              <a:t> - сайт Національного </a:t>
            </a:r>
            <a:r>
              <a:rPr lang="uk-UA" dirty="0" err="1" smtClean="0"/>
              <a:t>Еразмус+</a:t>
            </a:r>
            <a:r>
              <a:rPr lang="uk-UA" dirty="0" smtClean="0"/>
              <a:t> офісу в Україні</a:t>
            </a:r>
          </a:p>
          <a:p>
            <a:r>
              <a:rPr lang="en-US" dirty="0" smtClean="0">
                <a:hlinkClick r:id="rId3"/>
              </a:rPr>
              <a:t>http://eacea.ec.europa.eu/index_en.php</a:t>
            </a:r>
            <a:r>
              <a:rPr lang="uk-UA" dirty="0" smtClean="0"/>
              <a:t> - сайт Виконавчого агентства з питань освіти, культури та аудіовізуальних засобів</a:t>
            </a:r>
          </a:p>
          <a:p>
            <a:r>
              <a:rPr lang="en-US" dirty="0" smtClean="0">
                <a:hlinkClick r:id="rId4"/>
              </a:rPr>
              <a:t>http://ec.europa.eu/</a:t>
            </a:r>
            <a:r>
              <a:rPr lang="uk-UA" dirty="0" smtClean="0"/>
              <a:t> - сайт Європейської комісії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086600" cy="1828800"/>
          </a:xfrm>
        </p:spPr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Загальний опис </a:t>
            </a:r>
            <a:r>
              <a:rPr lang="uk-UA" dirty="0" smtClean="0"/>
              <a:t>програми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 smtClean="0"/>
              <a:t>Еразмус+</a:t>
            </a:r>
            <a:r>
              <a:rPr lang="uk-UA" dirty="0" smtClean="0"/>
              <a:t> - це програма Європейського Союзу на період 2014-2020 рр., що підтримує проекти, партнерства, заходи і мобільність у сфері освіти, підготовки, молоді і спорту. Структурні частини програми включають конкурси, гранти, проекти .У ряді інструментів можуть брати участь тільки громадяни та організації з країн, які називаються у термінології </a:t>
            </a:r>
            <a:r>
              <a:rPr lang="en-US" dirty="0" smtClean="0"/>
              <a:t>Erasmus + </a:t>
            </a:r>
            <a:r>
              <a:rPr lang="uk-UA" dirty="0" smtClean="0"/>
              <a:t>країнами програми </a:t>
            </a:r>
            <a:r>
              <a:rPr lang="uk-UA" dirty="0" smtClean="0">
                <a:solidFill>
                  <a:srgbClr val="FF0000"/>
                </a:solidFill>
              </a:rPr>
              <a:t>(країни ЄС, Ісландія, Ліхтенштейн, Македонія, Норвегія, Туреччина). </a:t>
            </a:r>
            <a:r>
              <a:rPr lang="uk-UA" dirty="0" smtClean="0"/>
              <a:t>Правила участі в </a:t>
            </a:r>
            <a:r>
              <a:rPr lang="en-US" dirty="0" smtClean="0"/>
              <a:t>Erasmus + </a:t>
            </a:r>
            <a:r>
              <a:rPr lang="uk-UA" dirty="0" smtClean="0"/>
              <a:t>відрізняються для різних країн-партнерів. На Україну поширюються правила, встановлені для регіону «</a:t>
            </a:r>
            <a:r>
              <a:rPr lang="en-US" dirty="0" smtClean="0"/>
              <a:t>Eastern Partnership countries» (</a:t>
            </a:r>
            <a:r>
              <a:rPr lang="uk-UA" dirty="0" smtClean="0"/>
              <a:t>Східного партнерства), який крім нашої країни включає також Азербайджан, Вірменію, Грузію, Молдову та Білорусь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4090"/>
            <a:ext cx="8686800" cy="14859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КА1: </a:t>
            </a:r>
            <a:r>
              <a:rPr lang="ru-RU" b="1" dirty="0" err="1"/>
              <a:t>Мобільність</a:t>
            </a:r>
            <a:r>
              <a:rPr lang="ru-RU" b="1" dirty="0"/>
              <a:t> </a:t>
            </a:r>
            <a:r>
              <a:rPr lang="ru-RU" b="1" dirty="0" err="1"/>
              <a:t>студентів</a:t>
            </a:r>
            <a:r>
              <a:rPr lang="ru-RU" b="1" dirty="0"/>
              <a:t> у </a:t>
            </a:r>
            <a:r>
              <a:rPr lang="ru-RU" b="1" dirty="0" err="1"/>
              <a:t>вищій</a:t>
            </a:r>
            <a:r>
              <a:rPr lang="ru-RU" b="1" dirty="0"/>
              <a:t> </a:t>
            </a:r>
            <a:r>
              <a:rPr lang="ru-RU" b="1" dirty="0" err="1"/>
              <a:t>освіті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000" b="1" dirty="0" err="1"/>
              <a:t>Цілі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dirty="0" err="1"/>
              <a:t>Надати</a:t>
            </a:r>
            <a:r>
              <a:rPr lang="ru-RU" dirty="0"/>
              <a:t> 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кращих</a:t>
            </a:r>
            <a:r>
              <a:rPr lang="ru-RU" dirty="0"/>
              <a:t> 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  </a:t>
            </a:r>
            <a:r>
              <a:rPr lang="ru-RU" dirty="0" err="1"/>
              <a:t>навичок</a:t>
            </a:r>
            <a:r>
              <a:rPr lang="ru-RU" dirty="0"/>
              <a:t> і компетентностей у </a:t>
            </a:r>
            <a:r>
              <a:rPr lang="ru-RU" dirty="0" err="1"/>
              <a:t>студентів</a:t>
            </a:r>
            <a:r>
              <a:rPr lang="ru-RU" dirty="0"/>
              <a:t>, </a:t>
            </a:r>
            <a:r>
              <a:rPr lang="ru-RU" b="1" dirty="0" err="1"/>
              <a:t>залучити</a:t>
            </a:r>
            <a:r>
              <a:rPr lang="ru-RU" dirty="0"/>
              <a:t> 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таланти</a:t>
            </a:r>
            <a:r>
              <a:rPr lang="ru-RU" dirty="0"/>
              <a:t> з-за кордону</a:t>
            </a:r>
          </a:p>
          <a:p>
            <a:pPr marL="0" indent="0">
              <a:buNone/>
            </a:pPr>
            <a:endParaRPr lang="ru-RU" sz="2000" dirty="0"/>
          </a:p>
          <a:p>
            <a:pPr>
              <a:buNone/>
            </a:pPr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види</a:t>
            </a:r>
            <a:r>
              <a:rPr lang="ru-RU" sz="2000" b="1" dirty="0"/>
              <a:t> </a:t>
            </a:r>
            <a:r>
              <a:rPr lang="ru-RU" sz="2000" b="1" dirty="0" err="1"/>
              <a:t>діяльності</a:t>
            </a:r>
            <a:r>
              <a:rPr lang="ru-RU" sz="2000" b="1" dirty="0"/>
              <a:t> за </a:t>
            </a:r>
            <a:r>
              <a:rPr lang="ru-RU" sz="2000" b="1" dirty="0" err="1"/>
              <a:t>напрямом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b="1" dirty="0" err="1"/>
              <a:t>Кредитна</a:t>
            </a:r>
            <a:r>
              <a:rPr lang="ru-RU" b="1" dirty="0"/>
              <a:t> </a:t>
            </a:r>
            <a:r>
              <a:rPr lang="ru-RU" b="1" dirty="0" err="1"/>
              <a:t>мобільність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 </a:t>
            </a:r>
            <a:r>
              <a:rPr lang="ru-RU" b="1" dirty="0" err="1"/>
              <a:t>навчання</a:t>
            </a:r>
            <a:r>
              <a:rPr lang="ru-RU" dirty="0"/>
              <a:t> в </a:t>
            </a:r>
            <a:r>
              <a:rPr lang="ru-RU" dirty="0" err="1"/>
              <a:t>університетах</a:t>
            </a:r>
            <a:r>
              <a:rPr lang="ru-RU" dirty="0"/>
              <a:t> за </a:t>
            </a:r>
            <a:r>
              <a:rPr lang="ru-RU" dirty="0" err="1"/>
              <a:t>обміном</a:t>
            </a:r>
            <a:r>
              <a:rPr lang="ru-RU" dirty="0"/>
              <a:t> та </a:t>
            </a:r>
            <a:r>
              <a:rPr lang="ru-RU" b="1" dirty="0" err="1"/>
              <a:t>стажування</a:t>
            </a:r>
            <a:r>
              <a:rPr lang="ru-RU" b="1" dirty="0"/>
              <a:t> </a:t>
            </a:r>
            <a:r>
              <a:rPr lang="ru-RU" dirty="0"/>
              <a:t>- практика в </a:t>
            </a:r>
            <a:r>
              <a:rPr lang="ru-RU" dirty="0" err="1"/>
              <a:t>компаніях</a:t>
            </a:r>
            <a:r>
              <a:rPr lang="ru-RU" dirty="0"/>
              <a:t> за кордоном: </a:t>
            </a:r>
            <a:r>
              <a:rPr lang="ru-RU" dirty="0" err="1"/>
              <a:t>мобільність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для </a:t>
            </a:r>
            <a:r>
              <a:rPr lang="ru-RU" dirty="0" err="1"/>
              <a:t>країн-партнерів</a:t>
            </a:r>
            <a:r>
              <a:rPr lang="ru-RU" dirty="0"/>
              <a:t> в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 </a:t>
            </a:r>
            <a:r>
              <a:rPr lang="ru-RU" b="1" dirty="0"/>
              <a:t>(НОВЕ)</a:t>
            </a:r>
            <a:endParaRPr lang="ru-RU" dirty="0"/>
          </a:p>
          <a:p>
            <a:r>
              <a:rPr lang="ru-RU" b="1" dirty="0" err="1"/>
              <a:t>Ступенева</a:t>
            </a:r>
            <a:r>
              <a:rPr lang="ru-RU" b="1" dirty="0"/>
              <a:t> </a:t>
            </a:r>
            <a:r>
              <a:rPr lang="ru-RU" b="1" dirty="0" err="1"/>
              <a:t>мобільність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зразкові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магістерські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пропоновані</a:t>
            </a:r>
            <a:r>
              <a:rPr lang="ru-RU" dirty="0"/>
              <a:t> </a:t>
            </a:r>
            <a:r>
              <a:rPr lang="ru-RU" dirty="0" err="1"/>
              <a:t>університетами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та,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країн-партнерів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приваблюють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endParaRPr lang="ru-RU" dirty="0"/>
          </a:p>
          <a:p>
            <a:r>
              <a:rPr lang="ru-RU" b="1" dirty="0" err="1"/>
              <a:t>Гарантії</a:t>
            </a:r>
            <a:r>
              <a:rPr lang="ru-RU" b="1" dirty="0"/>
              <a:t> </a:t>
            </a:r>
            <a:r>
              <a:rPr lang="ru-RU" b="1" dirty="0" err="1"/>
              <a:t>студентських</a:t>
            </a:r>
            <a:r>
              <a:rPr lang="ru-RU" b="1" dirty="0"/>
              <a:t> </a:t>
            </a:r>
            <a:r>
              <a:rPr lang="ru-RU" b="1" dirty="0" err="1"/>
              <a:t>позик</a:t>
            </a:r>
            <a:r>
              <a:rPr lang="ru-RU" b="1" dirty="0"/>
              <a:t> (НОВЕ):</a:t>
            </a:r>
            <a:r>
              <a:rPr lang="ru-RU" dirty="0"/>
              <a:t> 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магістратури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(</a:t>
            </a:r>
            <a:r>
              <a:rPr lang="ru-RU" dirty="0" err="1"/>
              <a:t>тільки</a:t>
            </a:r>
            <a:r>
              <a:rPr lang="ru-RU" dirty="0"/>
              <a:t> для ЄС)</a:t>
            </a:r>
          </a:p>
          <a:p>
            <a:r>
              <a:rPr lang="ru-RU" dirty="0" err="1"/>
              <a:t>Студенти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стипендій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заявки на участь в конкурсах </a:t>
            </a:r>
            <a:r>
              <a:rPr lang="ru-RU" dirty="0" err="1"/>
              <a:t>безпосередньо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(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(ІСМ)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міжінституційних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/</a:t>
            </a:r>
            <a:r>
              <a:rPr lang="ru-RU" dirty="0" err="1"/>
              <a:t>чи</a:t>
            </a:r>
            <a:r>
              <a:rPr lang="ru-RU" dirty="0"/>
              <a:t> партнерств (</a:t>
            </a:r>
            <a:r>
              <a:rPr lang="ru-RU" dirty="0" err="1"/>
              <a:t>ступенева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 - </a:t>
            </a:r>
            <a:r>
              <a:rPr lang="en-US" dirty="0"/>
              <a:t>Erasmus Mundus Joint Master Degrees), </a:t>
            </a:r>
            <a:r>
              <a:rPr lang="ru-RU" dirty="0"/>
              <a:t>так само як і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</a:t>
            </a:r>
            <a:r>
              <a:rPr lang="ru-RU" dirty="0" err="1"/>
              <a:t>Привілеїв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для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b="1" dirty="0"/>
              <a:t>Партнерами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на практику.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КА1: </a:t>
            </a:r>
            <a:r>
              <a:rPr lang="ru-RU" b="1" dirty="0" err="1" smtClean="0"/>
              <a:t>Мобільність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працівників</a:t>
            </a:r>
            <a:r>
              <a:rPr lang="ru-RU" b="1" dirty="0" smtClean="0"/>
              <a:t> у </a:t>
            </a:r>
            <a:r>
              <a:rPr lang="ru-RU" b="1" dirty="0" err="1" smtClean="0"/>
              <a:t>вищій</a:t>
            </a:r>
            <a:r>
              <a:rPr lang="ru-RU" b="1" dirty="0" smtClean="0"/>
              <a:t> </a:t>
            </a:r>
            <a:r>
              <a:rPr lang="ru-RU" b="1" dirty="0" err="1" smtClean="0"/>
              <a:t>освіті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988840"/>
            <a:ext cx="7719764" cy="48691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 smtClean="0"/>
              <a:t>Надати </a:t>
            </a:r>
            <a:r>
              <a:rPr lang="uk-UA" b="1" dirty="0" smtClean="0"/>
              <a:t>більше кращих</a:t>
            </a:r>
            <a:r>
              <a:rPr lang="uk-UA" dirty="0" smtClean="0"/>
              <a:t> можливостей для підвищення якості викладання та навчання</a:t>
            </a:r>
          </a:p>
          <a:p>
            <a:pPr>
              <a:buNone/>
            </a:pPr>
            <a:r>
              <a:rPr lang="uk-UA" b="1" dirty="0" smtClean="0"/>
              <a:t>Основні </a:t>
            </a:r>
            <a:r>
              <a:rPr lang="uk-UA" b="1" dirty="0"/>
              <a:t>види діяльності за напрямом:</a:t>
            </a:r>
            <a:endParaRPr lang="uk-UA" dirty="0"/>
          </a:p>
          <a:p>
            <a:r>
              <a:rPr lang="uk-UA" b="1" dirty="0" smtClean="0"/>
              <a:t>Викладання </a:t>
            </a:r>
            <a:r>
              <a:rPr lang="uk-UA" dirty="0" smtClean="0"/>
              <a:t>(викладацьке відрядження)</a:t>
            </a:r>
            <a:r>
              <a:rPr lang="uk-UA" b="1" dirty="0" smtClean="0"/>
              <a:t>:</a:t>
            </a:r>
            <a:r>
              <a:rPr lang="uk-UA" dirty="0" smtClean="0"/>
              <a:t> розроблення інноваційних методів викладання, мобільність відкрита для країн-партнерів в обох напрямах </a:t>
            </a:r>
          </a:p>
          <a:p>
            <a:r>
              <a:rPr lang="uk-UA" b="1" dirty="0" smtClean="0"/>
              <a:t>Професійний розвиток:</a:t>
            </a:r>
            <a:r>
              <a:rPr lang="uk-UA" dirty="0" smtClean="0"/>
              <a:t> удосконалення навичок і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у викладацького складу та адміністративного персоналу, відкритий для країн-партнерів в обох напрямах </a:t>
            </a:r>
          </a:p>
          <a:p>
            <a:r>
              <a:rPr lang="uk-UA" b="1" dirty="0" smtClean="0"/>
              <a:t>Запрошення працівників підприємств</a:t>
            </a:r>
            <a:r>
              <a:rPr lang="uk-UA" dirty="0" smtClean="0"/>
              <a:t>: з метою підвищення актуальності навчальних програм</a:t>
            </a:r>
          </a:p>
          <a:p>
            <a:r>
              <a:rPr lang="uk-UA" dirty="0" smtClean="0"/>
              <a:t>Викладачі для отримання стипендій на викладання, підвищення кваліфікації чи стажування подають заявки на участь в конкурсах безпосередньо до свого вищого навчального закладу (кредитна мобільність) на основі </a:t>
            </a:r>
            <a:r>
              <a:rPr lang="uk-UA" dirty="0" err="1" smtClean="0"/>
              <a:t>міжінституційних</a:t>
            </a:r>
            <a:r>
              <a:rPr lang="uk-UA" dirty="0" smtClean="0"/>
              <a:t> угод, або/чи до </a:t>
            </a:r>
            <a:r>
              <a:rPr lang="uk-UA" dirty="0" err="1" smtClean="0"/>
              <a:t>партнерств</a:t>
            </a:r>
            <a:r>
              <a:rPr lang="uk-UA" dirty="0" smtClean="0"/>
              <a:t> (ступенева мобільність), так само як і представники інших країн, обмежень немає. Привілеїв чи/або обмежень немає для жодної країни світу.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64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КА2: Співпраця задля </a:t>
            </a:r>
            <a:r>
              <a:rPr lang="uk-UA" b="1" dirty="0" smtClean="0"/>
              <a:t>інновацій</a:t>
            </a:r>
            <a:br>
              <a:rPr lang="uk-UA" b="1" dirty="0" smtClean="0"/>
            </a:br>
            <a:r>
              <a:rPr lang="uk-UA" b="1" u="sng" dirty="0"/>
              <a:t>Стратегічні партнерства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920880" cy="4824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/>
              <a:t>Зміцнення співпраці між ВНЗ та ключовими </a:t>
            </a:r>
            <a:r>
              <a:rPr lang="uk-UA" dirty="0" err="1"/>
              <a:t>стейкхолдерами</a:t>
            </a:r>
            <a:r>
              <a:rPr lang="uk-UA" dirty="0"/>
              <a:t> (підприємствами, науково-дослідними установами, соціальними партнерами, місцевими / регіональними органами влади, іншими  організаціями у галузі освіти, професійної підготовки або молодіжної політики) заради сприяння якості та інноваціям у вищій освіті</a:t>
            </a:r>
          </a:p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Розроблення, тестування, запровадження нових спільних навчальних планів і програм, спільних модулів, інтенсивних програм навчання</a:t>
            </a:r>
          </a:p>
          <a:p>
            <a:r>
              <a:rPr lang="uk-UA" dirty="0"/>
              <a:t>Розвиток співпраці з підприємствами в рамках проектів з метою вивчення прикладів з реального життя</a:t>
            </a:r>
          </a:p>
          <a:p>
            <a:r>
              <a:rPr lang="uk-UA" dirty="0"/>
              <a:t>Використання потенціалу відкритих освітніх ресурсів, спільного (колективного) та персоналізованого навчання</a:t>
            </a:r>
          </a:p>
          <a:p>
            <a:r>
              <a:rPr lang="uk-UA" dirty="0"/>
              <a:t>Інтеграція різноманітних форм і методів навчання (дистанційного, заочного, модульного)</a:t>
            </a:r>
          </a:p>
          <a:p>
            <a:r>
              <a:rPr lang="uk-UA" dirty="0"/>
              <a:t>Участь країн-партнерів, в тому числі України, можлива як партнера тільки за умов унікального досвіду </a:t>
            </a:r>
            <a:r>
              <a:rPr lang="uk-UA" dirty="0" smtClean="0"/>
              <a:t>та обґрунтованої </a:t>
            </a:r>
            <a:r>
              <a:rPr lang="uk-UA" dirty="0"/>
              <a:t>доданої вартості участі в такому партнерстві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79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КА2: Співпраця задля інновацій</a:t>
            </a:r>
            <a:br>
              <a:rPr lang="uk-UA" b="1" dirty="0"/>
            </a:br>
            <a:r>
              <a:rPr lang="uk-UA" b="1" u="sng" dirty="0"/>
              <a:t>Альянси знань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86000"/>
            <a:ext cx="8532440" cy="42393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/>
              <a:t>Посилити структуровану та довготермінову співпрацю між ВНЗ і </a:t>
            </a:r>
            <a:r>
              <a:rPr lang="uk-UA" dirty="0" smtClean="0"/>
              <a:t>підприємствами задля </a:t>
            </a:r>
            <a:r>
              <a:rPr lang="uk-UA" dirty="0"/>
              <a:t>пошуку інноваційних шляхів вироблення і поширення знань у проектах, націлених на результат, зокрема у новітніх галузях</a:t>
            </a:r>
          </a:p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Розроблення нових </a:t>
            </a:r>
            <a:r>
              <a:rPr lang="uk-UA" dirty="0" err="1"/>
              <a:t>мультидисциплінарних</a:t>
            </a:r>
            <a:r>
              <a:rPr lang="uk-UA" dirty="0"/>
              <a:t> навчальних планів, що відповідають потребам бізнесу</a:t>
            </a:r>
          </a:p>
          <a:p>
            <a:r>
              <a:rPr lang="uk-UA" dirty="0"/>
              <a:t>Стимулювання розвитку у студентів, викладачів і працівників компаній підприємницького способу мислення</a:t>
            </a:r>
          </a:p>
          <a:p>
            <a:r>
              <a:rPr lang="uk-UA" dirty="0"/>
              <a:t>Сприяння обміну, поширенню та спільному створенню нових знань за участю ВНЗ і підприємств</a:t>
            </a:r>
          </a:p>
          <a:p>
            <a:r>
              <a:rPr lang="uk-UA" dirty="0"/>
              <a:t>Участь країн-партнерів, в тому числі України, можлива як партнера тільки за умов унікального досвіду </a:t>
            </a:r>
            <a:r>
              <a:rPr lang="uk-UA" dirty="0" smtClean="0"/>
              <a:t>та обґрунтованої </a:t>
            </a:r>
            <a:r>
              <a:rPr lang="uk-UA" dirty="0"/>
              <a:t>доданої вартості участі в такому альянсі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84784"/>
          </a:xfrm>
        </p:spPr>
        <p:txBody>
          <a:bodyPr>
            <a:normAutofit/>
          </a:bodyPr>
          <a:lstStyle/>
          <a:p>
            <a:r>
              <a:rPr lang="ru-RU" sz="2800" b="1" dirty="0"/>
              <a:t>КА2: </a:t>
            </a:r>
            <a:r>
              <a:rPr lang="ru-RU" sz="2800" b="1" dirty="0" err="1"/>
              <a:t>Співпраця</a:t>
            </a:r>
            <a:r>
              <a:rPr lang="ru-RU" sz="2800" b="1" dirty="0"/>
              <a:t> </a:t>
            </a:r>
            <a:r>
              <a:rPr lang="ru-RU" sz="2800" b="1" dirty="0" err="1"/>
              <a:t>задля</a:t>
            </a:r>
            <a:r>
              <a:rPr lang="ru-RU" sz="2800" b="1" dirty="0"/>
              <a:t> </a:t>
            </a:r>
            <a:r>
              <a:rPr lang="ru-RU" sz="2800" b="1" dirty="0" err="1"/>
              <a:t>інновацій</a:t>
            </a:r>
            <a:r>
              <a:rPr lang="ru-RU" sz="2800" b="1" dirty="0"/>
              <a:t> та </a:t>
            </a:r>
            <a:r>
              <a:rPr lang="ru-RU" sz="2800" b="1" dirty="0" err="1"/>
              <a:t>обміну</a:t>
            </a:r>
            <a:r>
              <a:rPr lang="ru-RU" sz="2800" b="1" dirty="0"/>
              <a:t> </a:t>
            </a:r>
            <a:r>
              <a:rPr lang="ru-RU" sz="2800" b="1" dirty="0" err="1"/>
              <a:t>кращими</a:t>
            </a:r>
            <a:r>
              <a:rPr lang="ru-RU" sz="2800" b="1" dirty="0"/>
              <a:t> практиками</a:t>
            </a:r>
            <a:br>
              <a:rPr lang="ru-RU" sz="2800" b="1" dirty="0"/>
            </a:br>
            <a:r>
              <a:rPr lang="uk-UA" sz="2800" b="1" u="sng" dirty="0"/>
              <a:t>Розвиток потенціалу вищої освіти (</a:t>
            </a:r>
            <a:r>
              <a:rPr lang="en-US" sz="2800" b="1" u="sng" dirty="0"/>
              <a:t>ex-TEMPUS)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920880" cy="46085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Два типи проектів співпраці держав-членів ЄС, інших європейських держав, країн-кандидатів (усього 34) з країнами-сусідами, Росією, країнами Азії, Латинської Америки, Африки, Карибського басейну та Тихоокеанського регіону (близько 150 країн-партнерів):</a:t>
            </a:r>
          </a:p>
          <a:p>
            <a:r>
              <a:rPr lang="uk-UA" b="1" dirty="0"/>
              <a:t>Спільні проекти:</a:t>
            </a:r>
            <a:r>
              <a:rPr lang="uk-UA" dirty="0"/>
              <a:t> Нові навчальні плани та програми, методологія викладання та навчання, розвиток (підвищення кваліфікації) персоналу, забезпечення якості, урядування, інструменти Болонського процесу</a:t>
            </a:r>
          </a:p>
          <a:p>
            <a:r>
              <a:rPr lang="uk-UA" b="1" dirty="0"/>
              <a:t>Структурні проекти:</a:t>
            </a:r>
            <a:r>
              <a:rPr lang="uk-UA" dirty="0"/>
              <a:t> Реформи на національному рівні за участю органів влади в країнах-партнерах (модернізація освітньої політики, заходи із запровадження Болонського процесу, урядування та менеджмент в системі вищої освіти…)</a:t>
            </a:r>
          </a:p>
          <a:p>
            <a:r>
              <a:rPr lang="uk-UA" dirty="0"/>
              <a:t>+</a:t>
            </a:r>
            <a:r>
              <a:rPr lang="uk-UA" b="1" dirty="0"/>
              <a:t> Додатковий компонент мобільності </a:t>
            </a:r>
            <a:r>
              <a:rPr lang="uk-UA" dirty="0"/>
              <a:t>в обох напрямах –з ЄС та до ЄС для країн Європейської політики сусідства та країн-кандидатів (які не мають Національних агентств): для студентів і працівників, ті ж правила, що й для кредитної мобільності (максимум 12 місяців).</a:t>
            </a:r>
          </a:p>
          <a:p>
            <a:r>
              <a:rPr lang="uk-UA" dirty="0"/>
              <a:t>Україна є повноправним учасником напряму та може як ініціювати проекти та бути </a:t>
            </a:r>
            <a:r>
              <a:rPr lang="uk-UA" dirty="0" err="1"/>
              <a:t>кординатором-заявником</a:t>
            </a:r>
            <a:r>
              <a:rPr lang="uk-UA" dirty="0"/>
              <a:t>, так і бути рівноправним партнером проектів.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КА3. </a:t>
            </a:r>
            <a:r>
              <a:rPr lang="ru-RU" dirty="0" err="1" smtClean="0"/>
              <a:t>Підтримка</a:t>
            </a:r>
            <a:r>
              <a:rPr lang="ru-RU" dirty="0" smtClean="0"/>
              <a:t> реформ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5900"/>
            <a:ext cx="8208912" cy="51114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Цілі:</a:t>
            </a:r>
            <a:endParaRPr lang="uk-UA" dirty="0" smtClean="0"/>
          </a:p>
          <a:p>
            <a:r>
              <a:rPr lang="uk-UA" dirty="0" smtClean="0"/>
              <a:t>Підтримка напрацювань/розробок Європейського Союзу в сфері освітньої політики задля досягнення кращого системного розвитку і впливу.</a:t>
            </a:r>
          </a:p>
          <a:p>
            <a:pPr>
              <a:buNone/>
            </a:pPr>
            <a:r>
              <a:rPr lang="uk-UA" b="1" dirty="0" smtClean="0"/>
              <a:t>Основні види діяльності за напрямом: </a:t>
            </a:r>
            <a:endParaRPr lang="uk-UA" dirty="0" smtClean="0"/>
          </a:p>
          <a:p>
            <a:r>
              <a:rPr lang="uk-UA" dirty="0" smtClean="0"/>
              <a:t>Підтримка Відкритого методу координації, порядок денний з модернізації вищої освіти, Болонський процес </a:t>
            </a:r>
          </a:p>
          <a:p>
            <a:r>
              <a:rPr lang="uk-UA" dirty="0" smtClean="0"/>
              <a:t>Розвиток і запровадження інструментів прозорості ЄС (ЄКТС, ...) </a:t>
            </a:r>
          </a:p>
          <a:p>
            <a:r>
              <a:rPr lang="uk-UA" dirty="0" smtClean="0"/>
              <a:t>Визнання кваліфікацій (</a:t>
            </a:r>
            <a:r>
              <a:rPr lang="en-US" dirty="0" smtClean="0"/>
              <a:t>NARIC – </a:t>
            </a:r>
            <a:r>
              <a:rPr lang="uk-UA" dirty="0" smtClean="0"/>
              <a:t>Національний інформаційний центр офіційного визнання свідоцтв про освіту) </a:t>
            </a:r>
          </a:p>
          <a:p>
            <a:r>
              <a:rPr lang="uk-UA" dirty="0" smtClean="0"/>
              <a:t>Мережа експертів з реформування вищої освіти у країнах-сусідах та країнах-кандидатах (</a:t>
            </a:r>
            <a:r>
              <a:rPr lang="en-US" dirty="0" smtClean="0">
                <a:hlinkClick r:id="rId2"/>
              </a:rPr>
              <a:t>Higher Education Reform Experts - HERE</a:t>
            </a:r>
            <a:r>
              <a:rPr lang="en-US" dirty="0" smtClean="0"/>
              <a:t>)</a:t>
            </a:r>
          </a:p>
          <a:p>
            <a:r>
              <a:rPr lang="uk-UA" dirty="0" smtClean="0"/>
              <a:t>Міжнародний діалог щодо освітньої політики </a:t>
            </a:r>
          </a:p>
          <a:p>
            <a:r>
              <a:rPr lang="uk-UA" dirty="0" smtClean="0"/>
              <a:t>Всесвітня асоціація випускників </a:t>
            </a:r>
          </a:p>
          <a:p>
            <a:r>
              <a:rPr lang="uk-UA" dirty="0" smtClean="0"/>
              <a:t>Міжнародна привабливість і пропагування вищої освіти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529" y="0"/>
            <a:ext cx="7200900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484784"/>
            <a:ext cx="8115300" cy="42393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/>
              <a:t>Ціль напряму Жан Моне в рамках </a:t>
            </a:r>
            <a:r>
              <a:rPr lang="uk-UA" b="1" dirty="0" err="1"/>
              <a:t>Еразмус+</a:t>
            </a:r>
            <a:r>
              <a:rPr lang="uk-UA" b="1" dirty="0"/>
              <a:t>:</a:t>
            </a:r>
            <a:endParaRPr lang="uk-UA" dirty="0"/>
          </a:p>
          <a:p>
            <a:r>
              <a:rPr lang="uk-UA" dirty="0"/>
              <a:t>активізувати </a:t>
            </a:r>
            <a:r>
              <a:rPr lang="uk-UA" dirty="0" err="1"/>
              <a:t>євроінтеграційний</a:t>
            </a:r>
            <a:r>
              <a:rPr lang="uk-UA" dirty="0"/>
              <a:t> дискурс, сприяти досконалості </a:t>
            </a:r>
            <a:r>
              <a:rPr lang="uk-UA" dirty="0" err="1"/>
              <a:t>євроінтеграційних</a:t>
            </a:r>
            <a:r>
              <a:rPr lang="uk-UA" dirty="0"/>
              <a:t> студій, залучати вищі навчальні заклади до дослідження </a:t>
            </a:r>
            <a:r>
              <a:rPr lang="uk-UA" dirty="0" err="1"/>
              <a:t>євроінтеграційних</a:t>
            </a:r>
            <a:r>
              <a:rPr lang="uk-UA" dirty="0"/>
              <a:t> процесів та поширення ідей Об'єднаної Європи.</a:t>
            </a:r>
          </a:p>
          <a:p>
            <a:pPr>
              <a:buNone/>
            </a:pPr>
            <a:r>
              <a:rPr lang="uk-UA" dirty="0"/>
              <a:t>Основні види діяльності за напрямом:</a:t>
            </a:r>
          </a:p>
          <a:p>
            <a:r>
              <a:rPr lang="uk-UA" dirty="0"/>
              <a:t>Викладання й дослідження ("Кафедри", "Модулі", "Центри досконалості");</a:t>
            </a:r>
          </a:p>
          <a:p>
            <a:r>
              <a:rPr lang="uk-UA" dirty="0"/>
              <a:t>Дебати між представниками науково-педагогічних кіл та академічні обміни ("Мережі" та "Проекти");</a:t>
            </a:r>
          </a:p>
          <a:p>
            <a:r>
              <a:rPr lang="uk-UA" dirty="0"/>
              <a:t>Підтримка діяльності організацій або асоціацій</a:t>
            </a:r>
            <a:r>
              <a:rPr lang="uk-UA" dirty="0" smtClean="0"/>
              <a:t>;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757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Erasmus+</vt:lpstr>
      <vt:lpstr>Загальний опис програми</vt:lpstr>
      <vt:lpstr>КА1: Мобільність студентів у вищій освіті</vt:lpstr>
      <vt:lpstr>КА1: Мобільність працівників у вищій освіті</vt:lpstr>
      <vt:lpstr>КА2: Співпраця задля інновацій Стратегічні партнерства</vt:lpstr>
      <vt:lpstr>КА2: Співпраця задля інновацій Альянси знань</vt:lpstr>
      <vt:lpstr>КА2: Співпраця задля інновацій та обміну кращими практиками Розвиток потенціалу вищої освіти (ex-TEMPUS)</vt:lpstr>
      <vt:lpstr>КА3. Підтримка реформ у сфері вищої освіти</vt:lpstr>
      <vt:lpstr>Жан Моне</vt:lpstr>
      <vt:lpstr>Напрям діяльності: викладання та дослідження</vt:lpstr>
      <vt:lpstr>Напрям діяльності: дебати та обміни</vt:lpstr>
      <vt:lpstr>Напрям діяльності: підтримка асоціацій</vt:lpstr>
      <vt:lpstr>Корисні посилання: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Користувач</dc:creator>
  <cp:lastModifiedBy>Пользователь Windows</cp:lastModifiedBy>
  <cp:revision>21</cp:revision>
  <dcterms:created xsi:type="dcterms:W3CDTF">2016-12-26T10:52:47Z</dcterms:created>
  <dcterms:modified xsi:type="dcterms:W3CDTF">2019-01-17T12:42:51Z</dcterms:modified>
</cp:coreProperties>
</file>