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85" r:id="rId16"/>
    <p:sldId id="286" r:id="rId17"/>
    <p:sldId id="290" r:id="rId18"/>
    <p:sldId id="291" r:id="rId19"/>
    <p:sldId id="292" r:id="rId20"/>
    <p:sldId id="287" r:id="rId21"/>
    <p:sldId id="288" r:id="rId22"/>
    <p:sldId id="293" r:id="rId23"/>
    <p:sldId id="295" r:id="rId24"/>
    <p:sldId id="296" r:id="rId25"/>
    <p:sldId id="294" r:id="rId26"/>
    <p:sldId id="298" r:id="rId27"/>
    <p:sldId id="299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plus.org.ua/erasmus/molod/ka3-pidtrymka-reform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developmentngo/about/?ref=page_internal" TargetMode="External"/><Relationship Id="rId2" Type="http://schemas.openxmlformats.org/officeDocument/2006/relationships/hyperlink" Target="https://www.facebook.com/opportunutiesforevery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erasmusyouth/abou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624" y="2099255"/>
            <a:ext cx="9068586" cy="3168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Про </a:t>
            </a:r>
            <a:r>
              <a:rPr lang="ru-RU" sz="2800" b="1" dirty="0" err="1"/>
              <a:t>напрями</a:t>
            </a:r>
            <a:r>
              <a:rPr lang="ru-RU" sz="2800" b="1" dirty="0"/>
              <a:t> </a:t>
            </a:r>
            <a:r>
              <a:rPr lang="ru-RU" sz="2800" b="1" dirty="0" err="1"/>
              <a:t>міжнародної</a:t>
            </a:r>
            <a:r>
              <a:rPr lang="ru-RU" sz="2800" b="1" dirty="0"/>
              <a:t> </a:t>
            </a:r>
            <a:r>
              <a:rPr lang="ru-RU" sz="2800" b="1" dirty="0" err="1"/>
              <a:t>співпраці</a:t>
            </a:r>
            <a:r>
              <a:rPr lang="ru-RU" sz="2800" b="1" dirty="0"/>
              <a:t>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зарубіжними</a:t>
            </a:r>
            <a:r>
              <a:rPr lang="ru-RU" sz="2800" b="1" dirty="0"/>
              <a:t> </a:t>
            </a:r>
            <a:r>
              <a:rPr lang="ru-RU" sz="2800" b="1" dirty="0" err="1"/>
              <a:t>освітніми</a:t>
            </a:r>
            <a:r>
              <a:rPr lang="ru-RU" sz="2800" b="1" dirty="0"/>
              <a:t> </a:t>
            </a:r>
            <a:r>
              <a:rPr lang="ru-RU" sz="2800" b="1" dirty="0" err="1"/>
              <a:t>установами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14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/>
              <a:t>Програма афілійованого диплому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uk-UA" sz="2400" b="1" dirty="0" smtClean="0"/>
              <a:t>ДВНЗ «Переяслав-Хмельницький ДПУ імені Григорія Сковороди»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uk-UA" sz="2400" b="1" dirty="0" smtClean="0"/>
              <a:t>із </a:t>
            </a:r>
            <a:r>
              <a:rPr lang="en-US" sz="2400" b="1" dirty="0" smtClean="0"/>
              <a:t>Swiss </a:t>
            </a:r>
            <a:r>
              <a:rPr lang="en-US" sz="2400" b="1" dirty="0"/>
              <a:t>Montreux Business School, </a:t>
            </a:r>
            <a:r>
              <a:rPr lang="ru-RU" sz="2400" b="1" dirty="0" err="1"/>
              <a:t>Швейцарія</a:t>
            </a:r>
            <a:r>
              <a:rPr lang="ru-RU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err="1"/>
              <a:t>Швейцарської</a:t>
            </a:r>
            <a:r>
              <a:rPr lang="ru-RU" sz="2400" b="1" dirty="0"/>
              <a:t> </a:t>
            </a:r>
            <a:r>
              <a:rPr lang="ru-RU" sz="2400" b="1" dirty="0" err="1"/>
              <a:t>Вищою</a:t>
            </a:r>
            <a:r>
              <a:rPr lang="ru-RU" sz="2400" b="1" dirty="0"/>
              <a:t> Школою </a:t>
            </a:r>
            <a:r>
              <a:rPr lang="ru-RU" sz="2400" b="1" dirty="0" err="1"/>
              <a:t>Бізнесу</a:t>
            </a:r>
            <a:r>
              <a:rPr lang="ru-RU" sz="2400" b="1" dirty="0"/>
              <a:t> в </a:t>
            </a:r>
            <a:r>
              <a:rPr lang="ru-RU" sz="2400" b="1" dirty="0" err="1" smtClean="0"/>
              <a:t>Монтр</a:t>
            </a:r>
            <a:r>
              <a:rPr lang="en-US" sz="2400" b="1" dirty="0" smtClean="0"/>
              <a:t>e – SMBS</a:t>
            </a:r>
            <a:r>
              <a:rPr lang="uk-UA" sz="2400" b="1" dirty="0" smtClean="0"/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1970468"/>
            <a:ext cx="11243257" cy="436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Наприкінці жовтня укладено угоду  між нашим університетом та </a:t>
            </a:r>
            <a:r>
              <a:rPr lang="ru-RU" dirty="0" err="1" smtClean="0"/>
              <a:t>Швейцарською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 </a:t>
            </a:r>
            <a:r>
              <a:rPr lang="ru-RU" dirty="0"/>
              <a:t>Школою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 smtClean="0"/>
              <a:t>Монтре</a:t>
            </a:r>
            <a:r>
              <a:rPr lang="ru-RU" dirty="0" smtClean="0"/>
              <a:t> (SMBS)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визнанням</a:t>
            </a:r>
            <a:r>
              <a:rPr lang="ru-RU" dirty="0" smtClean="0"/>
              <a:t> </a:t>
            </a:r>
            <a:r>
              <a:rPr lang="en-US" dirty="0" smtClean="0"/>
              <a:t>SMBS 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дипломів</a:t>
            </a:r>
            <a:r>
              <a:rPr lang="ru-RU" dirty="0"/>
              <a:t> </a:t>
            </a:r>
            <a:r>
              <a:rPr lang="ru-RU" dirty="0" smtClean="0"/>
              <a:t>Бакалавра </a:t>
            </a:r>
            <a:r>
              <a:rPr lang="ru-RU" dirty="0"/>
              <a:t>і </a:t>
            </a:r>
            <a:r>
              <a:rPr lang="ru-RU" dirty="0" err="1"/>
              <a:t>Магістра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</a:t>
            </a:r>
            <a:r>
              <a:rPr lang="ru-RU" dirty="0" smtClean="0"/>
              <a:t>нашим ЗВО.</a:t>
            </a:r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рамках міжнародного співробітництва між нашим університетом, Швейцарською Школою Бізнесу </a:t>
            </a:r>
            <a:r>
              <a:rPr lang="uk-UA" dirty="0" err="1"/>
              <a:t>Монтре</a:t>
            </a:r>
            <a:r>
              <a:rPr lang="uk-UA" dirty="0"/>
              <a:t> (</a:t>
            </a:r>
            <a:r>
              <a:rPr lang="en-US" dirty="0"/>
              <a:t>Swiss  Montreux Business School, SMBS) </a:t>
            </a:r>
            <a:r>
              <a:rPr lang="uk-UA" dirty="0"/>
              <a:t>та представництвом зазначеної школи в Україні, студенти нашого ВНЗ мають змогу отримати два дипломи (український та європейський).</a:t>
            </a:r>
          </a:p>
          <a:p>
            <a:pPr marL="0" indent="0">
              <a:buNone/>
            </a:pPr>
            <a:r>
              <a:rPr lang="uk-UA" b="1" dirty="0"/>
              <a:t>Афілійований диплом </a:t>
            </a:r>
            <a:r>
              <a:rPr lang="uk-UA" dirty="0"/>
              <a:t>– диплом Бакалавра або Магістра </a:t>
            </a:r>
            <a:r>
              <a:rPr lang="en-US" dirty="0"/>
              <a:t>SMBS </a:t>
            </a:r>
            <a:r>
              <a:rPr lang="uk-UA" dirty="0"/>
              <a:t>встановленого зразка, який видається  студентам УКРАЇНСЬКОГО ЗВО після захисту дипломного проекту одночасно з </a:t>
            </a:r>
            <a:r>
              <a:rPr lang="uk-UA" dirty="0" err="1"/>
              <a:t>видачею</a:t>
            </a:r>
            <a:r>
              <a:rPr lang="uk-UA" dirty="0"/>
              <a:t> диплома бакалавра чи магістра УКРАЇНСЬКИМ ЗВО.</a:t>
            </a:r>
          </a:p>
          <a:p>
            <a:pPr marL="0" indent="0">
              <a:buNone/>
            </a:pPr>
            <a:r>
              <a:rPr lang="en-US" b="1" dirty="0"/>
              <a:t>SMBS, </a:t>
            </a:r>
            <a:r>
              <a:rPr lang="uk-UA" b="1" dirty="0"/>
              <a:t>згідно підписаної угоди, присуджує ступень </a:t>
            </a:r>
            <a:r>
              <a:rPr lang="uk-UA" b="1" dirty="0" smtClean="0"/>
              <a:t>бакалавра </a:t>
            </a:r>
            <a:r>
              <a:rPr lang="uk-UA" b="1" dirty="0"/>
              <a:t>чи магістра за результатами освоєння всіх дисциплін відповідно до навчального плану ДПУ імені Григорія Сковороди, який попередньо врегульовується з </a:t>
            </a:r>
            <a:r>
              <a:rPr lang="en-US" b="1" dirty="0"/>
              <a:t>SMBS.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11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489397"/>
            <a:ext cx="11153104" cy="5545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Можлива співпраця по програмі за наступними напрямами: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6006"/>
              </p:ext>
            </p:extLst>
          </p:nvPr>
        </p:nvGraphicFramePr>
        <p:xfrm>
          <a:off x="605308" y="1004553"/>
          <a:ext cx="10740980" cy="471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3668">
                <a:tc>
                  <a:txBody>
                    <a:bodyPr/>
                    <a:lstStyle/>
                    <a:p>
                      <a:r>
                        <a:rPr lang="uk-UA" dirty="0" smtClean="0"/>
                        <a:t>Бакалавр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Соціальна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-Практична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відносини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-Маркетинг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Ділові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комунікації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людськими</a:t>
                      </a:r>
                      <a:r>
                        <a:rPr lang="ru-RU" dirty="0" smtClean="0"/>
                        <a:t> ресурсами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аналіз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Корпоративні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фінанси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облік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Магістр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err="1" smtClean="0"/>
                        <a:t>С</a:t>
                      </a:r>
                      <a:r>
                        <a:rPr lang="ru-RU" dirty="0" err="1" smtClean="0"/>
                        <a:t>оціальна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-Практична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відносини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менеджмент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продажами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проектом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Корпоративне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стратегія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Управлінська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економіка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Ділові</a:t>
                      </a:r>
                      <a:r>
                        <a:rPr lang="ru-RU" dirty="0" smtClean="0"/>
                        <a:t> право і </a:t>
                      </a:r>
                      <a:r>
                        <a:rPr lang="ru-RU" dirty="0" err="1" smtClean="0"/>
                        <a:t>етика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фінанси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інвестиції</a:t>
                      </a:r>
                      <a:r>
                        <a:rPr lang="ru-RU" dirty="0" smtClean="0"/>
                        <a:t> і ринки </a:t>
                      </a:r>
                      <a:r>
                        <a:rPr lang="ru-RU" dirty="0" err="1" smtClean="0"/>
                        <a:t>капіталу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Міжнародний</a:t>
                      </a:r>
                      <a:r>
                        <a:rPr lang="ru-RU" dirty="0" smtClean="0"/>
                        <a:t> маркетинг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Стратегічне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персоналом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7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1" y="1506176"/>
            <a:ext cx="4778062" cy="33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5" y="534926"/>
            <a:ext cx="4456090" cy="57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0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0" y="617538"/>
            <a:ext cx="4262907" cy="56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3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656823"/>
            <a:ext cx="10442620" cy="53782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З </a:t>
            </a:r>
            <a:r>
              <a:rPr lang="ru-RU" b="1" dirty="0"/>
              <a:t>метою </a:t>
            </a:r>
            <a:r>
              <a:rPr lang="ru-RU" b="1" dirty="0" err="1"/>
              <a:t>інтеграції</a:t>
            </a:r>
            <a:r>
              <a:rPr lang="ru-RU" b="1" dirty="0"/>
              <a:t> </a:t>
            </a:r>
            <a:r>
              <a:rPr lang="ru-RU" b="1" dirty="0" err="1" smtClean="0"/>
              <a:t>нашого</a:t>
            </a:r>
            <a:r>
              <a:rPr lang="ru-RU" b="1" dirty="0" smtClean="0"/>
              <a:t> ВНЗ </a:t>
            </a:r>
            <a:r>
              <a:rPr lang="ru-RU" b="1" dirty="0"/>
              <a:t>до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простору,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інтернаціоналізації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,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викладачів</a:t>
            </a:r>
            <a:r>
              <a:rPr lang="ru-RU" b="1" dirty="0"/>
              <a:t>, </a:t>
            </a:r>
            <a:r>
              <a:rPr lang="ru-RU" b="1" dirty="0" err="1"/>
              <a:t>студентів</a:t>
            </a:r>
            <a:r>
              <a:rPr lang="ru-RU" b="1" dirty="0"/>
              <a:t> та </a:t>
            </a:r>
            <a:r>
              <a:rPr lang="ru-RU" b="1" dirty="0" err="1"/>
              <a:t>адміністративного</a:t>
            </a:r>
            <a:r>
              <a:rPr lang="ru-RU" b="1" dirty="0"/>
              <a:t> персоналу </a:t>
            </a:r>
            <a:r>
              <a:rPr lang="ru-RU" b="1" dirty="0" err="1"/>
              <a:t>можливістю</a:t>
            </a:r>
            <a:r>
              <a:rPr lang="ru-RU" b="1" dirty="0"/>
              <a:t> </a:t>
            </a:r>
            <a:r>
              <a:rPr lang="ru-RU" b="1" dirty="0" err="1"/>
              <a:t>набуття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досвіду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 сферах </a:t>
            </a:r>
            <a:r>
              <a:rPr lang="ru-RU" b="1" dirty="0" err="1"/>
              <a:t>освіти</a:t>
            </a:r>
            <a:r>
              <a:rPr lang="ru-RU" b="1" dirty="0"/>
              <a:t>, науки, та </a:t>
            </a:r>
            <a:r>
              <a:rPr lang="ru-RU" b="1" dirty="0" err="1"/>
              <a:t>культури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європеїзації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 smtClean="0"/>
              <a:t>, просимо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факультетів</a:t>
            </a:r>
            <a:r>
              <a:rPr lang="ru-RU" b="1" dirty="0" smtClean="0"/>
              <a:t> та кафедр </a:t>
            </a:r>
            <a:r>
              <a:rPr lang="ru-RU" b="1" dirty="0" err="1" smtClean="0"/>
              <a:t>долучатися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проектів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, науки та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uk-UA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8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695459"/>
            <a:ext cx="10882648" cy="55636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Для отримання інформації щодо існуючих міжнародних грантових програм, програм стажувань та програм одностороннього культурного обміну прошу користуватися сайтом нашого відділу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1700010"/>
            <a:ext cx="8564451" cy="46106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9118242" y="2446986"/>
            <a:ext cx="1004552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0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5" y="617538"/>
            <a:ext cx="1008025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125792" y="4456090"/>
            <a:ext cx="3000777" cy="10689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798490"/>
            <a:ext cx="9878094" cy="5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816698" y="2459865"/>
            <a:ext cx="2975020" cy="148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746375"/>
            <a:ext cx="100599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2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618186"/>
            <a:ext cx="9517488" cy="57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64439" y="2266681"/>
            <a:ext cx="1854558" cy="1339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6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772732"/>
            <a:ext cx="9234151" cy="54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413679" y="4675031"/>
            <a:ext cx="2730321" cy="708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2276"/>
            <a:ext cx="10058400" cy="65682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Актуальна міжнародна співпраця університету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5" y="1171977"/>
            <a:ext cx="11075831" cy="51000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 smtClean="0"/>
              <a:t>Міжнародний </a:t>
            </a:r>
            <a:r>
              <a:rPr lang="uk-UA" sz="2800" b="1" dirty="0"/>
              <a:t>проект програми ЄС </a:t>
            </a:r>
            <a:r>
              <a:rPr lang="en-US" sz="2800" b="1" dirty="0"/>
              <a:t>Erasmus + KA </a:t>
            </a:r>
            <a:r>
              <a:rPr lang="en-US" sz="2800" b="1" dirty="0" smtClean="0"/>
              <a:t>2</a:t>
            </a:r>
            <a:r>
              <a:rPr lang="uk-UA" sz="2800" b="1" dirty="0"/>
              <a:t> </a:t>
            </a:r>
            <a:r>
              <a:rPr lang="en-US" sz="2800" b="1" dirty="0" smtClean="0"/>
              <a:t>«</a:t>
            </a:r>
            <a:r>
              <a:rPr lang="uk-UA" sz="2800" b="1" dirty="0"/>
              <a:t>Модернізація педагогічної вищої освіти з використанням інноваційних інструментів викладання – </a:t>
            </a:r>
            <a:r>
              <a:rPr lang="en-US" sz="2800" b="1" dirty="0" err="1" smtClean="0"/>
              <a:t>MoPED</a:t>
            </a:r>
            <a:r>
              <a:rPr lang="en-US" sz="2800" b="1" dirty="0" smtClean="0"/>
              <a:t>»</a:t>
            </a:r>
            <a:endParaRPr lang="uk-UA" sz="2800" b="1" dirty="0" smtClean="0"/>
          </a:p>
          <a:p>
            <a:pPr marL="0" indent="0">
              <a:buNone/>
            </a:pPr>
            <a:r>
              <a:rPr lang="uk-UA" dirty="0" smtClean="0"/>
              <a:t>Метою </a:t>
            </a:r>
            <a:r>
              <a:rPr lang="uk-UA" dirty="0"/>
              <a:t>проекту є модернізація навчальних програм для педагогічних ЗВО України шляхом включення до навчальних курсів сучасних навчальних ІКТ </a:t>
            </a:r>
            <a:r>
              <a:rPr lang="uk-UA" dirty="0" err="1"/>
              <a:t>методик</a:t>
            </a:r>
            <a:r>
              <a:rPr lang="uk-UA" dirty="0"/>
              <a:t> </a:t>
            </a:r>
            <a:r>
              <a:rPr lang="uk-UA" dirty="0" smtClean="0"/>
              <a:t>викладання. </a:t>
            </a:r>
            <a:r>
              <a:rPr lang="uk-UA" dirty="0"/>
              <a:t>Відповідаючи на сучасні виклики та вимоги часу, а також підтримуючи амбітні широкомасштабні освітні реформи в Україні, проект вплине на якість педагогічної вищої освіти та посилить цифрові та дидактичні компетенції майбутніх </a:t>
            </a:r>
            <a:r>
              <a:rPr lang="uk-UA" dirty="0" smtClean="0"/>
              <a:t>вчителів.</a:t>
            </a:r>
          </a:p>
          <a:p>
            <a:r>
              <a:rPr lang="uk-UA" dirty="0" smtClean="0"/>
              <a:t>На </a:t>
            </a:r>
            <a:r>
              <a:rPr lang="uk-UA" dirty="0" err="1" smtClean="0"/>
              <a:t>гугл</a:t>
            </a:r>
            <a:r>
              <a:rPr lang="uk-UA" dirty="0" smtClean="0"/>
              <a:t> диску у відповідних групах проекту, у вкладці «потік» викладено «Методичні рекомендації» та «Критерії оцінювання » курсів, а також презентаційні матеріали по проведеному навчанню у період із 15.04 по 19 04. </a:t>
            </a:r>
          </a:p>
          <a:p>
            <a:r>
              <a:rPr lang="uk-UA" smtClean="0"/>
              <a:t>Після </a:t>
            </a:r>
            <a:r>
              <a:rPr lang="uk-UA" dirty="0" smtClean="0"/>
              <a:t>викладення оновленого матеріалу,  курс проходить внутрішню експертну оцінку – академічною групою проекту, а потім зовнішню – одним із партнерів консорціуму проекту </a:t>
            </a:r>
            <a:r>
              <a:rPr lang="en-US" dirty="0" err="1"/>
              <a:t>MoPED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При отриманні позитивної експертної оцінки </a:t>
            </a:r>
            <a:r>
              <a:rPr lang="uk-UA" dirty="0" err="1" smtClean="0"/>
              <a:t>апліканту</a:t>
            </a:r>
            <a:r>
              <a:rPr lang="uk-UA" dirty="0" smtClean="0"/>
              <a:t> надається </a:t>
            </a:r>
            <a:r>
              <a:rPr lang="uk-UA" dirty="0"/>
              <a:t>сертифікат </a:t>
            </a:r>
            <a:r>
              <a:rPr lang="uk-UA" dirty="0" smtClean="0"/>
              <a:t>про </a:t>
            </a:r>
            <a:r>
              <a:rPr lang="uk-UA" dirty="0"/>
              <a:t>проходження навчання в </a:t>
            </a:r>
            <a:r>
              <a:rPr lang="uk-UA" dirty="0" smtClean="0"/>
              <a:t>рамках проекту </a:t>
            </a:r>
            <a:r>
              <a:rPr lang="en-US" dirty="0"/>
              <a:t>Erasmus + KA </a:t>
            </a:r>
            <a:r>
              <a:rPr lang="en-US" dirty="0" smtClean="0"/>
              <a:t>2</a:t>
            </a:r>
            <a:r>
              <a:rPr lang="uk-UA" dirty="0" smtClean="0"/>
              <a:t> </a:t>
            </a:r>
            <a:r>
              <a:rPr lang="en-US" dirty="0" err="1" smtClean="0"/>
              <a:t>MoPED</a:t>
            </a:r>
            <a:r>
              <a:rPr lang="en-US" dirty="0" smtClean="0"/>
              <a:t> </a:t>
            </a:r>
            <a:r>
              <a:rPr lang="uk-UA" dirty="0" smtClean="0"/>
              <a:t>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uk-UA" dirty="0" smtClean="0"/>
              <a:t>» – 80 годин.</a:t>
            </a:r>
          </a:p>
        </p:txBody>
      </p:sp>
    </p:spTree>
    <p:extLst>
      <p:ext uri="{BB962C8B-B14F-4D97-AF65-F5344CB8AC3E}">
        <p14:creationId xmlns:p14="http://schemas.microsoft.com/office/powerpoint/2010/main" val="374941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5" y="592138"/>
            <a:ext cx="10331552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809149" y="2318197"/>
            <a:ext cx="798490" cy="605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8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5" y="657225"/>
            <a:ext cx="10100019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30309" y="3721994"/>
            <a:ext cx="1378039" cy="1120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2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515155"/>
            <a:ext cx="10391104" cy="721217"/>
          </a:xfrm>
        </p:spPr>
        <p:txBody>
          <a:bodyPr>
            <a:noAutofit/>
          </a:bodyPr>
          <a:lstStyle/>
          <a:p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en-US" sz="2400" dirty="0"/>
              <a:t>Erasmus+ </a:t>
            </a:r>
            <a:r>
              <a:rPr lang="en-US" sz="2400" dirty="0" smtClean="0"/>
              <a:t>Youth</a:t>
            </a:r>
            <a:r>
              <a:rPr lang="uk-UA" sz="2400" dirty="0" smtClean="0"/>
              <a:t>: КА 1 та КА 2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919" y="1094705"/>
            <a:ext cx="10588580" cy="511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Erasmus</a:t>
            </a:r>
            <a:r>
              <a:rPr lang="en-US" dirty="0"/>
              <a:t>+ </a:t>
            </a:r>
            <a:r>
              <a:rPr lang="en-US" dirty="0" smtClean="0"/>
              <a:t>Youth </a:t>
            </a:r>
            <a:r>
              <a:rPr lang="en-US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партнерства, заходи і </a:t>
            </a:r>
            <a:r>
              <a:rPr lang="ru-RU" dirty="0" err="1"/>
              <a:t>мобільність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smtClean="0"/>
              <a:t>науки, </a:t>
            </a:r>
            <a:r>
              <a:rPr lang="ru-RU" dirty="0" err="1"/>
              <a:t>молоді</a:t>
            </a:r>
            <a:r>
              <a:rPr lang="ru-RU" dirty="0"/>
              <a:t> і спорту.</a:t>
            </a:r>
          </a:p>
          <a:p>
            <a:pPr marL="0" indent="0">
              <a:buNone/>
            </a:pP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Erasmus+ Youth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КА1: </a:t>
            </a:r>
            <a:r>
              <a:rPr lang="ru-RU" b="1" dirty="0" err="1"/>
              <a:t>Мобільність</a:t>
            </a:r>
            <a:r>
              <a:rPr lang="ru-RU" b="1" dirty="0"/>
              <a:t> </a:t>
            </a:r>
            <a:r>
              <a:rPr lang="ru-RU" b="1" dirty="0" err="1" smtClean="0"/>
              <a:t>молоді</a:t>
            </a:r>
            <a:r>
              <a:rPr lang="ru-RU" b="1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ДВА ТИПИ </a:t>
            </a:r>
            <a:r>
              <a:rPr lang="ru-RU" dirty="0" err="1"/>
              <a:t>можливостей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43033"/>
              </p:ext>
            </p:extLst>
          </p:nvPr>
        </p:nvGraphicFramePr>
        <p:xfrm>
          <a:off x="682580" y="2700700"/>
          <a:ext cx="10612191" cy="362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827">
                <a:tc>
                  <a:txBody>
                    <a:bodyPr/>
                    <a:lstStyle/>
                    <a:p>
                      <a:r>
                        <a:rPr lang="ru-RU" dirty="0" smtClean="0"/>
                        <a:t>1. МОЛОДІЖНІ ОБМІНИ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зустрічі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двох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молодих</a:t>
                      </a:r>
                      <a:r>
                        <a:rPr lang="ru-RU" dirty="0" smtClean="0"/>
                        <a:t> людей з </a:t>
                      </a:r>
                      <a:r>
                        <a:rPr lang="ru-RU" dirty="0" err="1" smtClean="0"/>
                        <a:t>різних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країн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тривалість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обміну</a:t>
                      </a:r>
                      <a:r>
                        <a:rPr lang="ru-RU" dirty="0" smtClean="0"/>
                        <a:t>: 5–21 день;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вік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13-30 </a:t>
                      </a:r>
                      <a:r>
                        <a:rPr lang="ru-RU" dirty="0" err="1" smtClean="0"/>
                        <a:t>років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16-60, </a:t>
                      </a:r>
                      <a:r>
                        <a:rPr lang="ru-RU" dirty="0" err="1" smtClean="0"/>
                        <a:t>мінімум</a:t>
                      </a:r>
                      <a:r>
                        <a:rPr lang="ru-RU" dirty="0" smtClean="0"/>
                        <a:t> 4 </a:t>
                      </a:r>
                      <a:r>
                        <a:rPr lang="ru-RU" dirty="0" err="1" smtClean="0"/>
                        <a:t>учасники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кожної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групи</a:t>
                      </a:r>
                      <a:r>
                        <a:rPr lang="ru-RU" dirty="0" smtClean="0"/>
                        <a:t> + 1 </a:t>
                      </a:r>
                      <a:r>
                        <a:rPr lang="ru-RU" dirty="0" err="1" smtClean="0"/>
                        <a:t>лідер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групи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детальніше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МОБІЛЬНІСТЬ МОЛОДІЖНИХ ПРАЦІВНИКІВ</a:t>
                      </a:r>
                    </a:p>
                    <a:p>
                      <a:r>
                        <a:rPr lang="ru-RU" dirty="0" smtClean="0"/>
                        <a:t>• заходи,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підтримують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професійний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працівників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молодіжних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організацій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основні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типи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заходів</a:t>
                      </a:r>
                      <a:r>
                        <a:rPr lang="ru-RU" dirty="0" smtClean="0"/>
                        <a:t>:</a:t>
                      </a:r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o </a:t>
                      </a:r>
                      <a:r>
                        <a:rPr lang="ru-RU" dirty="0" err="1" smtClean="0"/>
                        <a:t>семінари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тренінгові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курси</a:t>
                      </a:r>
                      <a:r>
                        <a:rPr lang="ru-RU" dirty="0" smtClean="0"/>
                        <a:t>, заходи з </a:t>
                      </a:r>
                      <a:r>
                        <a:rPr lang="ru-RU" dirty="0" err="1" smtClean="0"/>
                        <a:t>налагодження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співпраці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навчальні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візити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o </a:t>
                      </a:r>
                      <a:r>
                        <a:rPr lang="ru-RU" dirty="0" err="1" smtClean="0"/>
                        <a:t>стажування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спостереження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молодіжній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організації</a:t>
                      </a:r>
                      <a:r>
                        <a:rPr lang="ru-RU" dirty="0" smtClean="0"/>
                        <a:t> за кордоном;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тривалість</a:t>
                      </a:r>
                      <a:r>
                        <a:rPr lang="ru-RU" dirty="0" smtClean="0"/>
                        <a:t> заходу: 2 </a:t>
                      </a:r>
                      <a:r>
                        <a:rPr lang="ru-RU" dirty="0" err="1" smtClean="0"/>
                        <a:t>дні</a:t>
                      </a:r>
                      <a:r>
                        <a:rPr lang="ru-RU" dirty="0" smtClean="0"/>
                        <a:t> – 2 </a:t>
                      </a:r>
                      <a:r>
                        <a:rPr lang="ru-RU" dirty="0" err="1" smtClean="0"/>
                        <a:t>місяці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без </a:t>
                      </a:r>
                      <a:r>
                        <a:rPr lang="ru-RU" dirty="0" err="1" smtClean="0"/>
                        <a:t>вікових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обмежень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до 50 (</a:t>
                      </a:r>
                      <a:r>
                        <a:rPr lang="ru-RU" dirty="0" err="1" smtClean="0"/>
                        <a:t>включно</a:t>
                      </a:r>
                      <a:r>
                        <a:rPr lang="ru-RU" dirty="0" smtClean="0"/>
                        <a:t> з тренерами та </a:t>
                      </a:r>
                      <a:r>
                        <a:rPr lang="ru-RU" dirty="0" err="1" smtClean="0"/>
                        <a:t>фасилітаторами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2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695459"/>
            <a:ext cx="10532772" cy="5339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КА2: </a:t>
            </a:r>
            <a:r>
              <a:rPr lang="ru-RU" b="1" dirty="0" err="1"/>
              <a:t>Проекти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ДВА ТИПИ </a:t>
            </a:r>
            <a:r>
              <a:rPr lang="ru-RU" dirty="0" err="1"/>
              <a:t>можливостей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erasmusplus.org.ua/erasmus/molod/ka2-proekty-spivpratsi.html</a:t>
            </a:r>
            <a:endParaRPr lang="en-US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ru-RU" b="1" dirty="0"/>
              <a:t>СТРАТЕГІЧНІ ПАРТНЕРСТВА У СФЕРІ МОЛОДІ - як партнер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практик 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співробітництва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на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/>
              <a:t>База </a:t>
            </a:r>
            <a:r>
              <a:rPr lang="ru-RU" b="1" dirty="0" err="1"/>
              <a:t>проектів</a:t>
            </a:r>
            <a:r>
              <a:rPr lang="ru-RU" b="1" dirty="0"/>
              <a:t>: </a:t>
            </a:r>
            <a:r>
              <a:rPr lang="en-US" b="1" dirty="0">
                <a:hlinkClick r:id="rId2"/>
              </a:rPr>
              <a:t>http://ec.europa.eu/programmes/erasmus-plus/projects</a:t>
            </a:r>
            <a:r>
              <a:rPr lang="en-US" b="1" dirty="0" smtClean="0">
                <a:hlinkClick r:id="rId2"/>
              </a:rPr>
              <a:t>/</a:t>
            </a:r>
            <a:endParaRPr lang="uk-UA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2. РОЗВИТОК </a:t>
            </a:r>
            <a:r>
              <a:rPr lang="ru-RU" b="1" dirty="0"/>
              <a:t>ПОТЕНЦІАЛУ У СФЕРІ МОЛОДІ (</a:t>
            </a:r>
            <a:r>
              <a:rPr lang="ru-RU" b="1" dirty="0" err="1"/>
              <a:t>Молодіжне</a:t>
            </a:r>
            <a:r>
              <a:rPr lang="ru-RU" b="1" dirty="0"/>
              <a:t> </a:t>
            </a:r>
            <a:r>
              <a:rPr lang="ru-RU" b="1" dirty="0" err="1"/>
              <a:t>вікно</a:t>
            </a:r>
            <a:r>
              <a:rPr lang="ru-RU" b="1" dirty="0"/>
              <a:t> </a:t>
            </a:r>
            <a:r>
              <a:rPr lang="ru-RU" b="1" dirty="0" err="1"/>
              <a:t>Східного</a:t>
            </a:r>
            <a:r>
              <a:rPr lang="ru-RU" b="1" dirty="0"/>
              <a:t> партнерства) - як </a:t>
            </a:r>
            <a:r>
              <a:rPr lang="ru-RU" b="1" dirty="0" err="1"/>
              <a:t>аплікант</a:t>
            </a:r>
            <a:r>
              <a:rPr lang="ru-RU" b="1" dirty="0"/>
              <a:t>/ партнер:</a:t>
            </a:r>
          </a:p>
          <a:p>
            <a:pPr marL="0" indent="0">
              <a:buNone/>
            </a:pP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стажування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для </a:t>
            </a:r>
            <a:r>
              <a:rPr lang="ru-RU" dirty="0" err="1"/>
              <a:t>молоді</a:t>
            </a:r>
            <a:r>
              <a:rPr lang="ru-RU" dirty="0"/>
              <a:t>;</a:t>
            </a:r>
          </a:p>
          <a:p>
            <a:r>
              <a:rPr lang="ru-RU" dirty="0" smtClean="0"/>
              <a:t>партнерство </a:t>
            </a:r>
            <a:r>
              <a:rPr lang="ru-RU" dirty="0"/>
              <a:t>для </a:t>
            </a:r>
            <a:r>
              <a:rPr lang="ru-RU" dirty="0" err="1"/>
              <a:t>підприємництва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2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1" y="669701"/>
            <a:ext cx="10869768" cy="5365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КА3: </a:t>
            </a:r>
            <a:r>
              <a:rPr lang="ru-RU" b="1" dirty="0" err="1"/>
              <a:t>Підтримка</a:t>
            </a:r>
            <a:r>
              <a:rPr lang="ru-RU" b="1" dirty="0"/>
              <a:t> реформ</a:t>
            </a:r>
          </a:p>
          <a:p>
            <a:pPr marL="0" indent="0" algn="ctr">
              <a:buNone/>
            </a:pPr>
            <a:r>
              <a:rPr lang="ru-RU" b="1" dirty="0">
                <a:hlinkClick r:id="rId2"/>
              </a:rPr>
              <a:t>https://</a:t>
            </a:r>
            <a:r>
              <a:rPr lang="ru-RU" b="1" dirty="0" smtClean="0">
                <a:hlinkClick r:id="rId2"/>
              </a:rPr>
              <a:t>erasmusplus.org.ua/erasmus/molod/ka3-pidtrymka-reform.html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 smtClean="0"/>
              <a:t>Проекти</a:t>
            </a:r>
            <a:r>
              <a:rPr lang="ru-RU" b="1" dirty="0" smtClean="0"/>
              <a:t> </a:t>
            </a:r>
            <a:r>
              <a:rPr lang="ru-RU" b="1" dirty="0"/>
              <a:t>МОЛОДІЖНИХ ДІАЛОГІВ: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молодими</a:t>
            </a:r>
            <a:r>
              <a:rPr lang="ru-RU" dirty="0"/>
              <a:t> людьми та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у </a:t>
            </a:r>
            <a:r>
              <a:rPr lang="ru-RU" dirty="0" err="1"/>
              <a:t>молодіжній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(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/>
              <a:t>відкритий</a:t>
            </a:r>
            <a:r>
              <a:rPr lang="ru-RU" dirty="0"/>
              <a:t> онлайн курс про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молоді</a:t>
            </a:r>
            <a:r>
              <a:rPr lang="ru-RU" dirty="0"/>
              <a:t> та як </a:t>
            </a:r>
            <a:r>
              <a:rPr lang="ru-RU" dirty="0" err="1"/>
              <a:t>подавати</a:t>
            </a:r>
            <a:r>
              <a:rPr lang="ru-RU" dirty="0"/>
              <a:t> заявку на </a:t>
            </a:r>
            <a:r>
              <a:rPr lang="ru-RU" dirty="0" err="1" smtClean="0"/>
              <a:t>конкурси</a:t>
            </a:r>
            <a:r>
              <a:rPr lang="ru-RU" dirty="0" smtClean="0"/>
              <a:t>, база </a:t>
            </a:r>
            <a:r>
              <a:rPr lang="ru-RU" dirty="0" err="1"/>
              <a:t>проектів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http</a:t>
            </a:r>
            <a:r>
              <a:rPr lang="ru-RU" b="1" dirty="0"/>
              <a:t>://ec.europa.eu/programmes/erasmus-plus/projects/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42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2" y="1371600"/>
            <a:ext cx="10058400" cy="4598126"/>
          </a:xfrm>
        </p:spPr>
        <p:txBody>
          <a:bodyPr/>
          <a:lstStyle/>
          <a:p>
            <a:r>
              <a:rPr lang="ru-RU" dirty="0" err="1"/>
              <a:t>Інформаційний</a:t>
            </a:r>
            <a:r>
              <a:rPr lang="ru-RU" dirty="0"/>
              <a:t> центр </a:t>
            </a:r>
            <a:r>
              <a:rPr lang="en-US" dirty="0"/>
              <a:t>Erasmus+ </a:t>
            </a:r>
            <a:r>
              <a:rPr lang="ru-RU" dirty="0"/>
              <a:t>Молодь та </a:t>
            </a:r>
            <a:r>
              <a:rPr lang="ru-RU" dirty="0" err="1" smtClean="0"/>
              <a:t>Європейський</a:t>
            </a:r>
            <a:r>
              <a:rPr lang="ru-RU" dirty="0"/>
              <a:t> </a:t>
            </a:r>
            <a:r>
              <a:rPr lang="ru-RU" dirty="0" smtClean="0"/>
              <a:t>Корпус </a:t>
            </a:r>
            <a:r>
              <a:rPr lang="ru-RU" dirty="0" err="1"/>
              <a:t>Солідарності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та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практик та </a:t>
            </a:r>
            <a:r>
              <a:rPr lang="ru-RU" dirty="0" err="1"/>
              <a:t>налагодженню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молодіжних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в рамках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КОНТАКТНА ІНФОРМАЦІЯ</a:t>
            </a:r>
            <a:endParaRPr lang="ru-RU" dirty="0"/>
          </a:p>
          <a:p>
            <a:r>
              <a:rPr lang="ru-RU" dirty="0"/>
              <a:t>Тел. 050 081 7244</a:t>
            </a:r>
          </a:p>
          <a:p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EPlus.Ukraine</a:t>
            </a:r>
            <a:endParaRPr lang="en-US" dirty="0"/>
          </a:p>
          <a:p>
            <a:r>
              <a:rPr lang="ru-RU" dirty="0" err="1"/>
              <a:t>інфо</a:t>
            </a:r>
            <a:r>
              <a:rPr lang="ru-RU" dirty="0"/>
              <a:t>.</a:t>
            </a:r>
            <a:r>
              <a:rPr lang="en-US" dirty="0"/>
              <a:t>ukraine@salto-youth.net</a:t>
            </a:r>
          </a:p>
          <a:p>
            <a:r>
              <a:rPr lang="en-US" dirty="0"/>
              <a:t>https://www.facebook.com/pg/EPlus.Ukraine/about/?ref=page_internal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9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618186"/>
            <a:ext cx="10481256" cy="5666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співпрацюють</a:t>
            </a:r>
            <a:r>
              <a:rPr lang="ru-RU" b="1" dirty="0"/>
              <a:t> з </a:t>
            </a:r>
            <a:r>
              <a:rPr lang="en-US" b="1" dirty="0" smtClean="0"/>
              <a:t>Erasmus</a:t>
            </a:r>
            <a:r>
              <a:rPr lang="en-US" b="1" dirty="0"/>
              <a:t>+ Youth: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НГО «</a:t>
            </a:r>
            <a:r>
              <a:rPr lang="ru-RU" dirty="0" err="1"/>
              <a:t>Юніт</a:t>
            </a:r>
            <a:r>
              <a:rPr lang="ru-RU" dirty="0"/>
              <a:t>» –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з метою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як на локальному, так і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 Нашим </a:t>
            </a:r>
            <a:r>
              <a:rPr lang="ru-RU" dirty="0" err="1"/>
              <a:t>прагненням</a:t>
            </a:r>
            <a:r>
              <a:rPr lang="ru-RU" dirty="0"/>
              <a:t> є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суспільно-активної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та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КОНТАКТНА ІНФОРМАЦІЯ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 063 400 6638</a:t>
            </a:r>
          </a:p>
          <a:p>
            <a:pPr marL="0" indent="0">
              <a:buNone/>
            </a:pPr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ngo.unit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інфо</a:t>
            </a:r>
            <a:r>
              <a:rPr lang="ru-RU" dirty="0"/>
              <a:t>@</a:t>
            </a: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https://www.facebook.com/pg/ngo.unit/about/?ref=page_internal</a:t>
            </a:r>
          </a:p>
        </p:txBody>
      </p:sp>
    </p:spTree>
    <p:extLst>
      <p:ext uri="{BB962C8B-B14F-4D97-AF65-F5344CB8AC3E}">
        <p14:creationId xmlns:p14="http://schemas.microsoft.com/office/powerpoint/2010/main" val="137426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31065"/>
            <a:ext cx="10058400" cy="54039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b="1" dirty="0" err="1">
                <a:latin typeface="Times New Roman"/>
                <a:ea typeface="Calibri"/>
                <a:cs typeface="Times New Roman"/>
              </a:rPr>
              <a:t>Evs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Esc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Erasmus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Plus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Projects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Grants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Internship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Opportunities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https://www.facebook.com/opportunutiesforeveryone/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b="1" dirty="0" err="1" smtClean="0">
                <a:latin typeface="Times New Roman"/>
                <a:ea typeface="Calibri"/>
                <a:cs typeface="Times New Roman"/>
              </a:rPr>
              <a:t>Development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Initiative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latin typeface="Times New Roman"/>
                <a:ea typeface="Calibri"/>
                <a:cs typeface="Times New Roman"/>
              </a:rPr>
              <a:t>m.me/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developmentngo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latin typeface="Times New Roman"/>
                <a:ea typeface="Calibri"/>
                <a:cs typeface="Times New Roman"/>
              </a:rPr>
              <a:t>office.development.initiative@gmail.com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https://www.facebook.com/pg/developmentngo/about/?ref=page_internal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Українська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організація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спрямована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сприяння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розвитку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активного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громадянства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сталого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розвитку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мобільності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молоді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працевлаштуванню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підприємництву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Youth in Action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https://www.facebook.com/groups/erasmusyouth/about/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Група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для колишніх та майбутніх учасників програми ЄС «Молодь в дії» -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тут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ви можете дізнатися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більше інформації щодо програми,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знайти партнерів для проектів, а також поділитися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власним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досвідом. У 2014 році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даний напрям став частиною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програми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Erasmus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+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04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Дякуємо за увагу!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938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0913"/>
            <a:ext cx="10058400" cy="1473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/>
              <a:t>Співпраця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en-US" sz="2400" b="1" dirty="0" smtClean="0"/>
              <a:t>Czech </a:t>
            </a:r>
            <a:r>
              <a:rPr lang="en-US" sz="2400" b="1" dirty="0"/>
              <a:t>Development Agency </a:t>
            </a:r>
            <a:r>
              <a:rPr lang="ru-RU" sz="2400" b="1" dirty="0"/>
              <a:t>та </a:t>
            </a:r>
            <a:r>
              <a:rPr lang="en-US" sz="2400" b="1" dirty="0"/>
              <a:t>Association for International </a:t>
            </a:r>
            <a:r>
              <a:rPr lang="en-US" sz="2400" b="1" dirty="0" smtClean="0"/>
              <a:t>Affairs</a:t>
            </a: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>(Чеською агенцію розвитку та асоціацією міжнародних справ)</a:t>
            </a:r>
            <a:r>
              <a:rPr lang="en-US" sz="2400" b="1" dirty="0" smtClean="0"/>
              <a:t>.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ru-RU" sz="2400" b="1" dirty="0" smtClean="0"/>
              <a:t>Проект </a:t>
            </a:r>
            <a:r>
              <a:rPr lang="ru-RU" sz="2400" b="1" dirty="0"/>
              <a:t>«</a:t>
            </a:r>
            <a:r>
              <a:rPr lang="ru-RU" sz="2400" b="1" dirty="0" err="1"/>
              <a:t>Зміни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педагогічних</a:t>
            </a:r>
            <a:r>
              <a:rPr lang="ru-RU" sz="2400" b="1" dirty="0"/>
              <a:t> </a:t>
            </a:r>
            <a:r>
              <a:rPr lang="ru-RU" sz="2400" b="1" dirty="0" err="1"/>
              <a:t>факультетів</a:t>
            </a:r>
            <a:r>
              <a:rPr lang="ru-RU" sz="2400" b="1" dirty="0"/>
              <a:t> та </a:t>
            </a:r>
            <a:r>
              <a:rPr lang="ru-RU" sz="2400" b="1" dirty="0" err="1"/>
              <a:t>університетів</a:t>
            </a:r>
            <a:r>
              <a:rPr lang="ru-RU" sz="2400" b="1" dirty="0"/>
              <a:t> у 21 </a:t>
            </a:r>
            <a:r>
              <a:rPr lang="ru-RU" sz="2400" b="1" dirty="0" err="1"/>
              <a:t>столітті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5" y="2103119"/>
            <a:ext cx="10378225" cy="4052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Проект є </a:t>
            </a:r>
            <a:r>
              <a:rPr lang="ru-RU" dirty="0" err="1" smtClean="0"/>
              <a:t>логічним</a:t>
            </a:r>
            <a:r>
              <a:rPr lang="ru-RU" dirty="0" smtClean="0"/>
              <a:t> </a:t>
            </a:r>
            <a:r>
              <a:rPr lang="ru-RU" dirty="0" err="1" smtClean="0"/>
              <a:t>продовженням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(«</a:t>
            </a:r>
            <a:r>
              <a:rPr lang="ru-RU" dirty="0" err="1" smtClean="0"/>
              <a:t>Освітній</a:t>
            </a:r>
            <a:r>
              <a:rPr lang="ru-RU" dirty="0" smtClean="0"/>
              <a:t> менеджмент» та «</a:t>
            </a:r>
            <a:r>
              <a:rPr lang="ru-RU" dirty="0" err="1" smtClean="0"/>
              <a:t>Інклюзія</a:t>
            </a:r>
            <a:r>
              <a:rPr lang="ru-RU" dirty="0" smtClean="0"/>
              <a:t> в </a:t>
            </a:r>
            <a:r>
              <a:rPr lang="ru-RU" dirty="0" err="1" smtClean="0"/>
              <a:t>освітньому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» і </a:t>
            </a:r>
            <a:r>
              <a:rPr lang="ru-RU" dirty="0" err="1" smtClean="0"/>
              <a:t>реалізується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з </a:t>
            </a:r>
            <a:r>
              <a:rPr lang="ru-RU" dirty="0" err="1"/>
              <a:t>травня</a:t>
            </a:r>
            <a:r>
              <a:rPr lang="ru-RU" dirty="0"/>
              <a:t> 2019 року до </a:t>
            </a:r>
            <a:r>
              <a:rPr lang="ru-RU" dirty="0" err="1"/>
              <a:t>грудня</a:t>
            </a:r>
            <a:r>
              <a:rPr lang="ru-RU" dirty="0"/>
              <a:t> 2021 року </a:t>
            </a:r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 smtClean="0"/>
              <a:t>Масарика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 err="1" smtClean="0"/>
              <a:t>спрямований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та </a:t>
            </a:r>
            <a:r>
              <a:rPr lang="ru-RU" dirty="0" err="1" smtClean="0"/>
              <a:t>викладацького</a:t>
            </a:r>
            <a:r>
              <a:rPr lang="ru-RU" dirty="0" smtClean="0"/>
              <a:t> складу ЗВО,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Заплановані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активна </a:t>
            </a:r>
            <a:r>
              <a:rPr lang="ru-RU" dirty="0"/>
              <a:t>участь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у 5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поїздках</a:t>
            </a:r>
            <a:r>
              <a:rPr lang="ru-RU" dirty="0"/>
              <a:t> до </a:t>
            </a:r>
            <a:r>
              <a:rPr lang="ru-RU" dirty="0" smtClean="0"/>
              <a:t>ЧР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семінарів</a:t>
            </a:r>
            <a:r>
              <a:rPr lang="ru-RU" dirty="0"/>
              <a:t>/</a:t>
            </a:r>
            <a:r>
              <a:rPr lang="ru-RU" dirty="0" err="1"/>
              <a:t>воркшопів</a:t>
            </a:r>
            <a:r>
              <a:rPr lang="ru-RU" dirty="0"/>
              <a:t> для </a:t>
            </a:r>
            <a:r>
              <a:rPr lang="ru-RU" dirty="0" err="1"/>
              <a:t>колег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 на теми, </a:t>
            </a:r>
            <a:r>
              <a:rPr lang="ru-RU" dirty="0" err="1"/>
              <a:t>які</a:t>
            </a:r>
            <a:r>
              <a:rPr lang="ru-RU" dirty="0"/>
              <a:t> перед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обговорюватися</a:t>
            </a:r>
            <a:r>
              <a:rPr lang="ru-RU" dirty="0"/>
              <a:t> в </a:t>
            </a:r>
            <a:r>
              <a:rPr lang="ru-RU" dirty="0" smtClean="0"/>
              <a:t>ЧР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/>
              <a:t>докторантській</a:t>
            </a:r>
            <a:r>
              <a:rPr lang="ru-RU" dirty="0"/>
              <a:t> (</a:t>
            </a:r>
            <a:r>
              <a:rPr lang="ru-RU" dirty="0" err="1"/>
              <a:t>аспірантській</a:t>
            </a:r>
            <a:r>
              <a:rPr lang="ru-RU" dirty="0"/>
              <a:t>) </a:t>
            </a:r>
            <a:r>
              <a:rPr lang="ru-RU" dirty="0" err="1"/>
              <a:t>конференції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докторських</a:t>
            </a:r>
            <a:r>
              <a:rPr lang="ru-RU" dirty="0"/>
              <a:t> (</a:t>
            </a:r>
            <a:r>
              <a:rPr lang="ru-RU" dirty="0" err="1"/>
              <a:t>аспірантських</a:t>
            </a:r>
            <a:r>
              <a:rPr lang="ru-RU" dirty="0"/>
              <a:t>) </a:t>
            </a:r>
            <a:r>
              <a:rPr lang="ru-RU" dirty="0" err="1"/>
              <a:t>програм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участь </a:t>
            </a:r>
            <a:r>
              <a:rPr lang="ru-RU" dirty="0"/>
              <a:t>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 smtClean="0"/>
              <a:t>опитуванні</a:t>
            </a:r>
            <a:r>
              <a:rPr lang="ru-RU" dirty="0"/>
              <a:t> </a:t>
            </a:r>
            <a:r>
              <a:rPr lang="ru-RU" dirty="0" smtClean="0"/>
              <a:t>за темою проекту.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4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9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Проект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Нова </a:t>
            </a:r>
            <a:r>
              <a:rPr lang="ru-RU" sz="2400" b="1" dirty="0" err="1"/>
              <a:t>українська</a:t>
            </a:r>
            <a:r>
              <a:rPr lang="ru-RU" sz="2400" b="1" dirty="0"/>
              <a:t> школа – </a:t>
            </a:r>
            <a:r>
              <a:rPr lang="ru-RU" sz="2400" b="1" dirty="0" err="1"/>
              <a:t>новий</a:t>
            </a:r>
            <a:r>
              <a:rPr lang="ru-RU" sz="2400" b="1" dirty="0"/>
              <a:t> </a:t>
            </a:r>
            <a:r>
              <a:rPr lang="ru-RU" sz="2400" b="1" dirty="0" err="1"/>
              <a:t>вчитель</a:t>
            </a:r>
            <a:r>
              <a:rPr lang="ru-RU" sz="2400" b="1" dirty="0"/>
              <a:t>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за </a:t>
            </a:r>
            <a:r>
              <a:rPr lang="ru-RU" sz="2400" b="1" dirty="0" err="1"/>
              <a:t>підтримки</a:t>
            </a:r>
            <a:r>
              <a:rPr lang="ru-RU" sz="2400" b="1" dirty="0"/>
              <a:t> </a:t>
            </a:r>
            <a:r>
              <a:rPr lang="ru-RU" sz="2400" b="1" dirty="0" err="1"/>
              <a:t>Міжнародного</a:t>
            </a:r>
            <a:r>
              <a:rPr lang="ru-RU" sz="2400" b="1" dirty="0"/>
              <a:t> фонду «</a:t>
            </a:r>
            <a:r>
              <a:rPr lang="ru-RU" sz="2400" b="1" dirty="0" err="1"/>
              <a:t>Відродження</a:t>
            </a:r>
            <a:r>
              <a:rPr lang="ru-RU" sz="2400" b="1" dirty="0"/>
              <a:t>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25769"/>
            <a:ext cx="10058400" cy="43092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«Нова </a:t>
            </a:r>
            <a:r>
              <a:rPr lang="ru-RU" dirty="0" err="1"/>
              <a:t>українська</a:t>
            </a:r>
            <a:r>
              <a:rPr lang="ru-RU" dirty="0"/>
              <a:t> школа –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» </a:t>
            </a:r>
            <a:r>
              <a:rPr lang="ru-RU" dirty="0" err="1" smtClean="0"/>
              <a:t>триватиме</a:t>
            </a:r>
            <a:r>
              <a:rPr lang="ru-RU" dirty="0" smtClean="0"/>
              <a:t> 3 </a:t>
            </a:r>
            <a:r>
              <a:rPr lang="ru-RU" dirty="0"/>
              <a:t>роки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Поставлені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проекту: </a:t>
            </a:r>
          </a:p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-партнерах; </a:t>
            </a:r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/>
              <a:t>критеріїв</a:t>
            </a:r>
            <a:r>
              <a:rPr lang="ru-RU" dirty="0"/>
              <a:t> та </a:t>
            </a:r>
            <a:r>
              <a:rPr lang="ru-RU" dirty="0" err="1"/>
              <a:t>індикаторів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» і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/>
              <a:t>інноваційних</a:t>
            </a:r>
            <a:r>
              <a:rPr lang="ru-RU" dirty="0"/>
              <a:t> методик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нового </a:t>
            </a:r>
            <a:r>
              <a:rPr lang="ru-RU" dirty="0" err="1"/>
              <a:t>зразка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взяли </a:t>
            </a:r>
            <a:r>
              <a:rPr lang="ru-RU" dirty="0"/>
              <a:t>участь 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рабочих </a:t>
            </a:r>
            <a:r>
              <a:rPr lang="ru-RU" dirty="0" err="1" smtClean="0"/>
              <a:t>зустрічах</a:t>
            </a:r>
            <a:r>
              <a:rPr lang="ru-RU" dirty="0" smtClean="0"/>
              <a:t>,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етапом</a:t>
            </a:r>
            <a:r>
              <a:rPr lang="ru-RU" dirty="0" smtClean="0"/>
              <a:t> є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фокус-</a:t>
            </a:r>
            <a:r>
              <a:rPr lang="ru-RU" dirty="0" err="1" smtClean="0"/>
              <a:t>групі</a:t>
            </a:r>
            <a:r>
              <a:rPr lang="ru-RU" dirty="0" smtClean="0"/>
              <a:t> проекту,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20.11.2019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642593"/>
            <a:ext cx="10468377" cy="1495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Вивчай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розрізняй</a:t>
            </a:r>
            <a:r>
              <a:rPr lang="ru-RU" sz="2400" b="1" dirty="0"/>
              <a:t>: </a:t>
            </a:r>
            <a:r>
              <a:rPr lang="ru-RU" sz="2400" b="1" dirty="0" err="1"/>
              <a:t>інфо-медійна</a:t>
            </a:r>
            <a:r>
              <a:rPr lang="ru-RU" sz="2400" b="1" dirty="0"/>
              <a:t> </a:t>
            </a:r>
            <a:r>
              <a:rPr lang="ru-RU" sz="2400" b="1" dirty="0" err="1" smtClean="0"/>
              <a:t>грамотність</a:t>
            </a:r>
            <a:r>
              <a:rPr lang="ru-RU" sz="2400" b="1" dirty="0" smtClean="0"/>
              <a:t>» – </a:t>
            </a:r>
            <a:br>
              <a:rPr lang="ru-RU" sz="2400" b="1" dirty="0" smtClean="0"/>
            </a:br>
            <a:r>
              <a:rPr lang="ru-RU" sz="2400" b="1" dirty="0" smtClean="0"/>
              <a:t>проект </a:t>
            </a:r>
            <a:r>
              <a:rPr lang="ru-RU" sz="2400" b="1" dirty="0"/>
              <a:t>Ради </a:t>
            </a:r>
            <a:r>
              <a:rPr lang="ru-RU" sz="2400" b="1" dirty="0" err="1"/>
              <a:t>міжнародних</a:t>
            </a:r>
            <a:r>
              <a:rPr lang="ru-RU" sz="2400" b="1" dirty="0"/>
              <a:t> </a:t>
            </a:r>
            <a:r>
              <a:rPr lang="ru-RU" sz="2400" b="1" dirty="0" err="1"/>
              <a:t>досліджень</a:t>
            </a:r>
            <a:r>
              <a:rPr lang="ru-RU" sz="2400" b="1" dirty="0"/>
              <a:t> та </a:t>
            </a:r>
            <a:r>
              <a:rPr lang="ru-RU" sz="2400" b="1" dirty="0" err="1"/>
              <a:t>обмінів</a:t>
            </a:r>
            <a:r>
              <a:rPr lang="ru-RU" sz="2400" b="1" dirty="0"/>
              <a:t> (</a:t>
            </a:r>
            <a:r>
              <a:rPr lang="en-US" sz="2400" b="1" dirty="0"/>
              <a:t>IREX), </a:t>
            </a:r>
            <a:r>
              <a:rPr lang="ru-RU" sz="2400" b="1" dirty="0"/>
              <a:t>за </a:t>
            </a:r>
            <a:r>
              <a:rPr lang="ru-RU" sz="2400" b="1" dirty="0" err="1"/>
              <a:t>підтримки</a:t>
            </a:r>
            <a:r>
              <a:rPr lang="ru-RU" sz="2400" b="1" dirty="0"/>
              <a:t> посольств </a:t>
            </a:r>
            <a:r>
              <a:rPr lang="ru-RU" sz="2400" b="1" dirty="0" err="1"/>
              <a:t>Великої</a:t>
            </a:r>
            <a:r>
              <a:rPr lang="ru-RU" sz="2400" b="1" dirty="0"/>
              <a:t> </a:t>
            </a:r>
            <a:r>
              <a:rPr lang="ru-RU" sz="2400" b="1" dirty="0" err="1"/>
              <a:t>Британії</a:t>
            </a:r>
            <a:r>
              <a:rPr lang="ru-RU" sz="2400" b="1" dirty="0"/>
              <a:t> та США,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 </a:t>
            </a:r>
            <a:r>
              <a:rPr lang="ru-RU" sz="2400" b="1" dirty="0" err="1"/>
              <a:t>партнерстві</a:t>
            </a:r>
            <a:r>
              <a:rPr lang="ru-RU" sz="2400" b="1" dirty="0"/>
              <a:t> з </a:t>
            </a:r>
            <a:r>
              <a:rPr lang="ru-RU" sz="2400" b="1" dirty="0" err="1"/>
              <a:t>Міністерством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і науки </a:t>
            </a:r>
            <a:r>
              <a:rPr lang="ru-RU" sz="2400" b="1" dirty="0" err="1"/>
              <a:t>України</a:t>
            </a:r>
            <a:r>
              <a:rPr lang="ru-RU" sz="2400" b="1" dirty="0"/>
              <a:t> та </a:t>
            </a:r>
            <a:r>
              <a:rPr lang="ru-RU" sz="2400" b="1" dirty="0" err="1"/>
              <a:t>Академією</a:t>
            </a:r>
            <a:r>
              <a:rPr lang="ru-RU" sz="2400" b="1" dirty="0"/>
              <a:t> </a:t>
            </a:r>
            <a:r>
              <a:rPr lang="ru-RU" sz="2400" b="1" dirty="0" err="1"/>
              <a:t>української</a:t>
            </a:r>
            <a:r>
              <a:rPr lang="ru-RU" sz="2400" b="1" dirty="0"/>
              <a:t> </a:t>
            </a:r>
            <a:r>
              <a:rPr lang="ru-RU" sz="2400" b="1" dirty="0" err="1"/>
              <a:t>преси</a:t>
            </a:r>
            <a:r>
              <a:rPr lang="ru-RU" sz="24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66682"/>
            <a:ext cx="10058400" cy="376835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Метою проекту</a:t>
            </a:r>
            <a:r>
              <a:rPr lang="ru-RU" dirty="0"/>
              <a:t>, старт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в лютому 2018 року,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набутті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школярами та студентами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усвідомлення</a:t>
            </a:r>
            <a:r>
              <a:rPr lang="ru-RU" dirty="0"/>
              <a:t> ними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високоякісної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smtClean="0"/>
              <a:t>ї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та </a:t>
            </a:r>
            <a:r>
              <a:rPr lang="ru-RU" dirty="0" err="1"/>
              <a:t>сталу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Академічною</a:t>
            </a:r>
            <a:r>
              <a:rPr lang="ru-RU" dirty="0" smtClean="0"/>
              <a:t> </a:t>
            </a:r>
            <a:r>
              <a:rPr lang="ru-RU" dirty="0" err="1"/>
              <a:t>групою</a:t>
            </a:r>
            <a:r>
              <a:rPr lang="ru-RU" dirty="0"/>
              <a:t> проекту,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декан </a:t>
            </a:r>
            <a:r>
              <a:rPr lang="ru-RU" dirty="0" err="1"/>
              <a:t>педагогічного</a:t>
            </a:r>
            <a:r>
              <a:rPr lang="ru-RU" dirty="0"/>
              <a:t> факультету </a:t>
            </a:r>
            <a:r>
              <a:rPr lang="ru-RU" dirty="0" err="1"/>
              <a:t>Ігнатенко</a:t>
            </a:r>
            <a:r>
              <a:rPr lang="ru-RU" dirty="0"/>
              <a:t> Н.В., </a:t>
            </a:r>
            <a:r>
              <a:rPr lang="ru-RU" dirty="0" err="1"/>
              <a:t>вже</a:t>
            </a:r>
            <a:r>
              <a:rPr lang="ru-RU" dirty="0"/>
              <a:t> пройдено першу </a:t>
            </a:r>
            <a:r>
              <a:rPr lang="ru-RU" dirty="0" err="1"/>
              <a:t>хвилю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, і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академічна</a:t>
            </a:r>
            <a:r>
              <a:rPr lang="ru-RU" dirty="0" smtClean="0"/>
              <a:t> 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до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67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3640"/>
            <a:ext cx="10058400" cy="90152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Україно-турецька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співпраця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/>
              <a:t>Стамбульських</a:t>
            </a:r>
            <a:r>
              <a:rPr lang="ru-RU" sz="2400" dirty="0"/>
              <a:t> фондом науки і </a:t>
            </a:r>
            <a:r>
              <a:rPr lang="ru-RU" sz="2400" dirty="0" err="1"/>
              <a:t>культури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275009"/>
            <a:ext cx="11088710" cy="5074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2016 рік – початок співпраці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проведено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 smtClean="0"/>
              <a:t>зустрічей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</a:t>
            </a:r>
            <a:r>
              <a:rPr lang="uk-UA" dirty="0" smtClean="0"/>
              <a:t>ідкрито Україно-турецький культурний центр імені </a:t>
            </a:r>
            <a:r>
              <a:rPr lang="uk-UA" dirty="0" err="1" smtClean="0"/>
              <a:t>Саїда</a:t>
            </a:r>
            <a:r>
              <a:rPr lang="uk-UA" dirty="0" smtClean="0"/>
              <a:t> </a:t>
            </a:r>
            <a:r>
              <a:rPr lang="uk-UA" dirty="0" err="1" smtClean="0"/>
              <a:t>Нурсі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en-US" dirty="0"/>
              <a:t>Erasmus </a:t>
            </a:r>
            <a:r>
              <a:rPr lang="en-US" dirty="0" smtClean="0"/>
              <a:t>+</a:t>
            </a:r>
            <a:r>
              <a:rPr lang="uk-UA" dirty="0" smtClean="0"/>
              <a:t> КА 1 молодь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</a:t>
            </a:r>
            <a:r>
              <a:rPr lang="uk-UA" dirty="0" smtClean="0"/>
              <a:t>еалізовано 2 сумісні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роведено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семінарів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готуються</a:t>
            </a:r>
            <a:r>
              <a:rPr lang="ru-RU" dirty="0" smtClean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 smtClean="0"/>
              <a:t>публікації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у</a:t>
            </a:r>
            <a:r>
              <a:rPr lang="uk-UA" dirty="0" smtClean="0"/>
              <a:t> процесі подачі заявка на участь у </a:t>
            </a:r>
            <a:r>
              <a:rPr lang="ru-RU" dirty="0" err="1" smtClean="0"/>
              <a:t>проекті</a:t>
            </a:r>
            <a:r>
              <a:rPr lang="ru-RU" dirty="0" smtClean="0"/>
              <a:t> </a:t>
            </a:r>
            <a:r>
              <a:rPr lang="ru-RU" dirty="0" err="1"/>
              <a:t>Erasmus</a:t>
            </a:r>
            <a:r>
              <a:rPr lang="ru-RU" dirty="0"/>
              <a:t> + КА 1 </a:t>
            </a:r>
            <a:r>
              <a:rPr lang="ru-RU" dirty="0" smtClean="0"/>
              <a:t>молодь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січні</a:t>
            </a:r>
            <a:r>
              <a:rPr lang="ru-RU" dirty="0" smtClean="0"/>
              <a:t> 2020 року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студентські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відвідають</a:t>
            </a:r>
            <a:r>
              <a:rPr lang="ru-RU" dirty="0" smtClean="0"/>
              <a:t> м. Анкару  (тема: «</a:t>
            </a:r>
            <a:r>
              <a:rPr lang="ru-RU" dirty="0" err="1"/>
              <a:t>Р</a:t>
            </a:r>
            <a:r>
              <a:rPr lang="ru-RU" dirty="0" err="1" smtClean="0"/>
              <a:t>ізні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–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») та  м. </a:t>
            </a:r>
            <a:r>
              <a:rPr lang="ru-RU" dirty="0" err="1" smtClean="0"/>
              <a:t>Санлі</a:t>
            </a:r>
            <a:r>
              <a:rPr lang="ru-RU" dirty="0" smtClean="0"/>
              <a:t> </a:t>
            </a:r>
            <a:r>
              <a:rPr lang="ru-RU" dirty="0" err="1" smtClean="0"/>
              <a:t>Урфу</a:t>
            </a:r>
            <a:r>
              <a:rPr lang="ru-RU" dirty="0" smtClean="0"/>
              <a:t> за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en-US" dirty="0"/>
              <a:t>Erasmus + </a:t>
            </a:r>
            <a:r>
              <a:rPr lang="ru-RU" dirty="0"/>
              <a:t>КА 1 </a:t>
            </a:r>
            <a:r>
              <a:rPr lang="ru-RU" dirty="0" smtClean="0"/>
              <a:t>молодь</a:t>
            </a:r>
            <a:r>
              <a:rPr lang="en-US" dirty="0" smtClean="0"/>
              <a:t> (</a:t>
            </a:r>
            <a:r>
              <a:rPr lang="uk-UA" dirty="0" smtClean="0"/>
              <a:t>тема: «Єдність та сила»)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28034"/>
            <a:ext cx="10058400" cy="550700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початку листопада </a:t>
            </a:r>
            <a:r>
              <a:rPr lang="ru-RU" dirty="0"/>
              <a:t>2019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робочу</a:t>
            </a:r>
            <a:r>
              <a:rPr lang="ru-RU" dirty="0" smtClean="0"/>
              <a:t> </a:t>
            </a:r>
            <a:r>
              <a:rPr lang="ru-RU" dirty="0" err="1" smtClean="0"/>
              <a:t>поїздку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головного </a:t>
            </a:r>
            <a:r>
              <a:rPr lang="ru-RU" dirty="0" err="1" smtClean="0"/>
              <a:t>офісу</a:t>
            </a:r>
            <a:r>
              <a:rPr lang="ru-RU" dirty="0" smtClean="0"/>
              <a:t> </a:t>
            </a:r>
            <a:r>
              <a:rPr lang="ru-RU" dirty="0" err="1" smtClean="0"/>
              <a:t>Стамбульського</a:t>
            </a:r>
            <a:r>
              <a:rPr lang="ru-RU" dirty="0" smtClean="0"/>
              <a:t> фонду </a:t>
            </a:r>
            <a:r>
              <a:rPr lang="ru-RU" dirty="0"/>
              <a:t>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 у м. Стамбул, де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робочу</a:t>
            </a:r>
            <a:r>
              <a:rPr lang="ru-RU" dirty="0" smtClean="0"/>
              <a:t>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та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Результатом робочої поїздки стало: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ідписання угоди </a:t>
            </a:r>
            <a:r>
              <a:rPr lang="uk-UA" dirty="0"/>
              <a:t>про розширення співпраці між </a:t>
            </a:r>
            <a:r>
              <a:rPr lang="uk-UA" dirty="0" smtClean="0"/>
              <a:t>нашими установами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/>
              <a:t>договору </a:t>
            </a:r>
            <a:r>
              <a:rPr lang="ru-RU" dirty="0" smtClean="0"/>
              <a:t>про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Ускюдар</a:t>
            </a:r>
            <a:r>
              <a:rPr lang="ru-RU" dirty="0" err="1"/>
              <a:t>с</a:t>
            </a:r>
            <a:r>
              <a:rPr lang="ru-RU" dirty="0" err="1" smtClean="0"/>
              <a:t>ьким</a:t>
            </a:r>
            <a:r>
              <a:rPr lang="ru-RU" dirty="0" smtClean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 smtClean="0"/>
              <a:t>Стамбулі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робоча зустріч щодо організації та проведення україно-турецької літньої школи 2020 на базі нашого університету із залученням учнів старшої школи зі східної України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</a:t>
            </a:r>
            <a:r>
              <a:rPr lang="uk-UA" dirty="0" smtClean="0"/>
              <a:t>обоча зустріч щодо узгодження питань подачі проектної заявки </a:t>
            </a:r>
            <a:r>
              <a:rPr lang="en-US" dirty="0"/>
              <a:t>Erasmus + </a:t>
            </a:r>
            <a:r>
              <a:rPr lang="uk-UA" dirty="0"/>
              <a:t>КА 1 </a:t>
            </a:r>
            <a:r>
              <a:rPr lang="uk-UA" dirty="0" smtClean="0"/>
              <a:t>молодь за темою «Моральні цінності»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о</a:t>
            </a:r>
            <a:r>
              <a:rPr lang="uk-UA" dirty="0" smtClean="0"/>
              <a:t>креслення напрямів співпраці по написанню сумісних наукових праць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1355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НОВІ НАПРЯМИ РОБОТИ У ГАЛУЗІ МІЖНАРОДНОЇ СПІВПРАЦІ: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429555"/>
            <a:ext cx="11204620" cy="48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Підписано угоду із Україно-Китайським Центром </a:t>
            </a:r>
            <a:r>
              <a:rPr lang="uk-UA" dirty="0"/>
              <a:t>Шовкового </a:t>
            </a:r>
            <a:r>
              <a:rPr lang="uk-UA" dirty="0" smtClean="0"/>
              <a:t>Шляху метою якої є налагодження співпраці </a:t>
            </a:r>
            <a:r>
              <a:rPr lang="uk-UA" dirty="0"/>
              <a:t>між </a:t>
            </a:r>
            <a:r>
              <a:rPr lang="uk-UA" dirty="0" smtClean="0"/>
              <a:t>нашим університетом та закладами освіти Китаю.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Основні напрями співпраці: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Навчання китайських студентів (аспірантура) в нашому університеті – питання отримання ліцензії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Навчання студентів та випускників нашого університету у ЗВО Китаю за грантовими програмами, що повністю покривають витрати на навчання та проживання (добра новина для профорієнтаційної роботи)</a:t>
            </a:r>
          </a:p>
        </p:txBody>
      </p:sp>
    </p:spTree>
    <p:extLst>
      <p:ext uri="{BB962C8B-B14F-4D97-AF65-F5344CB8AC3E}">
        <p14:creationId xmlns:p14="http://schemas.microsoft.com/office/powerpoint/2010/main" val="176986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772732"/>
            <a:ext cx="10058400" cy="526230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До </a:t>
            </a:r>
            <a:r>
              <a:rPr lang="ru-RU" b="1" dirty="0" err="1"/>
              <a:t>співпраці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нашим </a:t>
            </a:r>
            <a:r>
              <a:rPr lang="ru-RU" b="1" dirty="0" err="1"/>
              <a:t>університетом</a:t>
            </a:r>
            <a:r>
              <a:rPr lang="ru-RU" b="1" dirty="0"/>
              <a:t> </a:t>
            </a:r>
            <a:r>
              <a:rPr lang="ru-RU" b="1" dirty="0" err="1" smtClean="0"/>
              <a:t>відкриті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JIANGSU UNIVERSITY OF SCIENCE AND TECHNOLOGY </a:t>
            </a:r>
            <a:r>
              <a:rPr lang="en-US" dirty="0" smtClean="0"/>
              <a:t>(</a:t>
            </a:r>
            <a:r>
              <a:rPr lang="ru-RU" dirty="0"/>
              <a:t>УНІВЕРСИТЕТ НАУКИ ТА ТЕХНОЛОГІЇ ЦЗЯНСУ)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та </a:t>
            </a:r>
            <a:r>
              <a:rPr lang="ru-RU" dirty="0" err="1"/>
              <a:t>лінгвістики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YANCHENG VOCATIONAL INSTITUTE OF INDUSTRY TECHNOLOGY (</a:t>
            </a:r>
            <a:r>
              <a:rPr lang="ru-RU" dirty="0"/>
              <a:t>ЯНЬЧЕНСЬКИЙ ПРОФЕСІЙНИЙ ІНСТИТУТ ПРОМИСЛОВИХ ТЕХНОЛОГІЙ) у </a:t>
            </a:r>
            <a:r>
              <a:rPr lang="ru-RU" dirty="0" err="1"/>
              <a:t>галузі</a:t>
            </a:r>
            <a:r>
              <a:rPr lang="ru-RU" dirty="0"/>
              <a:t>  </a:t>
            </a:r>
            <a:r>
              <a:rPr lang="ru-RU" dirty="0" err="1"/>
              <a:t>готельного</a:t>
            </a:r>
            <a:r>
              <a:rPr lang="ru-RU" dirty="0"/>
              <a:t> менеджменту та  </a:t>
            </a:r>
            <a:r>
              <a:rPr lang="ru-RU" dirty="0" err="1"/>
              <a:t>мжнародного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NANJING UNIVERSITY OF POSTS AND TELECOMMUNICATIONS (</a:t>
            </a:r>
            <a:r>
              <a:rPr lang="ru-RU" dirty="0"/>
              <a:t>НАНКІНСЬКИЙ УНІВЕРСИТЕТ ПОШТИ ТА ТЕЛЕКОМУНІКАЦІЙ)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та </a:t>
            </a:r>
            <a:r>
              <a:rPr lang="ru-RU" dirty="0" err="1"/>
              <a:t>комп'ютерних</a:t>
            </a:r>
            <a:r>
              <a:rPr lang="ru-RU" dirty="0"/>
              <a:t> наук та </a:t>
            </a:r>
            <a:r>
              <a:rPr lang="ru-RU" dirty="0" err="1"/>
              <a:t>технологій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Університети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гранти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освіту</a:t>
            </a:r>
            <a:r>
              <a:rPr lang="ru-RU" dirty="0"/>
              <a:t> та </a:t>
            </a:r>
            <a:r>
              <a:rPr lang="ru-RU" dirty="0" err="1"/>
              <a:t>проживання</a:t>
            </a:r>
            <a:r>
              <a:rPr lang="ru-RU" dirty="0"/>
              <a:t> студентам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(</a:t>
            </a:r>
            <a:r>
              <a:rPr lang="ru-RU" dirty="0" err="1"/>
              <a:t>заочна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) і в </a:t>
            </a:r>
            <a:r>
              <a:rPr lang="ru-RU" dirty="0" err="1"/>
              <a:t>китайському</a:t>
            </a:r>
            <a:r>
              <a:rPr lang="ru-RU" dirty="0"/>
              <a:t> (</a:t>
            </a:r>
            <a:r>
              <a:rPr lang="ru-RU" dirty="0" err="1"/>
              <a:t>денна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) ЗВО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85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838</TotalTime>
  <Words>1624</Words>
  <Application>Microsoft Office PowerPoint</Application>
  <PresentationFormat>Широкий екран</PresentationFormat>
  <Paragraphs>167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Савон</vt:lpstr>
      <vt:lpstr>Про напрями міжнародної співпраці університету із зарубіжними освітніми установами</vt:lpstr>
      <vt:lpstr>Актуальна міжнародна співпраця університету</vt:lpstr>
      <vt:lpstr>Співпраця з Czech Development Agency та Association for International Affairs  (Чеською агенцію розвитку та асоціацією міжнародних справ).  Проект «Зміни педагогічних факультетів та університетів у 21 столітті».</vt:lpstr>
      <vt:lpstr>Проект  «Нова українська школа – новий вчитель»  за підтримки Міжнародного фонду «Відродження». </vt:lpstr>
      <vt:lpstr>«Вивчай та розрізняй: інфо-медійна грамотність» –  проект Ради міжнародних досліджень та обмінів (IREX), за підтримки посольств Великої Британії та США,  у партнерстві з Міністерством освіти і науки України та Академією української преси.</vt:lpstr>
      <vt:lpstr>Україно-турецька співпраця із Стамбульських фондом науки і культури</vt:lpstr>
      <vt:lpstr>Презентація PowerPoint</vt:lpstr>
      <vt:lpstr>НОВІ НАПРЯМИ РОБОТИ У ГАЛУЗІ МІЖНАРОДНОЇ СПІВПРАЦІ:</vt:lpstr>
      <vt:lpstr>Презентація PowerPoint</vt:lpstr>
      <vt:lpstr>Програма афілійованого диплому  ДВНЗ «Переяслав-Хмельницький ДПУ імені Григорія Сковороди»  із Swiss Montreux Business School, Швейцарія  (Швейцарської Вищою Школою Бізнесу в Монтрe – SMBS)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Програми Erasmus+ Youth: КА 1 та КА 2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Співпраця між ДВНЗ «Переяслав-хмельницький державний педагогічний університет імені Григорія Сковороди» та стамбульськи фондом науки і культури</dc:title>
  <dc:creator>Пользователь Windows</dc:creator>
  <cp:lastModifiedBy>Аня Неезвестная</cp:lastModifiedBy>
  <cp:revision>81</cp:revision>
  <dcterms:created xsi:type="dcterms:W3CDTF">2019-10-31T19:50:22Z</dcterms:created>
  <dcterms:modified xsi:type="dcterms:W3CDTF">2019-12-24T09:00:15Z</dcterms:modified>
</cp:coreProperties>
</file>