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09" r:id="rId2"/>
    <p:sldId id="306" r:id="rId3"/>
    <p:sldId id="392" r:id="rId4"/>
    <p:sldId id="390" r:id="rId5"/>
    <p:sldId id="391" r:id="rId6"/>
    <p:sldId id="308" r:id="rId7"/>
    <p:sldId id="313" r:id="rId8"/>
    <p:sldId id="384" r:id="rId9"/>
    <p:sldId id="321" r:id="rId10"/>
    <p:sldId id="387" r:id="rId11"/>
    <p:sldId id="388" r:id="rId12"/>
    <p:sldId id="389" r:id="rId13"/>
    <p:sldId id="385" r:id="rId14"/>
    <p:sldId id="386" r:id="rId15"/>
    <p:sldId id="383" r:id="rId16"/>
    <p:sldId id="393" r:id="rId17"/>
    <p:sldId id="395" r:id="rId18"/>
    <p:sldId id="394" r:id="rId19"/>
    <p:sldId id="354" r:id="rId20"/>
    <p:sldId id="326" r:id="rId21"/>
    <p:sldId id="396" r:id="rId22"/>
    <p:sldId id="355" r:id="rId23"/>
    <p:sldId id="398" r:id="rId24"/>
    <p:sldId id="399" r:id="rId25"/>
    <p:sldId id="324" r:id="rId26"/>
    <p:sldId id="407" r:id="rId27"/>
    <p:sldId id="408" r:id="rId28"/>
    <p:sldId id="400" r:id="rId29"/>
    <p:sldId id="325" r:id="rId30"/>
    <p:sldId id="401" r:id="rId31"/>
    <p:sldId id="356" r:id="rId32"/>
    <p:sldId id="403" r:id="rId33"/>
    <p:sldId id="319" r:id="rId34"/>
    <p:sldId id="402" r:id="rId35"/>
    <p:sldId id="405" r:id="rId36"/>
    <p:sldId id="320" r:id="rId37"/>
    <p:sldId id="406" r:id="rId38"/>
    <p:sldId id="357" r:id="rId39"/>
    <p:sldId id="322" r:id="rId40"/>
    <p:sldId id="328" r:id="rId41"/>
    <p:sldId id="360" r:id="rId42"/>
    <p:sldId id="409" r:id="rId43"/>
    <p:sldId id="410" r:id="rId44"/>
    <p:sldId id="366" r:id="rId45"/>
    <p:sldId id="370" r:id="rId46"/>
    <p:sldId id="369" r:id="rId47"/>
    <p:sldId id="371" r:id="rId48"/>
  </p:sldIdLst>
  <p:sldSz cx="9144000" cy="5143500" type="screen16x9"/>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Світли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Помір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94643" autoAdjust="0"/>
  </p:normalViewPr>
  <p:slideViewPr>
    <p:cSldViewPr>
      <p:cViewPr varScale="1">
        <p:scale>
          <a:sx n="107" d="100"/>
          <a:sy n="107" d="100"/>
        </p:scale>
        <p:origin x="677" y="8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CAF070E-6AFC-48FA-98AD-B109D6996A50}" type="datetimeFigureOut">
              <a:rPr lang="ru-RU" smtClean="0"/>
              <a:t>11.02.2021</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CD06931-9F1A-454A-8118-F24EA5688784}" type="slidenum">
              <a:rPr lang="ru-RU" smtClean="0"/>
              <a:t>‹№›</a:t>
            </a:fld>
            <a:endParaRPr lang="ru-RU"/>
          </a:p>
        </p:txBody>
      </p:sp>
    </p:spTree>
    <p:extLst>
      <p:ext uri="{BB962C8B-B14F-4D97-AF65-F5344CB8AC3E}">
        <p14:creationId xmlns:p14="http://schemas.microsoft.com/office/powerpoint/2010/main" val="4061018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CD06931-9F1A-454A-8118-F24EA5688784}" type="slidenum">
              <a:rPr lang="ru-RU" smtClean="0"/>
              <a:t>25</a:t>
            </a:fld>
            <a:endParaRPr lang="ru-RU"/>
          </a:p>
        </p:txBody>
      </p:sp>
    </p:spTree>
    <p:extLst>
      <p:ext uri="{BB962C8B-B14F-4D97-AF65-F5344CB8AC3E}">
        <p14:creationId xmlns:p14="http://schemas.microsoft.com/office/powerpoint/2010/main" val="1994780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CD06931-9F1A-454A-8118-F24EA5688784}" type="slidenum">
              <a:rPr lang="ru-RU" smtClean="0"/>
              <a:t>29</a:t>
            </a:fld>
            <a:endParaRPr lang="ru-RU"/>
          </a:p>
        </p:txBody>
      </p:sp>
    </p:spTree>
    <p:extLst>
      <p:ext uri="{BB962C8B-B14F-4D97-AF65-F5344CB8AC3E}">
        <p14:creationId xmlns:p14="http://schemas.microsoft.com/office/powerpoint/2010/main" val="996557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CD06931-9F1A-454A-8118-F24EA5688784}" type="slidenum">
              <a:rPr lang="ru-RU" smtClean="0"/>
              <a:t>30</a:t>
            </a:fld>
            <a:endParaRPr lang="ru-RU"/>
          </a:p>
        </p:txBody>
      </p:sp>
    </p:spTree>
    <p:extLst>
      <p:ext uri="{BB962C8B-B14F-4D97-AF65-F5344CB8AC3E}">
        <p14:creationId xmlns:p14="http://schemas.microsoft.com/office/powerpoint/2010/main" val="1429490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en-US" dirty="0"/>
          </a:p>
        </p:txBody>
      </p:sp>
      <p:sp>
        <p:nvSpPr>
          <p:cNvPr id="4" name="Місце для номера слайда 3"/>
          <p:cNvSpPr>
            <a:spLocks noGrp="1"/>
          </p:cNvSpPr>
          <p:nvPr>
            <p:ph type="sldNum" sz="quarter" idx="5"/>
          </p:nvPr>
        </p:nvSpPr>
        <p:spPr/>
        <p:txBody>
          <a:bodyPr/>
          <a:lstStyle/>
          <a:p>
            <a:fld id="{1CD06931-9F1A-454A-8118-F24EA5688784}" type="slidenum">
              <a:rPr lang="ru-RU" smtClean="0"/>
              <a:t>39</a:t>
            </a:fld>
            <a:endParaRPr lang="ru-RU"/>
          </a:p>
        </p:txBody>
      </p:sp>
    </p:spTree>
    <p:extLst>
      <p:ext uri="{BB962C8B-B14F-4D97-AF65-F5344CB8AC3E}">
        <p14:creationId xmlns:p14="http://schemas.microsoft.com/office/powerpoint/2010/main" val="2806139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CD06931-9F1A-454A-8118-F24EA5688784}" type="slidenum">
              <a:rPr lang="ru-RU" smtClean="0"/>
              <a:t>44</a:t>
            </a:fld>
            <a:endParaRPr lang="ru-RU"/>
          </a:p>
        </p:txBody>
      </p:sp>
    </p:spTree>
    <p:extLst>
      <p:ext uri="{BB962C8B-B14F-4D97-AF65-F5344CB8AC3E}">
        <p14:creationId xmlns:p14="http://schemas.microsoft.com/office/powerpoint/2010/main" val="1411719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pPr/>
              <a:t>11.02.2021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11.02.2021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11.02.2021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11.02.2021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11.02.2021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pPr/>
              <a:t>11.02.2021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pPr/>
              <a:t>11.02.2021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pPr/>
              <a:t>11.02.2021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11.02.2021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11.02.2021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11.02.2021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11.02.2021</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doir.phdpu.edu.ua/" TargetMode="Externa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gi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mailto:kovtunok@ukr.net" TargetMode="External"/><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hyperlink" Target="https://doir.phdpu.edu.ua/" TargetMode="External"/><Relationship Id="rId4" Type="http://schemas.openxmlformats.org/officeDocument/2006/relationships/hyperlink" Target="https://phdpu.edu.u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6" descr="Ð ÐµÐ·ÑÐ»ÑÑÐ°Ñ Ð¿Ð¾ÑÑÐºÑ Ð·Ð¾Ð±ÑÐ°Ð¶ÐµÐ½Ñ Ð·Ð° Ð·Ð°Ð¿Ð¸ÑÐ¾Ð¼ &quot;university imag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9" name="TextBox 8"/>
          <p:cNvSpPr txBox="1"/>
          <p:nvPr/>
        </p:nvSpPr>
        <p:spPr>
          <a:xfrm>
            <a:off x="5004048" y="3723878"/>
            <a:ext cx="3830846" cy="369332"/>
          </a:xfrm>
          <a:prstGeom prst="rect">
            <a:avLst/>
          </a:prstGeom>
          <a:noFill/>
        </p:spPr>
        <p:txBody>
          <a:bodyPr wrap="square" rtlCol="0">
            <a:spAutoFit/>
          </a:bodyPr>
          <a:lstStyle/>
          <a:p>
            <a:pPr algn="ctr"/>
            <a:r>
              <a:rPr lang="en-US" b="1" dirty="0">
                <a:solidFill>
                  <a:schemeClr val="accent5">
                    <a:lumMod val="75000"/>
                  </a:schemeClr>
                </a:solidFill>
              </a:rPr>
              <a:t>Oksana </a:t>
            </a:r>
            <a:r>
              <a:rPr lang="en-US" b="1" dirty="0" err="1">
                <a:solidFill>
                  <a:schemeClr val="accent5">
                    <a:lumMod val="75000"/>
                  </a:schemeClr>
                </a:solidFill>
              </a:rPr>
              <a:t>Kovtun</a:t>
            </a:r>
            <a:endParaRPr lang="en-US" b="1" dirty="0">
              <a:solidFill>
                <a:schemeClr val="accent5">
                  <a:lumMod val="75000"/>
                </a:schemeClr>
              </a:solidFill>
            </a:endParaRPr>
          </a:p>
        </p:txBody>
      </p:sp>
      <p:sp>
        <p:nvSpPr>
          <p:cNvPr id="3" name="TextBox 2">
            <a:extLst>
              <a:ext uri="{FF2B5EF4-FFF2-40B4-BE49-F238E27FC236}">
                <a16:creationId xmlns:a16="http://schemas.microsoft.com/office/drawing/2014/main" id="{A7D27131-A7BD-4966-8927-3C8EF126276D}"/>
              </a:ext>
            </a:extLst>
          </p:cNvPr>
          <p:cNvSpPr txBox="1"/>
          <p:nvPr/>
        </p:nvSpPr>
        <p:spPr>
          <a:xfrm>
            <a:off x="2161357" y="1769937"/>
            <a:ext cx="6840760" cy="1569660"/>
          </a:xfrm>
          <a:prstGeom prst="rect">
            <a:avLst/>
          </a:prstGeom>
          <a:noFill/>
        </p:spPr>
        <p:txBody>
          <a:bodyPr wrap="square" rtlCol="0">
            <a:spAutoFit/>
          </a:bodyPr>
          <a:lstStyle/>
          <a:p>
            <a:pPr algn="ctr"/>
            <a:r>
              <a:rPr lang="en-US" sz="3200" b="1" dirty="0" err="1">
                <a:solidFill>
                  <a:schemeClr val="tx2"/>
                </a:solidFill>
                <a:effectLst>
                  <a:outerShdw blurRad="38100" dist="38100" dir="2700000" algn="tl">
                    <a:srgbClr val="000000">
                      <a:alpha val="43137"/>
                    </a:srgbClr>
                  </a:outerShdw>
                </a:effectLst>
                <a:latin typeface="+mj-lt"/>
              </a:rPr>
              <a:t>Pereiaslav-Khmelnytskyi</a:t>
            </a:r>
            <a:r>
              <a:rPr lang="en-US" sz="3200" b="1" dirty="0">
                <a:solidFill>
                  <a:schemeClr val="tx2"/>
                </a:solidFill>
                <a:effectLst>
                  <a:outerShdw blurRad="38100" dist="38100" dir="2700000" algn="tl">
                    <a:srgbClr val="000000">
                      <a:alpha val="43137"/>
                    </a:srgbClr>
                  </a:outerShdw>
                </a:effectLst>
                <a:latin typeface="+mj-lt"/>
              </a:rPr>
              <a:t> </a:t>
            </a:r>
          </a:p>
          <a:p>
            <a:pPr algn="ctr"/>
            <a:r>
              <a:rPr lang="en-US" sz="3200" b="1" dirty="0" err="1">
                <a:solidFill>
                  <a:schemeClr val="tx2"/>
                </a:solidFill>
                <a:effectLst>
                  <a:outerShdw blurRad="38100" dist="38100" dir="2700000" algn="tl">
                    <a:srgbClr val="000000">
                      <a:alpha val="43137"/>
                    </a:srgbClr>
                  </a:outerShdw>
                </a:effectLst>
                <a:latin typeface="+mj-lt"/>
              </a:rPr>
              <a:t>Hryhorii</a:t>
            </a:r>
            <a:r>
              <a:rPr lang="en-US" sz="3200" b="1" dirty="0">
                <a:solidFill>
                  <a:schemeClr val="tx2"/>
                </a:solidFill>
                <a:effectLst>
                  <a:outerShdw blurRad="38100" dist="38100" dir="2700000" algn="tl">
                    <a:srgbClr val="000000">
                      <a:alpha val="43137"/>
                    </a:srgbClr>
                  </a:outerShdw>
                </a:effectLst>
                <a:latin typeface="+mj-lt"/>
              </a:rPr>
              <a:t> </a:t>
            </a:r>
            <a:r>
              <a:rPr lang="en-US" sz="3200" b="1" dirty="0" err="1">
                <a:solidFill>
                  <a:schemeClr val="tx2"/>
                </a:solidFill>
                <a:effectLst>
                  <a:outerShdw blurRad="38100" dist="38100" dir="2700000" algn="tl">
                    <a:srgbClr val="000000">
                      <a:alpha val="43137"/>
                    </a:srgbClr>
                  </a:outerShdw>
                </a:effectLst>
                <a:latin typeface="+mj-lt"/>
              </a:rPr>
              <a:t>Skovoroda</a:t>
            </a:r>
            <a:r>
              <a:rPr lang="en-US" sz="3200" b="1" dirty="0">
                <a:solidFill>
                  <a:schemeClr val="tx2"/>
                </a:solidFill>
                <a:effectLst>
                  <a:outerShdw blurRad="38100" dist="38100" dir="2700000" algn="tl">
                    <a:srgbClr val="000000">
                      <a:alpha val="43137"/>
                    </a:srgbClr>
                  </a:outerShdw>
                </a:effectLst>
                <a:latin typeface="+mj-lt"/>
              </a:rPr>
              <a:t> </a:t>
            </a:r>
          </a:p>
          <a:p>
            <a:pPr algn="ctr"/>
            <a:r>
              <a:rPr lang="en-US" sz="3200" b="1" dirty="0">
                <a:solidFill>
                  <a:schemeClr val="tx2"/>
                </a:solidFill>
                <a:effectLst>
                  <a:outerShdw blurRad="38100" dist="38100" dir="2700000" algn="tl">
                    <a:srgbClr val="000000">
                      <a:alpha val="43137"/>
                    </a:srgbClr>
                  </a:outerShdw>
                </a:effectLst>
                <a:latin typeface="+mj-lt"/>
              </a:rPr>
              <a:t>State Pedagogical University</a:t>
            </a:r>
            <a:endParaRPr lang="uk-UA" sz="3200" b="1" dirty="0">
              <a:solidFill>
                <a:schemeClr val="tx2"/>
              </a:solidFill>
              <a:effectLst>
                <a:outerShdw blurRad="38100" dist="38100" dir="2700000" algn="tl">
                  <a:srgbClr val="000000">
                    <a:alpha val="43137"/>
                  </a:srgbClr>
                </a:outerShdw>
              </a:effectLst>
              <a:latin typeface="+mj-lt"/>
            </a:endParaRPr>
          </a:p>
        </p:txBody>
      </p:sp>
      <p:pic>
        <p:nvPicPr>
          <p:cNvPr id="4" name="Picture 2" descr="Логотип університету: 1">
            <a:extLst>
              <a:ext uri="{FF2B5EF4-FFF2-40B4-BE49-F238E27FC236}">
                <a16:creationId xmlns:a16="http://schemas.microsoft.com/office/drawing/2014/main" id="{2943E5FB-3319-4797-BBDC-A032B83EEF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460375" y="1273716"/>
            <a:ext cx="2175793" cy="206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620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8C0A80A-2285-458E-8140-D9F502230C91}"/>
              </a:ext>
            </a:extLst>
          </p:cNvPr>
          <p:cNvSpPr>
            <a:spLocks noGrp="1"/>
          </p:cNvSpPr>
          <p:nvPr>
            <p:ph type="title"/>
          </p:nvPr>
        </p:nvSpPr>
        <p:spPr>
          <a:xfrm>
            <a:off x="593493" y="179519"/>
            <a:ext cx="8229600" cy="857250"/>
          </a:xfrm>
        </p:spPr>
        <p:txBody>
          <a:bodyPr>
            <a:normAutofit/>
          </a:bodyPr>
          <a:lstStyle/>
          <a:p>
            <a:r>
              <a:rPr lang="tr-TR" sz="4000" b="1" dirty="0">
                <a:solidFill>
                  <a:schemeClr val="tx2"/>
                </a:solidFill>
                <a:effectLst>
                  <a:outerShdw blurRad="38100" dist="38100" dir="2700000" algn="tl">
                    <a:srgbClr val="000000">
                      <a:alpha val="43137"/>
                    </a:srgbClr>
                  </a:outerShdw>
                </a:effectLst>
              </a:rPr>
              <a:t>Bachelor Degree </a:t>
            </a:r>
            <a:r>
              <a:rPr lang="en-US" sz="4000" b="1" dirty="0">
                <a:solidFill>
                  <a:schemeClr val="tx2"/>
                </a:solidFill>
                <a:effectLst>
                  <a:outerShdw blurRad="38100" dist="38100" dir="2700000" algn="tl">
                    <a:srgbClr val="000000">
                      <a:alpha val="43137"/>
                    </a:srgbClr>
                  </a:outerShdw>
                </a:effectLst>
              </a:rPr>
              <a:t>S</a:t>
            </a:r>
            <a:r>
              <a:rPr lang="tr-TR" sz="4000" b="1" dirty="0">
                <a:solidFill>
                  <a:schemeClr val="tx2"/>
                </a:solidFill>
                <a:effectLst>
                  <a:outerShdw blurRad="38100" dist="38100" dir="2700000" algn="tl">
                    <a:srgbClr val="000000">
                      <a:alpha val="43137"/>
                    </a:srgbClr>
                  </a:outerShdw>
                </a:effectLst>
              </a:rPr>
              <a:t>pecialties</a:t>
            </a:r>
            <a:endParaRPr lang="uk-UA" sz="40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D0BA2674-6FE0-49CE-8DEA-6B5FBDE308E8}"/>
              </a:ext>
            </a:extLst>
          </p:cNvPr>
          <p:cNvSpPr>
            <a:spLocks noGrp="1"/>
          </p:cNvSpPr>
          <p:nvPr>
            <p:ph idx="1"/>
          </p:nvPr>
        </p:nvSpPr>
        <p:spPr>
          <a:xfrm>
            <a:off x="287524" y="999903"/>
            <a:ext cx="8676964" cy="3964078"/>
          </a:xfrm>
        </p:spPr>
        <p:txBody>
          <a:bodyPr numCol="3">
            <a:normAutofit fontScale="92500" lnSpcReduction="10000"/>
          </a:bodyPr>
          <a:lstStyle/>
          <a:p>
            <a:pPr marL="0" indent="0">
              <a:buNone/>
            </a:pPr>
            <a:r>
              <a:rPr lang="en-US" sz="1600" dirty="0">
                <a:solidFill>
                  <a:schemeClr val="tx2"/>
                </a:solidFill>
              </a:rPr>
              <a:t>012 Pre-school education</a:t>
            </a:r>
          </a:p>
          <a:p>
            <a:pPr marL="0" indent="0">
              <a:buNone/>
            </a:pPr>
            <a:r>
              <a:rPr lang="en-US" sz="1600" dirty="0">
                <a:solidFill>
                  <a:schemeClr val="tx2"/>
                </a:solidFill>
              </a:rPr>
              <a:t>013 Primary education</a:t>
            </a:r>
          </a:p>
          <a:p>
            <a:pPr marL="0" indent="0">
              <a:buNone/>
            </a:pPr>
            <a:r>
              <a:rPr lang="en-US" sz="1600" dirty="0">
                <a:solidFill>
                  <a:schemeClr val="tx2"/>
                </a:solidFill>
              </a:rPr>
              <a:t>014 Secondary education (Labor training and technology)</a:t>
            </a:r>
          </a:p>
          <a:p>
            <a:pPr marL="0" indent="0">
              <a:buNone/>
            </a:pPr>
            <a:r>
              <a:rPr lang="en-US" sz="1600" dirty="0">
                <a:solidFill>
                  <a:schemeClr val="tx2"/>
                </a:solidFill>
              </a:rPr>
              <a:t>014 Secondary education (Physical training)</a:t>
            </a:r>
          </a:p>
          <a:p>
            <a:pPr marL="0" indent="0">
              <a:buNone/>
            </a:pPr>
            <a:r>
              <a:rPr lang="en-US" sz="1600" dirty="0">
                <a:solidFill>
                  <a:schemeClr val="tx2"/>
                </a:solidFill>
              </a:rPr>
              <a:t>014 Secondary education (Musical arts)</a:t>
            </a:r>
          </a:p>
          <a:p>
            <a:pPr marL="0" indent="0">
              <a:buNone/>
            </a:pPr>
            <a:r>
              <a:rPr lang="en-US" sz="1600" dirty="0">
                <a:solidFill>
                  <a:schemeClr val="tx2"/>
                </a:solidFill>
              </a:rPr>
              <a:t>014 Secondary education ( Fine arts)</a:t>
            </a:r>
          </a:p>
          <a:p>
            <a:pPr marL="0" indent="0">
              <a:buNone/>
            </a:pPr>
            <a:r>
              <a:rPr lang="en-US" sz="1600" dirty="0">
                <a:solidFill>
                  <a:schemeClr val="tx2"/>
                </a:solidFill>
              </a:rPr>
              <a:t>014 Secondary education (History)</a:t>
            </a:r>
          </a:p>
          <a:p>
            <a:pPr marL="0" indent="0">
              <a:buNone/>
            </a:pPr>
            <a:r>
              <a:rPr lang="en-US" sz="1600" dirty="0">
                <a:solidFill>
                  <a:schemeClr val="tx2"/>
                </a:solidFill>
              </a:rPr>
              <a:t>014 Secondary education (Ukrainian language and literature)</a:t>
            </a:r>
          </a:p>
          <a:p>
            <a:pPr marL="0" indent="0">
              <a:buNone/>
            </a:pPr>
            <a:r>
              <a:rPr lang="en-US" sz="1600" dirty="0">
                <a:solidFill>
                  <a:schemeClr val="tx2"/>
                </a:solidFill>
              </a:rPr>
              <a:t>014 Secondary education (Language and literature (English))</a:t>
            </a:r>
          </a:p>
          <a:p>
            <a:pPr marL="0" indent="0">
              <a:buNone/>
            </a:pPr>
            <a:r>
              <a:rPr lang="en-US" sz="1600" dirty="0">
                <a:solidFill>
                  <a:schemeClr val="tx2"/>
                </a:solidFill>
              </a:rPr>
              <a:t>014 Secondary education (Language and literature (German))</a:t>
            </a:r>
          </a:p>
          <a:p>
            <a:pPr marL="0" indent="0">
              <a:buNone/>
            </a:pPr>
            <a:r>
              <a:rPr lang="en-US" sz="1600" dirty="0">
                <a:solidFill>
                  <a:schemeClr val="tx2"/>
                </a:solidFill>
              </a:rPr>
              <a:t>014 Secondary education (Language and literature (French))</a:t>
            </a:r>
          </a:p>
          <a:p>
            <a:pPr marL="0" indent="0">
              <a:buNone/>
            </a:pPr>
            <a:r>
              <a:rPr lang="en-US" sz="1600" dirty="0">
                <a:solidFill>
                  <a:schemeClr val="tx2"/>
                </a:solidFill>
              </a:rPr>
              <a:t>014 Secondary education (Biology and human health)</a:t>
            </a:r>
          </a:p>
          <a:p>
            <a:pPr marL="0" indent="0">
              <a:buNone/>
            </a:pPr>
            <a:r>
              <a:rPr lang="en-US" sz="1600" dirty="0">
                <a:solidFill>
                  <a:schemeClr val="tx2"/>
                </a:solidFill>
              </a:rPr>
              <a:t>014 Secondary education (Biology)</a:t>
            </a:r>
          </a:p>
          <a:p>
            <a:pPr marL="0" indent="0">
              <a:buNone/>
            </a:pPr>
            <a:r>
              <a:rPr lang="en-US" sz="1600" dirty="0">
                <a:solidFill>
                  <a:schemeClr val="tx2"/>
                </a:solidFill>
              </a:rPr>
              <a:t>014 Secondary education (Geography)</a:t>
            </a:r>
          </a:p>
          <a:p>
            <a:pPr marL="0" indent="0">
              <a:buNone/>
            </a:pPr>
            <a:r>
              <a:rPr lang="en-US" sz="1600" dirty="0">
                <a:solidFill>
                  <a:schemeClr val="tx2"/>
                </a:solidFill>
              </a:rPr>
              <a:t>014 Secondary education (Mathematics)</a:t>
            </a:r>
          </a:p>
          <a:p>
            <a:pPr marL="0" indent="0">
              <a:buNone/>
            </a:pPr>
            <a:r>
              <a:rPr lang="en-US" sz="1600" dirty="0">
                <a:solidFill>
                  <a:schemeClr val="tx2"/>
                </a:solidFill>
              </a:rPr>
              <a:t>015 Vocational education (Scientific Disciplines of Documentation)</a:t>
            </a:r>
          </a:p>
          <a:p>
            <a:pPr marL="0" indent="0">
              <a:buNone/>
            </a:pPr>
            <a:r>
              <a:rPr lang="en-US" sz="1600" dirty="0">
                <a:solidFill>
                  <a:schemeClr val="tx2"/>
                </a:solidFill>
              </a:rPr>
              <a:t>015 Vocational education (Commodity science)</a:t>
            </a:r>
          </a:p>
          <a:p>
            <a:pPr marL="0" indent="0">
              <a:buNone/>
            </a:pPr>
            <a:r>
              <a:rPr lang="en-US" sz="1600" dirty="0">
                <a:solidFill>
                  <a:schemeClr val="tx2"/>
                </a:solidFill>
              </a:rPr>
              <a:t>015 Vocational education (Printing and publishing)</a:t>
            </a:r>
          </a:p>
          <a:p>
            <a:pPr marL="0" indent="0">
              <a:buNone/>
            </a:pPr>
            <a:r>
              <a:rPr lang="en-US" sz="1600" dirty="0">
                <a:solidFill>
                  <a:schemeClr val="tx2"/>
                </a:solidFill>
              </a:rPr>
              <a:t>015 Vocational education (Service sector)</a:t>
            </a:r>
          </a:p>
          <a:p>
            <a:pPr marL="0" indent="0">
              <a:buNone/>
            </a:pPr>
            <a:r>
              <a:rPr lang="en-US" sz="1600" dirty="0">
                <a:solidFill>
                  <a:schemeClr val="tx2"/>
                </a:solidFill>
              </a:rPr>
              <a:t>015 Vocational education ( Labor safety)</a:t>
            </a:r>
          </a:p>
          <a:p>
            <a:pPr marL="0" indent="0">
              <a:buNone/>
            </a:pPr>
            <a:r>
              <a:rPr lang="en-US" sz="1600" dirty="0">
                <a:solidFill>
                  <a:schemeClr val="tx2"/>
                </a:solidFill>
              </a:rPr>
              <a:t>015 Vocational education (Food technology)</a:t>
            </a:r>
          </a:p>
          <a:p>
            <a:pPr marL="0" indent="0">
              <a:buNone/>
            </a:pPr>
            <a:r>
              <a:rPr lang="en-US" sz="1600" dirty="0">
                <a:solidFill>
                  <a:schemeClr val="tx2"/>
                </a:solidFill>
              </a:rPr>
              <a:t>035 Philology</a:t>
            </a:r>
          </a:p>
          <a:p>
            <a:pPr marL="0" indent="0">
              <a:buNone/>
            </a:pPr>
            <a:r>
              <a:rPr lang="en-US" sz="1600" dirty="0">
                <a:solidFill>
                  <a:schemeClr val="tx2"/>
                </a:solidFill>
              </a:rPr>
              <a:t>051 Economics</a:t>
            </a:r>
          </a:p>
          <a:p>
            <a:pPr marL="0" indent="0">
              <a:buNone/>
            </a:pPr>
            <a:r>
              <a:rPr lang="en-US" sz="1600" dirty="0">
                <a:solidFill>
                  <a:schemeClr val="tx2"/>
                </a:solidFill>
              </a:rPr>
              <a:t>055 Political Science</a:t>
            </a:r>
          </a:p>
          <a:p>
            <a:pPr marL="0" indent="0">
              <a:buNone/>
            </a:pPr>
            <a:r>
              <a:rPr lang="en-US" sz="1600" dirty="0">
                <a:solidFill>
                  <a:schemeClr val="tx2"/>
                </a:solidFill>
              </a:rPr>
              <a:t>053 Psychology</a:t>
            </a:r>
          </a:p>
          <a:p>
            <a:pPr marL="0" indent="0">
              <a:buNone/>
            </a:pPr>
            <a:r>
              <a:rPr lang="en-US" sz="1600" dirty="0">
                <a:solidFill>
                  <a:schemeClr val="tx2"/>
                </a:solidFill>
              </a:rPr>
              <a:t>071 Accounting and Taxation</a:t>
            </a:r>
          </a:p>
          <a:p>
            <a:pPr marL="0" indent="0">
              <a:buNone/>
            </a:pPr>
            <a:r>
              <a:rPr lang="en-US" sz="1600" dirty="0">
                <a:solidFill>
                  <a:schemeClr val="tx2"/>
                </a:solidFill>
              </a:rPr>
              <a:t>072 Finance, Banking and Insurance</a:t>
            </a:r>
          </a:p>
          <a:p>
            <a:pPr marL="0" indent="0">
              <a:buNone/>
            </a:pPr>
            <a:r>
              <a:rPr lang="en-US" sz="1600" dirty="0">
                <a:solidFill>
                  <a:schemeClr val="tx2"/>
                </a:solidFill>
              </a:rPr>
              <a:t>073 Management</a:t>
            </a:r>
          </a:p>
          <a:p>
            <a:pPr marL="0" indent="0">
              <a:buNone/>
            </a:pPr>
            <a:r>
              <a:rPr lang="en-US" sz="1600" dirty="0">
                <a:solidFill>
                  <a:schemeClr val="tx2"/>
                </a:solidFill>
              </a:rPr>
              <a:t>071 Social Work</a:t>
            </a:r>
          </a:p>
          <a:p>
            <a:pPr marL="0" indent="0">
              <a:buNone/>
            </a:pPr>
            <a:r>
              <a:rPr lang="en-US" sz="1600" dirty="0">
                <a:solidFill>
                  <a:schemeClr val="tx2"/>
                </a:solidFill>
              </a:rPr>
              <a:t>281 Public Management and Administration</a:t>
            </a:r>
            <a:endParaRPr lang="ru-RU" sz="1600" dirty="0">
              <a:solidFill>
                <a:schemeClr val="tx2"/>
              </a:solidFill>
            </a:endParaRPr>
          </a:p>
        </p:txBody>
      </p:sp>
      <p:pic>
        <p:nvPicPr>
          <p:cNvPr id="6" name="Picture 2" descr="Логотип університету: 1">
            <a:extLst>
              <a:ext uri="{FF2B5EF4-FFF2-40B4-BE49-F238E27FC236}">
                <a16:creationId xmlns:a16="http://schemas.microsoft.com/office/drawing/2014/main" id="{6A84D1B3-6874-43A1-83B8-C7C38CB442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359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2F6892-EF01-4580-A264-9BF8699063AF}"/>
              </a:ext>
            </a:extLst>
          </p:cNvPr>
          <p:cNvSpPr>
            <a:spLocks noGrp="1"/>
          </p:cNvSpPr>
          <p:nvPr>
            <p:ph type="title"/>
          </p:nvPr>
        </p:nvSpPr>
        <p:spPr/>
        <p:txBody>
          <a:bodyPr>
            <a:normAutofit/>
          </a:bodyPr>
          <a:lstStyle/>
          <a:p>
            <a:r>
              <a:rPr lang="en-US" sz="4000" b="1" dirty="0">
                <a:solidFill>
                  <a:schemeClr val="tx2"/>
                </a:solidFill>
                <a:effectLst>
                  <a:outerShdw blurRad="38100" dist="38100" dir="2700000" algn="tl">
                    <a:srgbClr val="000000">
                      <a:alpha val="43137"/>
                    </a:srgbClr>
                  </a:outerShdw>
                </a:effectLst>
              </a:rPr>
              <a:t>Master</a:t>
            </a:r>
            <a:r>
              <a:rPr lang="tr-TR" sz="4000" b="1" dirty="0">
                <a:solidFill>
                  <a:schemeClr val="tx2"/>
                </a:solidFill>
                <a:effectLst>
                  <a:outerShdw blurRad="38100" dist="38100" dir="2700000" algn="tl">
                    <a:srgbClr val="000000">
                      <a:alpha val="43137"/>
                    </a:srgbClr>
                  </a:outerShdw>
                </a:effectLst>
              </a:rPr>
              <a:t> Degree </a:t>
            </a:r>
            <a:r>
              <a:rPr lang="en-US" sz="4000" b="1" dirty="0">
                <a:solidFill>
                  <a:schemeClr val="tx2"/>
                </a:solidFill>
                <a:effectLst>
                  <a:outerShdw blurRad="38100" dist="38100" dir="2700000" algn="tl">
                    <a:srgbClr val="000000">
                      <a:alpha val="43137"/>
                    </a:srgbClr>
                  </a:outerShdw>
                </a:effectLst>
              </a:rPr>
              <a:t>S</a:t>
            </a:r>
            <a:r>
              <a:rPr lang="tr-TR" sz="4000" b="1" dirty="0">
                <a:solidFill>
                  <a:schemeClr val="tx2"/>
                </a:solidFill>
                <a:effectLst>
                  <a:outerShdw blurRad="38100" dist="38100" dir="2700000" algn="tl">
                    <a:srgbClr val="000000">
                      <a:alpha val="43137"/>
                    </a:srgbClr>
                  </a:outerShdw>
                </a:effectLst>
              </a:rPr>
              <a:t>pecialties</a:t>
            </a:r>
            <a:endParaRPr lang="uk-UA" sz="40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734059DF-A3FA-4B07-BA8F-DC6B0750E3E7}"/>
              </a:ext>
            </a:extLst>
          </p:cNvPr>
          <p:cNvSpPr>
            <a:spLocks noGrp="1"/>
          </p:cNvSpPr>
          <p:nvPr>
            <p:ph idx="1"/>
          </p:nvPr>
        </p:nvSpPr>
        <p:spPr>
          <a:xfrm>
            <a:off x="251520" y="999902"/>
            <a:ext cx="8568952" cy="3937619"/>
          </a:xfrm>
        </p:spPr>
        <p:txBody>
          <a:bodyPr numCol="2">
            <a:noAutofit/>
          </a:bodyPr>
          <a:lstStyle/>
          <a:p>
            <a:pPr marL="0" indent="0">
              <a:spcBef>
                <a:spcPts val="0"/>
              </a:spcBef>
              <a:buNone/>
            </a:pPr>
            <a:r>
              <a:rPr lang="en-US" sz="1600" dirty="0">
                <a:solidFill>
                  <a:schemeClr val="tx2"/>
                </a:solidFill>
              </a:rPr>
              <a:t>011 Educational, pedagogical sciences</a:t>
            </a:r>
          </a:p>
          <a:p>
            <a:pPr marL="0" indent="0">
              <a:spcBef>
                <a:spcPts val="0"/>
              </a:spcBef>
              <a:buNone/>
            </a:pPr>
            <a:r>
              <a:rPr lang="en-US" sz="1600" dirty="0">
                <a:solidFill>
                  <a:schemeClr val="tx2"/>
                </a:solidFill>
              </a:rPr>
              <a:t>012 Pre-school education</a:t>
            </a:r>
          </a:p>
          <a:p>
            <a:pPr marL="0" indent="0">
              <a:spcBef>
                <a:spcPts val="0"/>
              </a:spcBef>
              <a:buNone/>
            </a:pPr>
            <a:r>
              <a:rPr lang="en-US" sz="1600" dirty="0">
                <a:solidFill>
                  <a:schemeClr val="tx2"/>
                </a:solidFill>
              </a:rPr>
              <a:t>013 Primary education</a:t>
            </a:r>
          </a:p>
          <a:p>
            <a:pPr marL="0" indent="0">
              <a:spcBef>
                <a:spcPts val="0"/>
              </a:spcBef>
              <a:buNone/>
            </a:pPr>
            <a:r>
              <a:rPr lang="en-US" sz="1600" dirty="0">
                <a:solidFill>
                  <a:schemeClr val="tx2"/>
                </a:solidFill>
              </a:rPr>
              <a:t>014 Secondary education (Labor training and technologies)</a:t>
            </a:r>
          </a:p>
          <a:p>
            <a:pPr marL="0" indent="0">
              <a:spcBef>
                <a:spcPts val="0"/>
              </a:spcBef>
              <a:buNone/>
            </a:pPr>
            <a:r>
              <a:rPr lang="en-US" sz="1600" dirty="0">
                <a:solidFill>
                  <a:schemeClr val="tx2"/>
                </a:solidFill>
              </a:rPr>
              <a:t>014 Secondary education (Physical training)</a:t>
            </a:r>
          </a:p>
          <a:p>
            <a:pPr marL="0" indent="0">
              <a:spcBef>
                <a:spcPts val="0"/>
              </a:spcBef>
              <a:buNone/>
            </a:pPr>
            <a:r>
              <a:rPr lang="en-US" sz="1600" dirty="0">
                <a:solidFill>
                  <a:schemeClr val="tx2"/>
                </a:solidFill>
              </a:rPr>
              <a:t>014 Secondary education (Musical arts)</a:t>
            </a:r>
          </a:p>
          <a:p>
            <a:pPr marL="0" indent="0">
              <a:spcBef>
                <a:spcPts val="0"/>
              </a:spcBef>
              <a:buNone/>
            </a:pPr>
            <a:r>
              <a:rPr lang="en-US" sz="1600" dirty="0">
                <a:solidFill>
                  <a:schemeClr val="tx2"/>
                </a:solidFill>
              </a:rPr>
              <a:t>014 Secondary education ( Fine arts)</a:t>
            </a:r>
          </a:p>
          <a:p>
            <a:pPr marL="0" indent="0">
              <a:spcBef>
                <a:spcPts val="0"/>
              </a:spcBef>
              <a:buNone/>
            </a:pPr>
            <a:r>
              <a:rPr lang="en-US" sz="1600" dirty="0">
                <a:solidFill>
                  <a:schemeClr val="tx2"/>
                </a:solidFill>
              </a:rPr>
              <a:t>014 Secondary education (History)</a:t>
            </a:r>
          </a:p>
          <a:p>
            <a:pPr marL="0" indent="0">
              <a:spcBef>
                <a:spcPts val="0"/>
              </a:spcBef>
              <a:buNone/>
            </a:pPr>
            <a:r>
              <a:rPr lang="en-US" sz="1600" dirty="0">
                <a:solidFill>
                  <a:schemeClr val="tx2"/>
                </a:solidFill>
              </a:rPr>
              <a:t>014 Secondary education (Ukrainian language and literature)</a:t>
            </a:r>
          </a:p>
          <a:p>
            <a:pPr marL="0" indent="0">
              <a:spcBef>
                <a:spcPts val="0"/>
              </a:spcBef>
              <a:buNone/>
            </a:pPr>
            <a:r>
              <a:rPr lang="en-US" sz="1600" dirty="0">
                <a:solidFill>
                  <a:schemeClr val="tx2"/>
                </a:solidFill>
              </a:rPr>
              <a:t>014 Secondary education (Language and literature (English))</a:t>
            </a:r>
          </a:p>
          <a:p>
            <a:pPr marL="0" indent="0">
              <a:spcBef>
                <a:spcPts val="0"/>
              </a:spcBef>
              <a:buNone/>
            </a:pPr>
            <a:r>
              <a:rPr lang="en-US" sz="1600" dirty="0">
                <a:solidFill>
                  <a:schemeClr val="tx2"/>
                </a:solidFill>
              </a:rPr>
              <a:t>014 Secondary education (Language and literature (German))</a:t>
            </a:r>
          </a:p>
          <a:p>
            <a:pPr marL="0" indent="0">
              <a:spcBef>
                <a:spcPts val="0"/>
              </a:spcBef>
              <a:buNone/>
            </a:pPr>
            <a:r>
              <a:rPr lang="en-US" sz="1600" dirty="0">
                <a:solidFill>
                  <a:schemeClr val="tx2"/>
                </a:solidFill>
              </a:rPr>
              <a:t>014 Secondary education (Biology)</a:t>
            </a:r>
          </a:p>
          <a:p>
            <a:pPr marL="0" indent="0">
              <a:spcBef>
                <a:spcPts val="0"/>
              </a:spcBef>
              <a:buNone/>
            </a:pPr>
            <a:r>
              <a:rPr lang="en-US" sz="1600" dirty="0">
                <a:solidFill>
                  <a:schemeClr val="tx2"/>
                </a:solidFill>
              </a:rPr>
              <a:t>014 Secondary education (Biology and human health)</a:t>
            </a:r>
          </a:p>
          <a:p>
            <a:pPr marL="0" indent="0">
              <a:spcBef>
                <a:spcPts val="0"/>
              </a:spcBef>
              <a:buNone/>
            </a:pPr>
            <a:r>
              <a:rPr lang="en-US" sz="1600" dirty="0">
                <a:solidFill>
                  <a:schemeClr val="tx2"/>
                </a:solidFill>
              </a:rPr>
              <a:t>014 Secondary education (Geography)</a:t>
            </a:r>
          </a:p>
          <a:p>
            <a:pPr marL="0" indent="0">
              <a:spcBef>
                <a:spcPts val="0"/>
              </a:spcBef>
              <a:buNone/>
            </a:pPr>
            <a:r>
              <a:rPr lang="en-US" sz="1600" dirty="0">
                <a:solidFill>
                  <a:schemeClr val="tx2"/>
                </a:solidFill>
              </a:rPr>
              <a:t>014 Secondary education (Mathematics)</a:t>
            </a:r>
          </a:p>
          <a:p>
            <a:pPr marL="0" indent="0">
              <a:spcBef>
                <a:spcPts val="0"/>
              </a:spcBef>
              <a:buNone/>
            </a:pPr>
            <a:r>
              <a:rPr lang="en-US" sz="1600" dirty="0">
                <a:solidFill>
                  <a:schemeClr val="tx2"/>
                </a:solidFill>
              </a:rPr>
              <a:t>015 Vocational education (Scientific Disciplines of Documentation)</a:t>
            </a:r>
          </a:p>
          <a:p>
            <a:pPr marL="0" indent="0">
              <a:spcBef>
                <a:spcPts val="0"/>
              </a:spcBef>
              <a:buNone/>
            </a:pPr>
            <a:r>
              <a:rPr lang="en-US" sz="1600" dirty="0">
                <a:solidFill>
                  <a:schemeClr val="tx2"/>
                </a:solidFill>
              </a:rPr>
              <a:t>015 Vocational education (Commodity science)</a:t>
            </a:r>
          </a:p>
          <a:p>
            <a:pPr marL="0" indent="0">
              <a:spcBef>
                <a:spcPts val="0"/>
              </a:spcBef>
              <a:buNone/>
            </a:pPr>
            <a:r>
              <a:rPr lang="en-US" sz="1600" dirty="0">
                <a:solidFill>
                  <a:schemeClr val="tx2"/>
                </a:solidFill>
              </a:rPr>
              <a:t>015 Vocational education (Service sector)</a:t>
            </a:r>
          </a:p>
          <a:p>
            <a:pPr marL="0" indent="0">
              <a:spcBef>
                <a:spcPts val="0"/>
              </a:spcBef>
              <a:buNone/>
            </a:pPr>
            <a:r>
              <a:rPr lang="en-US" sz="1600" dirty="0">
                <a:solidFill>
                  <a:schemeClr val="tx2"/>
                </a:solidFill>
              </a:rPr>
              <a:t>015 Vocational education ( Labor safety)</a:t>
            </a:r>
          </a:p>
          <a:p>
            <a:pPr marL="0" indent="0">
              <a:spcBef>
                <a:spcPts val="0"/>
              </a:spcBef>
              <a:buNone/>
            </a:pPr>
            <a:r>
              <a:rPr lang="en-US" sz="1600" dirty="0">
                <a:solidFill>
                  <a:schemeClr val="tx2"/>
                </a:solidFill>
              </a:rPr>
              <a:t>051 Economics</a:t>
            </a:r>
          </a:p>
          <a:p>
            <a:pPr marL="0" indent="0">
              <a:spcBef>
                <a:spcPts val="0"/>
              </a:spcBef>
              <a:buNone/>
            </a:pPr>
            <a:r>
              <a:rPr lang="en-US" sz="1600" dirty="0">
                <a:solidFill>
                  <a:schemeClr val="tx2"/>
                </a:solidFill>
              </a:rPr>
              <a:t>052 Political Science</a:t>
            </a:r>
          </a:p>
          <a:p>
            <a:pPr marL="0" indent="0">
              <a:spcBef>
                <a:spcPts val="0"/>
              </a:spcBef>
              <a:buNone/>
            </a:pPr>
            <a:r>
              <a:rPr lang="en-US" sz="1600" dirty="0">
                <a:solidFill>
                  <a:schemeClr val="tx2"/>
                </a:solidFill>
              </a:rPr>
              <a:t>053 Psychology</a:t>
            </a:r>
          </a:p>
          <a:p>
            <a:pPr marL="0" indent="0">
              <a:spcBef>
                <a:spcPts val="0"/>
              </a:spcBef>
              <a:buNone/>
            </a:pPr>
            <a:r>
              <a:rPr lang="en-US" sz="1600" dirty="0">
                <a:solidFill>
                  <a:schemeClr val="tx2"/>
                </a:solidFill>
              </a:rPr>
              <a:t>071 Accounting and Taxation</a:t>
            </a:r>
          </a:p>
          <a:p>
            <a:pPr marL="0" indent="0">
              <a:spcBef>
                <a:spcPts val="0"/>
              </a:spcBef>
              <a:buNone/>
            </a:pPr>
            <a:r>
              <a:rPr lang="en-US" sz="1600" dirty="0">
                <a:solidFill>
                  <a:schemeClr val="tx2"/>
                </a:solidFill>
              </a:rPr>
              <a:t>072 Finance, Banking and Insurance </a:t>
            </a:r>
          </a:p>
          <a:p>
            <a:pPr marL="0" indent="0">
              <a:spcBef>
                <a:spcPts val="0"/>
              </a:spcBef>
              <a:buNone/>
            </a:pPr>
            <a:r>
              <a:rPr lang="en-US" sz="1600" dirty="0">
                <a:solidFill>
                  <a:schemeClr val="tx2"/>
                </a:solidFill>
              </a:rPr>
              <a:t>073 Management</a:t>
            </a:r>
          </a:p>
          <a:p>
            <a:pPr marL="0" indent="0">
              <a:spcBef>
                <a:spcPts val="0"/>
              </a:spcBef>
              <a:buNone/>
            </a:pPr>
            <a:r>
              <a:rPr lang="en-US" sz="1600" dirty="0">
                <a:solidFill>
                  <a:schemeClr val="tx2"/>
                </a:solidFill>
              </a:rPr>
              <a:t>071 Social Work</a:t>
            </a:r>
            <a:endParaRPr lang="uk-UA" sz="1600" dirty="0">
              <a:solidFill>
                <a:schemeClr val="tx2"/>
              </a:solidFill>
            </a:endParaRPr>
          </a:p>
        </p:txBody>
      </p:sp>
      <p:pic>
        <p:nvPicPr>
          <p:cNvPr id="5" name="Picture 2" descr="Логотип університету: 1">
            <a:extLst>
              <a:ext uri="{FF2B5EF4-FFF2-40B4-BE49-F238E27FC236}">
                <a16:creationId xmlns:a16="http://schemas.microsoft.com/office/drawing/2014/main" id="{CDDCC766-254E-4653-ACE9-F334341B71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350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270B71-F864-4E78-8C72-EF8DD7B0E8A1}"/>
              </a:ext>
            </a:extLst>
          </p:cNvPr>
          <p:cNvSpPr>
            <a:spLocks noGrp="1"/>
          </p:cNvSpPr>
          <p:nvPr>
            <p:ph type="title"/>
          </p:nvPr>
        </p:nvSpPr>
        <p:spPr/>
        <p:txBody>
          <a:bodyPr>
            <a:normAutofit/>
          </a:bodyPr>
          <a:lstStyle/>
          <a:p>
            <a:r>
              <a:rPr lang="en-US" sz="4000" b="1" dirty="0">
                <a:solidFill>
                  <a:schemeClr val="tx2"/>
                </a:solidFill>
                <a:effectLst>
                  <a:outerShdw blurRad="38100" dist="38100" dir="2700000" algn="tl">
                    <a:srgbClr val="000000">
                      <a:alpha val="43137"/>
                    </a:srgbClr>
                  </a:outerShdw>
                </a:effectLst>
              </a:rPr>
              <a:t>Ph.D. S</a:t>
            </a:r>
            <a:r>
              <a:rPr lang="tr-TR" sz="4000" b="1" dirty="0">
                <a:solidFill>
                  <a:schemeClr val="tx2"/>
                </a:solidFill>
                <a:effectLst>
                  <a:outerShdw blurRad="38100" dist="38100" dir="2700000" algn="tl">
                    <a:srgbClr val="000000">
                      <a:alpha val="43137"/>
                    </a:srgbClr>
                  </a:outerShdw>
                </a:effectLst>
              </a:rPr>
              <a:t>pecialties</a:t>
            </a:r>
            <a:endParaRPr lang="uk-UA" sz="40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D8CB0407-7789-4590-BF44-5907D6007BC0}"/>
              </a:ext>
            </a:extLst>
          </p:cNvPr>
          <p:cNvSpPr>
            <a:spLocks noGrp="1"/>
          </p:cNvSpPr>
          <p:nvPr>
            <p:ph idx="1"/>
          </p:nvPr>
        </p:nvSpPr>
        <p:spPr>
          <a:xfrm>
            <a:off x="457200" y="1063229"/>
            <a:ext cx="8229600" cy="3874292"/>
          </a:xfrm>
        </p:spPr>
        <p:txBody>
          <a:bodyPr>
            <a:normAutofit/>
          </a:bodyPr>
          <a:lstStyle/>
          <a:p>
            <a:pPr marL="0" indent="0">
              <a:buNone/>
            </a:pPr>
            <a:r>
              <a:rPr lang="en-US" sz="1800" dirty="0">
                <a:solidFill>
                  <a:schemeClr val="tx2"/>
                </a:solidFill>
              </a:rPr>
              <a:t>011 Educational, pedagogical sciences</a:t>
            </a:r>
          </a:p>
          <a:p>
            <a:pPr marL="0" indent="0">
              <a:buNone/>
            </a:pPr>
            <a:r>
              <a:rPr lang="en-US" sz="1800" dirty="0">
                <a:solidFill>
                  <a:schemeClr val="tx2"/>
                </a:solidFill>
              </a:rPr>
              <a:t>014 Secondary education (Ukrainian language and literature)</a:t>
            </a:r>
          </a:p>
          <a:p>
            <a:pPr marL="0" indent="0">
              <a:buNone/>
            </a:pPr>
            <a:r>
              <a:rPr lang="en-US" sz="1800" dirty="0">
                <a:solidFill>
                  <a:schemeClr val="tx2"/>
                </a:solidFill>
              </a:rPr>
              <a:t>015 Vocational education</a:t>
            </a:r>
          </a:p>
          <a:p>
            <a:pPr marL="0" indent="0">
              <a:buNone/>
            </a:pPr>
            <a:r>
              <a:rPr lang="en-US" sz="1800" dirty="0">
                <a:solidFill>
                  <a:schemeClr val="tx2"/>
                </a:solidFill>
              </a:rPr>
              <a:t>017 Physical Training and Sports</a:t>
            </a:r>
          </a:p>
          <a:p>
            <a:pPr marL="0" indent="0">
              <a:buNone/>
            </a:pPr>
            <a:r>
              <a:rPr lang="en-US" sz="1800" dirty="0">
                <a:solidFill>
                  <a:schemeClr val="tx2"/>
                </a:solidFill>
              </a:rPr>
              <a:t>032 History and Archaeology</a:t>
            </a:r>
          </a:p>
          <a:p>
            <a:pPr marL="0" indent="0">
              <a:buNone/>
            </a:pPr>
            <a:r>
              <a:rPr lang="en-US" sz="1800" dirty="0">
                <a:solidFill>
                  <a:schemeClr val="tx2"/>
                </a:solidFill>
              </a:rPr>
              <a:t>033 Philosophy</a:t>
            </a:r>
          </a:p>
          <a:p>
            <a:pPr marL="0" indent="0">
              <a:buNone/>
            </a:pPr>
            <a:r>
              <a:rPr lang="en-US" sz="1800" dirty="0">
                <a:solidFill>
                  <a:schemeClr val="tx2"/>
                </a:solidFill>
              </a:rPr>
              <a:t>035 Philology</a:t>
            </a:r>
          </a:p>
          <a:p>
            <a:pPr marL="0" indent="0">
              <a:buNone/>
            </a:pPr>
            <a:r>
              <a:rPr lang="en-US" sz="1800" dirty="0">
                <a:solidFill>
                  <a:schemeClr val="tx2"/>
                </a:solidFill>
              </a:rPr>
              <a:t>051 Economics</a:t>
            </a:r>
          </a:p>
          <a:p>
            <a:pPr marL="0" indent="0">
              <a:buNone/>
            </a:pPr>
            <a:r>
              <a:rPr lang="en-US" sz="1800" dirty="0">
                <a:solidFill>
                  <a:schemeClr val="tx2"/>
                </a:solidFill>
              </a:rPr>
              <a:t>053 Psychology</a:t>
            </a:r>
          </a:p>
          <a:p>
            <a:pPr marL="0" indent="0">
              <a:buNone/>
            </a:pPr>
            <a:r>
              <a:rPr lang="en-US" sz="1800" dirty="0">
                <a:solidFill>
                  <a:schemeClr val="tx2"/>
                </a:solidFill>
              </a:rPr>
              <a:t>071 Accounting and Taxation</a:t>
            </a:r>
          </a:p>
          <a:p>
            <a:pPr marL="0" indent="0">
              <a:buNone/>
            </a:pPr>
            <a:r>
              <a:rPr lang="en-US" sz="1800" dirty="0">
                <a:solidFill>
                  <a:schemeClr val="tx2"/>
                </a:solidFill>
              </a:rPr>
              <a:t>072 Finance, Banking and Insurance</a:t>
            </a:r>
            <a:endParaRPr lang="uk-UA" sz="1800" dirty="0">
              <a:solidFill>
                <a:schemeClr val="tx2"/>
              </a:solidFill>
            </a:endParaRPr>
          </a:p>
        </p:txBody>
      </p:sp>
      <p:pic>
        <p:nvPicPr>
          <p:cNvPr id="5" name="Picture 2" descr="Логотип університету: 1">
            <a:extLst>
              <a:ext uri="{FF2B5EF4-FFF2-40B4-BE49-F238E27FC236}">
                <a16:creationId xmlns:a16="http://schemas.microsoft.com/office/drawing/2014/main" id="{4EBC9A2C-7928-46F0-A90B-9AA3EA2E44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582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C4C964D1-1A3A-4536-AB63-C9816652B723}"/>
              </a:ext>
            </a:extLst>
          </p:cNvPr>
          <p:cNvSpPr>
            <a:spLocks noGrp="1"/>
          </p:cNvSpPr>
          <p:nvPr>
            <p:ph sz="half" idx="1"/>
          </p:nvPr>
        </p:nvSpPr>
        <p:spPr>
          <a:xfrm>
            <a:off x="539552" y="999902"/>
            <a:ext cx="4114800" cy="3384376"/>
          </a:xfrm>
        </p:spPr>
        <p:txBody>
          <a:bodyPr>
            <a:normAutofit/>
          </a:bodyPr>
          <a:lstStyle/>
          <a:p>
            <a:pPr marL="0" indent="0">
              <a:lnSpc>
                <a:spcPct val="90000"/>
              </a:lnSpc>
              <a:buNone/>
            </a:pPr>
            <a:r>
              <a:rPr lang="en-US" sz="1800" dirty="0">
                <a:solidFill>
                  <a:schemeClr val="tx2"/>
                </a:solidFill>
              </a:rPr>
              <a:t>The University has 3 educational buildings, 2 student dormitories, a library, reading rooms, teaching laboratories, 9 computer classes, </a:t>
            </a:r>
            <a:r>
              <a:rPr lang="en-US" sz="1800" dirty="0" err="1">
                <a:solidFill>
                  <a:schemeClr val="tx2"/>
                </a:solidFill>
              </a:rPr>
              <a:t>linguaphone</a:t>
            </a:r>
            <a:r>
              <a:rPr lang="en-US" sz="1800" dirty="0">
                <a:solidFill>
                  <a:schemeClr val="tx2"/>
                </a:solidFill>
              </a:rPr>
              <a:t> rooms, a student canteen, an assembly hall, a stadium, a sports complex, and a medical center.</a:t>
            </a:r>
          </a:p>
          <a:p>
            <a:pPr marL="0" indent="0">
              <a:lnSpc>
                <a:spcPct val="90000"/>
              </a:lnSpc>
              <a:buNone/>
            </a:pPr>
            <a:r>
              <a:rPr lang="en-US" sz="1800" dirty="0">
                <a:solidFill>
                  <a:schemeClr val="tx2"/>
                </a:solidFill>
              </a:rPr>
              <a:t>There are 2 research centers, 15 scientific and methodological laboratories, 2 research laboratories, 15 scientific schools, postgraduate studies and doctoral studies at the University.</a:t>
            </a:r>
          </a:p>
        </p:txBody>
      </p:sp>
      <p:pic>
        <p:nvPicPr>
          <p:cNvPr id="2054" name="Picture 6">
            <a:extLst>
              <a:ext uri="{FF2B5EF4-FFF2-40B4-BE49-F238E27FC236}">
                <a16:creationId xmlns:a16="http://schemas.microsoft.com/office/drawing/2014/main" id="{905636D5-C0B6-4C6E-994C-898D76C0B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275" y="267494"/>
            <a:ext cx="4038600" cy="2692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988D9FB-0D5C-4CE0-AEEC-05B59D1FE6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63" r="4801" b="1"/>
          <a:stretch/>
        </p:blipFill>
        <p:spPr bwMode="auto">
          <a:xfrm>
            <a:off x="4788024" y="2355726"/>
            <a:ext cx="4038600" cy="2520280"/>
          </a:xfrm>
          <a:prstGeom prst="rect">
            <a:avLst/>
          </a:prstGeom>
          <a:solidFill>
            <a:srgbClr val="FFFFFF"/>
          </a:solidFill>
        </p:spPr>
      </p:pic>
      <p:pic>
        <p:nvPicPr>
          <p:cNvPr id="5" name="Picture 2" descr="Логотип університету: 1">
            <a:extLst>
              <a:ext uri="{FF2B5EF4-FFF2-40B4-BE49-F238E27FC236}">
                <a16:creationId xmlns:a16="http://schemas.microsoft.com/office/drawing/2014/main" id="{0A763917-C141-45CD-B32D-AC0813D85C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745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C4C964D1-1A3A-4536-AB63-C9816652B723}"/>
              </a:ext>
            </a:extLst>
          </p:cNvPr>
          <p:cNvSpPr>
            <a:spLocks noGrp="1"/>
          </p:cNvSpPr>
          <p:nvPr>
            <p:ph sz="half" idx="2"/>
          </p:nvPr>
        </p:nvSpPr>
        <p:spPr>
          <a:xfrm>
            <a:off x="4648200" y="555526"/>
            <a:ext cx="4244280" cy="4039097"/>
          </a:xfrm>
        </p:spPr>
        <p:txBody>
          <a:bodyPr>
            <a:noAutofit/>
          </a:bodyPr>
          <a:lstStyle/>
          <a:p>
            <a:pPr marL="0" indent="0">
              <a:lnSpc>
                <a:spcPct val="90000"/>
              </a:lnSpc>
              <a:buNone/>
            </a:pPr>
            <a:r>
              <a:rPr lang="en-US" sz="1800" dirty="0">
                <a:solidFill>
                  <a:schemeClr val="tx2"/>
                </a:solidFill>
              </a:rPr>
              <a:t>The results of research are published in 10 collections of the University: «</a:t>
            </a:r>
            <a:r>
              <a:rPr lang="en-US" sz="1800" dirty="0" err="1">
                <a:solidFill>
                  <a:schemeClr val="tx2"/>
                </a:solidFill>
              </a:rPr>
              <a:t>Humanitarium</a:t>
            </a:r>
            <a:r>
              <a:rPr lang="en-US" sz="1800" dirty="0">
                <a:solidFill>
                  <a:schemeClr val="tx2"/>
                </a:solidFill>
              </a:rPr>
              <a:t>», «Scientific Notes on Ukrainian History», «</a:t>
            </a:r>
            <a:r>
              <a:rPr lang="en-US" sz="1800" dirty="0" err="1">
                <a:solidFill>
                  <a:schemeClr val="tx2"/>
                </a:solidFill>
              </a:rPr>
              <a:t>Pereiaslav</a:t>
            </a:r>
            <a:r>
              <a:rPr lang="en-US" sz="1800" dirty="0">
                <a:solidFill>
                  <a:schemeClr val="tx2"/>
                </a:solidFill>
              </a:rPr>
              <a:t> Chronicle», «Psycholinguistics», «Theoretical and Didactic Philology, University», «Technological Education», «Professional Education», «</a:t>
            </a:r>
            <a:r>
              <a:rPr lang="en-US" sz="1800" dirty="0" err="1">
                <a:solidFill>
                  <a:schemeClr val="tx2"/>
                </a:solidFill>
              </a:rPr>
              <a:t>Socium</a:t>
            </a:r>
            <a:r>
              <a:rPr lang="en-US" sz="1800" dirty="0">
                <a:solidFill>
                  <a:schemeClr val="tx2"/>
                </a:solidFill>
              </a:rPr>
              <a:t>. Document. Communication: a collection of scientific articles». </a:t>
            </a:r>
          </a:p>
          <a:p>
            <a:pPr marL="0" indent="0">
              <a:lnSpc>
                <a:spcPct val="90000"/>
              </a:lnSpc>
              <a:buNone/>
            </a:pPr>
            <a:r>
              <a:rPr lang="en-US" sz="1800" dirty="0">
                <a:solidFill>
                  <a:schemeClr val="tx2"/>
                </a:solidFill>
              </a:rPr>
              <a:t>The tool for supporting the development of the scientific and information environment is the electronic archive «Institutional Repository» (</a:t>
            </a:r>
            <a:r>
              <a:rPr lang="en-US" sz="1800" dirty="0" err="1">
                <a:solidFill>
                  <a:schemeClr val="tx2"/>
                </a:solidFill>
              </a:rPr>
              <a:t>ePHSHEIR</a:t>
            </a:r>
            <a:r>
              <a:rPr lang="en-US" sz="1800" dirty="0">
                <a:solidFill>
                  <a:schemeClr val="tx2"/>
                </a:solidFill>
              </a:rPr>
              <a:t>), which collects, systematizes and stores information that provides long-term open access to the results of scientific research.</a:t>
            </a:r>
            <a:endParaRPr lang="uk-UA" sz="1800" dirty="0">
              <a:solidFill>
                <a:schemeClr val="tx2"/>
              </a:solidFill>
            </a:endParaRPr>
          </a:p>
        </p:txBody>
      </p:sp>
      <p:pic>
        <p:nvPicPr>
          <p:cNvPr id="4" name="Picture 2" descr="Логотип університету: 1">
            <a:extLst>
              <a:ext uri="{FF2B5EF4-FFF2-40B4-BE49-F238E27FC236}">
                <a16:creationId xmlns:a16="http://schemas.microsoft.com/office/drawing/2014/main" id="{4BBB3D60-5C87-4A08-9778-C3E03CEC15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Зображення, що містить особа, група, позує, літальний апарат&#10;&#10;Автоматично згенерований опис">
            <a:extLst>
              <a:ext uri="{FF2B5EF4-FFF2-40B4-BE49-F238E27FC236}">
                <a16:creationId xmlns:a16="http://schemas.microsoft.com/office/drawing/2014/main" id="{8B5A07CC-847B-409C-993A-4273203451B1}"/>
              </a:ext>
            </a:extLst>
          </p:cNvPr>
          <p:cNvPicPr>
            <a:picLocks noChangeAspect="1"/>
          </p:cNvPicPr>
          <p:nvPr/>
        </p:nvPicPr>
        <p:blipFill rotWithShape="1">
          <a:blip r:embed="rId3">
            <a:extLst>
              <a:ext uri="{28A0092B-C50C-407E-A947-70E740481C1C}">
                <a14:useLocalDpi xmlns:a14="http://schemas.microsoft.com/office/drawing/2010/main" val="0"/>
              </a:ext>
            </a:extLst>
          </a:blip>
          <a:srcRect l="6756" r="8108"/>
          <a:stretch/>
        </p:blipFill>
        <p:spPr>
          <a:xfrm>
            <a:off x="111696" y="999902"/>
            <a:ext cx="4536504" cy="3811221"/>
          </a:xfrm>
          <a:prstGeom prst="rect">
            <a:avLst/>
          </a:prstGeom>
        </p:spPr>
      </p:pic>
    </p:spTree>
    <p:extLst>
      <p:ext uri="{BB962C8B-B14F-4D97-AF65-F5344CB8AC3E}">
        <p14:creationId xmlns:p14="http://schemas.microsoft.com/office/powerpoint/2010/main" val="79356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D85030-E037-435E-B973-B6D76A1D7FD7}"/>
              </a:ext>
            </a:extLst>
          </p:cNvPr>
          <p:cNvSpPr>
            <a:spLocks noGrp="1"/>
          </p:cNvSpPr>
          <p:nvPr>
            <p:ph type="title"/>
          </p:nvPr>
        </p:nvSpPr>
        <p:spPr>
          <a:xfrm>
            <a:off x="685800" y="3003798"/>
            <a:ext cx="7772400" cy="1021556"/>
          </a:xfrm>
        </p:spPr>
        <p:txBody>
          <a:bodyPr>
            <a:normAutofit fontScale="90000"/>
          </a:bodyPr>
          <a:lstStyle/>
          <a:p>
            <a:pPr algn="ctr"/>
            <a:r>
              <a:rPr lang="en-US" sz="4400" dirty="0">
                <a:solidFill>
                  <a:schemeClr val="tx2"/>
                </a:solidFill>
              </a:rPr>
              <a:t>International activities</a:t>
            </a:r>
            <a:r>
              <a:rPr lang="uk-UA" sz="4400" dirty="0">
                <a:solidFill>
                  <a:schemeClr val="tx2"/>
                </a:solidFill>
              </a:rPr>
              <a:t> </a:t>
            </a:r>
            <a:r>
              <a:rPr lang="en-US" sz="4400" dirty="0">
                <a:solidFill>
                  <a:schemeClr val="tx2"/>
                </a:solidFill>
              </a:rPr>
              <a:t>AND PROJECTS</a:t>
            </a:r>
            <a:endParaRPr lang="uk-UA" sz="4400" dirty="0">
              <a:solidFill>
                <a:schemeClr val="tx2"/>
              </a:solidFill>
            </a:endParaRPr>
          </a:p>
        </p:txBody>
      </p:sp>
      <p:pic>
        <p:nvPicPr>
          <p:cNvPr id="4" name="Picture 2" descr="Логотип університету: 1">
            <a:extLst>
              <a:ext uri="{FF2B5EF4-FFF2-40B4-BE49-F238E27FC236}">
                <a16:creationId xmlns:a16="http://schemas.microsoft.com/office/drawing/2014/main" id="{BA1503A1-BA69-4657-A94F-FB7EDF80CA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3484103" y="627534"/>
            <a:ext cx="2175793" cy="206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203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Місце для вмісту 2">
            <a:extLst>
              <a:ext uri="{FF2B5EF4-FFF2-40B4-BE49-F238E27FC236}">
                <a16:creationId xmlns:a16="http://schemas.microsoft.com/office/drawing/2014/main" id="{581EEECF-3319-4F84-8DEC-818F53A11C00}"/>
              </a:ext>
            </a:extLst>
          </p:cNvPr>
          <p:cNvSpPr txBox="1">
            <a:spLocks/>
          </p:cNvSpPr>
          <p:nvPr/>
        </p:nvSpPr>
        <p:spPr>
          <a:xfrm>
            <a:off x="6407696" y="4507733"/>
            <a:ext cx="2736304" cy="5040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800" dirty="0">
                <a:solidFill>
                  <a:schemeClr val="tx2"/>
                </a:solidFill>
                <a:hlinkClick r:id="rId2"/>
              </a:rPr>
              <a:t>https://doir.phdpu.edu.ua/</a:t>
            </a:r>
            <a:endParaRPr lang="uk-UA" sz="1800" dirty="0">
              <a:solidFill>
                <a:schemeClr val="tx2"/>
              </a:solidFill>
            </a:endParaRPr>
          </a:p>
          <a:p>
            <a:pPr marL="0" indent="0">
              <a:spcBef>
                <a:spcPts val="0"/>
              </a:spcBef>
              <a:buNone/>
            </a:pPr>
            <a:endParaRPr lang="uk-UA" sz="1800" dirty="0">
              <a:solidFill>
                <a:schemeClr val="tx2"/>
              </a:solidFill>
            </a:endParaRPr>
          </a:p>
          <a:p>
            <a:pPr marL="0" indent="0">
              <a:spcBef>
                <a:spcPts val="0"/>
              </a:spcBef>
              <a:buNone/>
            </a:pPr>
            <a:r>
              <a:rPr lang="uk-UA" sz="1800" dirty="0">
                <a:solidFill>
                  <a:schemeClr val="tx2"/>
                </a:solidFill>
              </a:rPr>
              <a:t> </a:t>
            </a:r>
          </a:p>
        </p:txBody>
      </p:sp>
      <p:sp>
        <p:nvSpPr>
          <p:cNvPr id="12" name="Заголовок 1">
            <a:extLst>
              <a:ext uri="{FF2B5EF4-FFF2-40B4-BE49-F238E27FC236}">
                <a16:creationId xmlns:a16="http://schemas.microsoft.com/office/drawing/2014/main" id="{757434F8-46BA-4C0E-B8E2-3E455C42F90F}"/>
              </a:ext>
            </a:extLst>
          </p:cNvPr>
          <p:cNvSpPr>
            <a:spLocks noGrp="1"/>
          </p:cNvSpPr>
          <p:nvPr>
            <p:ph type="title"/>
          </p:nvPr>
        </p:nvSpPr>
        <p:spPr>
          <a:xfrm>
            <a:off x="899592" y="383739"/>
            <a:ext cx="8023780" cy="637579"/>
          </a:xfrm>
        </p:spPr>
        <p:txBody>
          <a:bodyPr>
            <a:noAutofit/>
          </a:bodyPr>
          <a:lstStyle/>
          <a:p>
            <a:r>
              <a:rPr lang="en-US" sz="3600" b="1" dirty="0">
                <a:solidFill>
                  <a:schemeClr val="tx2"/>
                </a:solidFill>
                <a:effectLst>
                  <a:outerShdw blurRad="38100" dist="38100" dir="2700000" algn="tl">
                    <a:srgbClr val="000000">
                      <a:alpha val="43137"/>
                    </a:srgbClr>
                  </a:outerShdw>
                </a:effectLst>
              </a:rPr>
              <a:t>Web-site of the International Relations Department</a:t>
            </a:r>
            <a:endParaRPr lang="uk-UA" sz="3600" b="1" dirty="0">
              <a:solidFill>
                <a:schemeClr val="tx2"/>
              </a:solidFill>
              <a:effectLst>
                <a:outerShdw blurRad="38100" dist="38100" dir="2700000" algn="tl">
                  <a:srgbClr val="000000">
                    <a:alpha val="43137"/>
                  </a:srgbClr>
                </a:outerShdw>
              </a:effectLst>
            </a:endParaRPr>
          </a:p>
        </p:txBody>
      </p:sp>
      <p:pic>
        <p:nvPicPr>
          <p:cNvPr id="14" name="Picture 2" descr="Логотип університету: 1">
            <a:extLst>
              <a:ext uri="{FF2B5EF4-FFF2-40B4-BE49-F238E27FC236}">
                <a16:creationId xmlns:a16="http://schemas.microsoft.com/office/drawing/2014/main" id="{40163FC7-85C3-409E-9D0C-F28769E9F5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73"/>
          <a:stretch/>
        </p:blipFill>
        <p:spPr bwMode="auto">
          <a:xfrm>
            <a:off x="107571" y="18657"/>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2B5A76D-B21E-43E0-9403-8CA86C644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820" y="2792141"/>
            <a:ext cx="1737360" cy="15965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40A2AEC-9FDF-4D7E-A3A6-617427536E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227551"/>
            <a:ext cx="1815018" cy="180291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526D3DE-41E5-4563-8870-9FAB1F577FF6}"/>
              </a:ext>
            </a:extLst>
          </p:cNvPr>
          <p:cNvSpPr txBox="1"/>
          <p:nvPr/>
        </p:nvSpPr>
        <p:spPr>
          <a:xfrm>
            <a:off x="395536" y="2999810"/>
            <a:ext cx="7220545" cy="1754326"/>
          </a:xfrm>
          <a:prstGeom prst="rect">
            <a:avLst/>
          </a:prstGeom>
          <a:noFill/>
        </p:spPr>
        <p:txBody>
          <a:bodyPr wrap="square">
            <a:spAutoFit/>
          </a:bodyPr>
          <a:lstStyle/>
          <a:p>
            <a:r>
              <a:rPr lang="en-US" dirty="0">
                <a:solidFill>
                  <a:srgbClr val="002060"/>
                </a:solidFill>
              </a:rPr>
              <a:t>The department carries out the function of establishing international relations with foreign partners: institutions of higher, secondary and vocational education, foundations, public organizations, associations and other institutions, performs coordination and advisory functions, is responsible for the organization and control of international programs and academic mobility of the University.</a:t>
            </a:r>
            <a:endParaRPr lang="uk-UA" dirty="0">
              <a:solidFill>
                <a:srgbClr val="002060"/>
              </a:solidFill>
            </a:endParaRPr>
          </a:p>
        </p:txBody>
      </p:sp>
      <p:sp>
        <p:nvSpPr>
          <p:cNvPr id="15" name="TextBox 14">
            <a:extLst>
              <a:ext uri="{FF2B5EF4-FFF2-40B4-BE49-F238E27FC236}">
                <a16:creationId xmlns:a16="http://schemas.microsoft.com/office/drawing/2014/main" id="{13803E73-B9F5-4FA6-872E-03929CEF84CD}"/>
              </a:ext>
            </a:extLst>
          </p:cNvPr>
          <p:cNvSpPr txBox="1"/>
          <p:nvPr/>
        </p:nvSpPr>
        <p:spPr>
          <a:xfrm>
            <a:off x="2210554" y="1358745"/>
            <a:ext cx="6835110" cy="1477328"/>
          </a:xfrm>
          <a:prstGeom prst="rect">
            <a:avLst/>
          </a:prstGeom>
          <a:noFill/>
        </p:spPr>
        <p:txBody>
          <a:bodyPr wrap="square">
            <a:spAutoFit/>
          </a:bodyPr>
          <a:lstStyle/>
          <a:p>
            <a:r>
              <a:rPr lang="en-US" dirty="0">
                <a:solidFill>
                  <a:srgbClr val="002060"/>
                </a:solidFill>
              </a:rPr>
              <a:t>The Department of International Relations faithfully works to implement the university’s internationalization strategy. The department focuses on the development, expansion and strengthening of international relations and the authority of the university in the global educational and scientific community.</a:t>
            </a:r>
          </a:p>
        </p:txBody>
      </p:sp>
    </p:spTree>
    <p:extLst>
      <p:ext uri="{BB962C8B-B14F-4D97-AF65-F5344CB8AC3E}">
        <p14:creationId xmlns:p14="http://schemas.microsoft.com/office/powerpoint/2010/main" val="891373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вмісту 5" descr="Зображення, що містить надворі, особа, одяг, стоячий&#10;&#10;Автоматично згенерований опис">
            <a:extLst>
              <a:ext uri="{FF2B5EF4-FFF2-40B4-BE49-F238E27FC236}">
                <a16:creationId xmlns:a16="http://schemas.microsoft.com/office/drawing/2014/main" id="{6ECB8C61-9D42-4C81-8127-270D4337612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173" b="8494"/>
          <a:stretch/>
        </p:blipFill>
        <p:spPr>
          <a:xfrm>
            <a:off x="326866" y="989848"/>
            <a:ext cx="2724817" cy="1561286"/>
          </a:xfrm>
        </p:spPr>
      </p:pic>
      <p:sp>
        <p:nvSpPr>
          <p:cNvPr id="11" name="TextBox 10">
            <a:extLst>
              <a:ext uri="{FF2B5EF4-FFF2-40B4-BE49-F238E27FC236}">
                <a16:creationId xmlns:a16="http://schemas.microsoft.com/office/drawing/2014/main" id="{ECAE1335-910E-4D38-84DA-F5BE579BE3AF}"/>
              </a:ext>
            </a:extLst>
          </p:cNvPr>
          <p:cNvSpPr txBox="1"/>
          <p:nvPr/>
        </p:nvSpPr>
        <p:spPr>
          <a:xfrm>
            <a:off x="3165165" y="1026786"/>
            <a:ext cx="5688632" cy="1477328"/>
          </a:xfrm>
          <a:prstGeom prst="rect">
            <a:avLst/>
          </a:prstGeom>
          <a:noFill/>
        </p:spPr>
        <p:txBody>
          <a:bodyPr wrap="square">
            <a:spAutoFit/>
          </a:bodyPr>
          <a:lstStyle/>
          <a:p>
            <a:r>
              <a:rPr lang="en-US" dirty="0">
                <a:solidFill>
                  <a:schemeClr val="tx2"/>
                </a:solidFill>
                <a:cs typeface="Calibri" pitchFamily="34" charset="0"/>
              </a:rPr>
              <a:t>Several academic mobility programs are implemented in cooperation with the Masaryk University (Czech Republic), </a:t>
            </a:r>
            <a:r>
              <a:rPr lang="en-US" dirty="0" err="1">
                <a:solidFill>
                  <a:schemeClr val="tx2"/>
                </a:solidFill>
                <a:cs typeface="Calibri" pitchFamily="34" charset="0"/>
              </a:rPr>
              <a:t>Gdańsk</a:t>
            </a:r>
            <a:r>
              <a:rPr lang="en-US" dirty="0">
                <a:solidFill>
                  <a:schemeClr val="tx2"/>
                </a:solidFill>
                <a:cs typeface="Calibri" pitchFamily="34" charset="0"/>
              </a:rPr>
              <a:t> University (Poland), University of Western Bohemia in Plzen (Czech Republic), and Hochschule Magdeburg-</a:t>
            </a:r>
            <a:r>
              <a:rPr lang="en-US" dirty="0" err="1">
                <a:solidFill>
                  <a:schemeClr val="tx2"/>
                </a:solidFill>
                <a:cs typeface="Calibri" pitchFamily="34" charset="0"/>
              </a:rPr>
              <a:t>Stendal</a:t>
            </a:r>
            <a:r>
              <a:rPr lang="en-US" dirty="0">
                <a:solidFill>
                  <a:schemeClr val="tx2"/>
                </a:solidFill>
                <a:cs typeface="Calibri" pitchFamily="34" charset="0"/>
              </a:rPr>
              <a:t> (Germany).</a:t>
            </a:r>
            <a:endParaRPr lang="uk-UA" dirty="0">
              <a:solidFill>
                <a:schemeClr val="tx2"/>
              </a:solidFill>
            </a:endParaRPr>
          </a:p>
        </p:txBody>
      </p:sp>
      <p:sp>
        <p:nvSpPr>
          <p:cNvPr id="12" name="Заголовок 1">
            <a:extLst>
              <a:ext uri="{FF2B5EF4-FFF2-40B4-BE49-F238E27FC236}">
                <a16:creationId xmlns:a16="http://schemas.microsoft.com/office/drawing/2014/main" id="{757434F8-46BA-4C0E-B8E2-3E455C42F90F}"/>
              </a:ext>
            </a:extLst>
          </p:cNvPr>
          <p:cNvSpPr>
            <a:spLocks noGrp="1"/>
          </p:cNvSpPr>
          <p:nvPr>
            <p:ph type="title"/>
          </p:nvPr>
        </p:nvSpPr>
        <p:spPr>
          <a:xfrm>
            <a:off x="1259632" y="110058"/>
            <a:ext cx="6926670" cy="637579"/>
          </a:xfrm>
        </p:spPr>
        <p:txBody>
          <a:bodyPr>
            <a:noAutofit/>
          </a:bodyPr>
          <a:lstStyle/>
          <a:p>
            <a:r>
              <a:rPr lang="en-US" sz="3600" b="1" dirty="0">
                <a:solidFill>
                  <a:schemeClr val="tx2"/>
                </a:solidFill>
                <a:effectLst>
                  <a:outerShdw blurRad="38100" dist="38100" dir="2700000" algn="tl">
                    <a:srgbClr val="000000">
                      <a:alpha val="43137"/>
                    </a:srgbClr>
                  </a:outerShdw>
                </a:effectLst>
              </a:rPr>
              <a:t>Academic mobility programs </a:t>
            </a:r>
            <a:endParaRPr lang="uk-UA" sz="3600" b="1" dirty="0">
              <a:solidFill>
                <a:schemeClr val="tx2"/>
              </a:solidFill>
              <a:effectLst>
                <a:outerShdw blurRad="38100" dist="38100" dir="2700000" algn="tl">
                  <a:srgbClr val="000000">
                    <a:alpha val="43137"/>
                  </a:srgbClr>
                </a:outerShdw>
              </a:effectLst>
            </a:endParaRPr>
          </a:p>
        </p:txBody>
      </p:sp>
      <p:pic>
        <p:nvPicPr>
          <p:cNvPr id="14" name="Picture 2" descr="Логотип університету: 1">
            <a:extLst>
              <a:ext uri="{FF2B5EF4-FFF2-40B4-BE49-F238E27FC236}">
                <a16:creationId xmlns:a16="http://schemas.microsoft.com/office/drawing/2014/main" id="{40163FC7-85C3-409E-9D0C-F28769E9F5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73"/>
          <a:stretch/>
        </p:blipFill>
        <p:spPr bwMode="auto">
          <a:xfrm>
            <a:off x="107571" y="18657"/>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C464E001-8BC2-4D17-BDDF-83F4ED33B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3418" y="2639386"/>
            <a:ext cx="2520280" cy="23186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A4BD288-E3F4-4DE5-A7DE-BE6FC25CBB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2639386"/>
            <a:ext cx="3012976" cy="235861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229459DC-5EF6-4FE3-9D9A-03117A3EF6DC}"/>
              </a:ext>
            </a:extLst>
          </p:cNvPr>
          <p:cNvPicPr>
            <a:picLocks noChangeAspect="1"/>
          </p:cNvPicPr>
          <p:nvPr/>
        </p:nvPicPr>
        <p:blipFill>
          <a:blip r:embed="rId6"/>
          <a:stretch>
            <a:fillRect/>
          </a:stretch>
        </p:blipFill>
        <p:spPr>
          <a:xfrm>
            <a:off x="3436452" y="2639386"/>
            <a:ext cx="2573029" cy="2358610"/>
          </a:xfrm>
          <a:prstGeom prst="rect">
            <a:avLst/>
          </a:prstGeom>
        </p:spPr>
      </p:pic>
    </p:spTree>
    <p:extLst>
      <p:ext uri="{BB962C8B-B14F-4D97-AF65-F5344CB8AC3E}">
        <p14:creationId xmlns:p14="http://schemas.microsoft.com/office/powerpoint/2010/main" val="924413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Місце для вмісту 2">
            <a:extLst>
              <a:ext uri="{FF2B5EF4-FFF2-40B4-BE49-F238E27FC236}">
                <a16:creationId xmlns:a16="http://schemas.microsoft.com/office/drawing/2014/main" id="{581EEECF-3319-4F84-8DEC-818F53A11C00}"/>
              </a:ext>
            </a:extLst>
          </p:cNvPr>
          <p:cNvSpPr txBox="1">
            <a:spLocks/>
          </p:cNvSpPr>
          <p:nvPr/>
        </p:nvSpPr>
        <p:spPr>
          <a:xfrm>
            <a:off x="1187624" y="1399084"/>
            <a:ext cx="3960440" cy="37444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en-US" sz="1800" dirty="0">
              <a:solidFill>
                <a:schemeClr val="tx2"/>
              </a:solidFill>
            </a:endParaRPr>
          </a:p>
        </p:txBody>
      </p:sp>
      <p:sp>
        <p:nvSpPr>
          <p:cNvPr id="12" name="Заголовок 1">
            <a:extLst>
              <a:ext uri="{FF2B5EF4-FFF2-40B4-BE49-F238E27FC236}">
                <a16:creationId xmlns:a16="http://schemas.microsoft.com/office/drawing/2014/main" id="{757434F8-46BA-4C0E-B8E2-3E455C42F90F}"/>
              </a:ext>
            </a:extLst>
          </p:cNvPr>
          <p:cNvSpPr>
            <a:spLocks noGrp="1"/>
          </p:cNvSpPr>
          <p:nvPr>
            <p:ph type="title"/>
          </p:nvPr>
        </p:nvSpPr>
        <p:spPr>
          <a:xfrm>
            <a:off x="683568" y="267494"/>
            <a:ext cx="8136904" cy="637579"/>
          </a:xfrm>
        </p:spPr>
        <p:txBody>
          <a:bodyPr>
            <a:noAutofit/>
          </a:bodyPr>
          <a:lstStyle/>
          <a:p>
            <a:r>
              <a:rPr lang="en-US" sz="3600" b="1" dirty="0">
                <a:solidFill>
                  <a:schemeClr val="tx2"/>
                </a:solidFill>
                <a:effectLst>
                  <a:outerShdw blurRad="38100" dist="38100" dir="2700000" algn="tl">
                    <a:srgbClr val="000000">
                      <a:alpha val="43137"/>
                    </a:srgbClr>
                  </a:outerShdw>
                </a:effectLst>
              </a:rPr>
              <a:t>Project of the program “Student Academic Mobility (SAM) Ukraine”</a:t>
            </a:r>
            <a:endParaRPr lang="uk-UA" sz="3600" b="1" dirty="0">
              <a:solidFill>
                <a:schemeClr val="tx2"/>
              </a:solidFill>
              <a:effectLst>
                <a:outerShdw blurRad="38100" dist="38100" dir="2700000" algn="tl">
                  <a:srgbClr val="000000">
                    <a:alpha val="43137"/>
                  </a:srgbClr>
                </a:outerShdw>
              </a:effectLst>
            </a:endParaRPr>
          </a:p>
        </p:txBody>
      </p:sp>
      <p:pic>
        <p:nvPicPr>
          <p:cNvPr id="14" name="Picture 2" descr="Логотип університету: 1">
            <a:extLst>
              <a:ext uri="{FF2B5EF4-FFF2-40B4-BE49-F238E27FC236}">
                <a16:creationId xmlns:a16="http://schemas.microsoft.com/office/drawing/2014/main" id="{40163FC7-85C3-409E-9D0C-F28769E9F5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07571" y="18657"/>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75E48A1-C501-47F0-95DD-9916284201AC}"/>
              </a:ext>
            </a:extLst>
          </p:cNvPr>
          <p:cNvSpPr txBox="1"/>
          <p:nvPr/>
        </p:nvSpPr>
        <p:spPr>
          <a:xfrm>
            <a:off x="107571" y="3619006"/>
            <a:ext cx="9001000" cy="1477328"/>
          </a:xfrm>
          <a:prstGeom prst="rect">
            <a:avLst/>
          </a:prstGeom>
          <a:noFill/>
        </p:spPr>
        <p:txBody>
          <a:bodyPr wrap="square">
            <a:spAutoFit/>
          </a:bodyPr>
          <a:lstStyle/>
          <a:p>
            <a:r>
              <a:rPr lang="en-US" dirty="0">
                <a:solidFill>
                  <a:srgbClr val="002060"/>
                </a:solidFill>
              </a:rPr>
              <a:t>Our SHEI jointly with the Donbas State Pedagogical University were among the winners for the implementation of mobility. Consequently, from September 21 till October 18, 2020 24 students of our universities 2nd and 3rd year of the educational level of a bachelor of the following specialties: 013 “Primary education”, 012 “Preschool education”, 231 “Social work” participate in the program of student academic mobility .</a:t>
            </a:r>
            <a:endParaRPr lang="uk-UA" dirty="0">
              <a:solidFill>
                <a:srgbClr val="002060"/>
              </a:solidFill>
            </a:endParaRPr>
          </a:p>
        </p:txBody>
      </p:sp>
      <p:sp>
        <p:nvSpPr>
          <p:cNvPr id="13" name="TextBox 12">
            <a:extLst>
              <a:ext uri="{FF2B5EF4-FFF2-40B4-BE49-F238E27FC236}">
                <a16:creationId xmlns:a16="http://schemas.microsoft.com/office/drawing/2014/main" id="{F7D023E5-82CF-4EFF-A7A6-B6C245F86450}"/>
              </a:ext>
            </a:extLst>
          </p:cNvPr>
          <p:cNvSpPr txBox="1"/>
          <p:nvPr/>
        </p:nvSpPr>
        <p:spPr>
          <a:xfrm>
            <a:off x="3347864" y="1153910"/>
            <a:ext cx="5670309"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The British Council jointly with the Ministry of Education and Science of Ukraine implements a three-year program of all-Ukrainian academic mobility “SAM Ukraine”. This program is one of the components of the EU program “House of Europe” and is implemented during 2020-2022.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a:ea typeface="+mn-ea"/>
                <a:cs typeface="+mn-cs"/>
              </a:rPr>
              <a:t>The program “SAM Ukraine” is intended to promote interregional academic cooperation between universities and the cultural dialogue between young people from short-term academic mobility within Ukraine.</a:t>
            </a:r>
          </a:p>
        </p:txBody>
      </p:sp>
      <p:pic>
        <p:nvPicPr>
          <p:cNvPr id="2050" name="Picture 2">
            <a:extLst>
              <a:ext uri="{FF2B5EF4-FFF2-40B4-BE49-F238E27FC236}">
                <a16:creationId xmlns:a16="http://schemas.microsoft.com/office/drawing/2014/main" id="{F055E5C2-7236-4881-ACE1-61217B38CC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740" y="1225227"/>
            <a:ext cx="2959896" cy="2219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909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Зображення, що містить будівля, особа, надворі, стоячий&#10;&#10;Автоматично згенерований опис">
            <a:extLst>
              <a:ext uri="{FF2B5EF4-FFF2-40B4-BE49-F238E27FC236}">
                <a16:creationId xmlns:a16="http://schemas.microsoft.com/office/drawing/2014/main" id="{ACFC933C-7950-4F9F-8EF5-E87CF4FB4B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9404" y="1586400"/>
            <a:ext cx="3051960" cy="1834052"/>
          </a:xfrm>
          <a:prstGeom prst="rect">
            <a:avLst/>
          </a:prstGeom>
        </p:spPr>
      </p:pic>
      <p:sp>
        <p:nvSpPr>
          <p:cNvPr id="9" name="Місце для вмісту 2">
            <a:extLst>
              <a:ext uri="{FF2B5EF4-FFF2-40B4-BE49-F238E27FC236}">
                <a16:creationId xmlns:a16="http://schemas.microsoft.com/office/drawing/2014/main" id="{581EEECF-3319-4F84-8DEC-818F53A11C00}"/>
              </a:ext>
            </a:extLst>
          </p:cNvPr>
          <p:cNvSpPr txBox="1">
            <a:spLocks/>
          </p:cNvSpPr>
          <p:nvPr/>
        </p:nvSpPr>
        <p:spPr>
          <a:xfrm>
            <a:off x="6067028" y="3529666"/>
            <a:ext cx="3024336" cy="13463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600" b="1" dirty="0">
                <a:solidFill>
                  <a:schemeClr val="tx2"/>
                </a:solidFill>
              </a:rPr>
              <a:t>The duration </a:t>
            </a:r>
            <a:r>
              <a:rPr lang="en-US" sz="1600" dirty="0">
                <a:solidFill>
                  <a:schemeClr val="tx2"/>
                </a:solidFill>
              </a:rPr>
              <a:t>of the project is 24 months: 12/11/2019-31/05/2021.</a:t>
            </a:r>
          </a:p>
          <a:p>
            <a:pPr marL="0" indent="0">
              <a:spcBef>
                <a:spcPts val="0"/>
              </a:spcBef>
              <a:buNone/>
            </a:pPr>
            <a:r>
              <a:rPr lang="en-US" sz="1600" b="1" dirty="0">
                <a:solidFill>
                  <a:schemeClr val="tx2"/>
                </a:solidFill>
              </a:rPr>
              <a:t>Aim</a:t>
            </a:r>
            <a:r>
              <a:rPr lang="en-US" sz="1600" dirty="0">
                <a:solidFill>
                  <a:schemeClr val="tx2"/>
                </a:solidFill>
              </a:rPr>
              <a:t> of the project: adapting and improving the quality of life of students studying abroad.</a:t>
            </a:r>
          </a:p>
        </p:txBody>
      </p:sp>
      <p:sp>
        <p:nvSpPr>
          <p:cNvPr id="12" name="Заголовок 1">
            <a:extLst>
              <a:ext uri="{FF2B5EF4-FFF2-40B4-BE49-F238E27FC236}">
                <a16:creationId xmlns:a16="http://schemas.microsoft.com/office/drawing/2014/main" id="{757434F8-46BA-4C0E-B8E2-3E455C42F90F}"/>
              </a:ext>
            </a:extLst>
          </p:cNvPr>
          <p:cNvSpPr>
            <a:spLocks noGrp="1"/>
          </p:cNvSpPr>
          <p:nvPr>
            <p:ph type="title"/>
          </p:nvPr>
        </p:nvSpPr>
        <p:spPr>
          <a:xfrm>
            <a:off x="762770" y="0"/>
            <a:ext cx="8352928" cy="1563637"/>
          </a:xfrm>
        </p:spPr>
        <p:txBody>
          <a:bodyPr>
            <a:noAutofit/>
          </a:bodyPr>
          <a:lstStyle/>
          <a:p>
            <a:r>
              <a:rPr lang="en-US" sz="3200" b="1" dirty="0">
                <a:solidFill>
                  <a:schemeClr val="tx2"/>
                </a:solidFill>
                <a:effectLst>
                  <a:outerShdw blurRad="38100" dist="38100" dir="2700000" algn="tl">
                    <a:srgbClr val="000000">
                      <a:alpha val="43137"/>
                    </a:srgbClr>
                  </a:outerShdw>
                </a:effectLst>
              </a:rPr>
              <a:t>ERASMUS+ Youth KA 2 project “Adaptation Guide to Educational System &amp; Social Life for International Students”</a:t>
            </a:r>
            <a:endParaRPr lang="uk-UA" sz="3200" b="1" dirty="0">
              <a:solidFill>
                <a:schemeClr val="tx2"/>
              </a:solidFill>
              <a:effectLst>
                <a:outerShdw blurRad="38100" dist="38100" dir="2700000" algn="tl">
                  <a:srgbClr val="000000">
                    <a:alpha val="43137"/>
                  </a:srgbClr>
                </a:outerShdw>
              </a:effectLst>
            </a:endParaRPr>
          </a:p>
        </p:txBody>
      </p:sp>
      <p:pic>
        <p:nvPicPr>
          <p:cNvPr id="14" name="Picture 2" descr="Логотип університету: 1">
            <a:extLst>
              <a:ext uri="{FF2B5EF4-FFF2-40B4-BE49-F238E27FC236}">
                <a16:creationId xmlns:a16="http://schemas.microsoft.com/office/drawing/2014/main" id="{40163FC7-85C3-409E-9D0C-F28769E9F5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73"/>
          <a:stretch/>
        </p:blipFill>
        <p:spPr bwMode="auto">
          <a:xfrm>
            <a:off x="107571" y="18657"/>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2ECE11-CF09-4948-AD63-D58434A84B6A}"/>
              </a:ext>
            </a:extLst>
          </p:cNvPr>
          <p:cNvSpPr txBox="1"/>
          <p:nvPr/>
        </p:nvSpPr>
        <p:spPr>
          <a:xfrm>
            <a:off x="107570" y="1357246"/>
            <a:ext cx="5904589"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Calibri"/>
                <a:ea typeface="+mn-ea"/>
                <a:cs typeface="+mn-cs"/>
              </a:rPr>
              <a:t>Project goals: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Creating a mobile application that will ease the education life and social adaptation of international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Launching a web page that will give information about the project work to the public and provide the visibility / downloading of the intellectual outputs.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Producing a guidebook for the use of the mobile application.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Disseminating the intellectual outputs produced with partner NGOs, relevant institutions and organizations.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Ensuring the sustainability of the project by collecting information about the problems and suggestions of international students through workshops.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Making international dissemination studies for the project outputs.</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p:txBody>
      </p:sp>
    </p:spTree>
    <p:extLst>
      <p:ext uri="{BB962C8B-B14F-4D97-AF65-F5344CB8AC3E}">
        <p14:creationId xmlns:p14="http://schemas.microsoft.com/office/powerpoint/2010/main" val="1090542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A7206D-EE57-41F9-AF74-333A565CB085}"/>
              </a:ext>
            </a:extLst>
          </p:cNvPr>
          <p:cNvSpPr>
            <a:spLocks noGrp="1"/>
          </p:cNvSpPr>
          <p:nvPr>
            <p:ph type="title"/>
          </p:nvPr>
        </p:nvSpPr>
        <p:spPr>
          <a:xfrm>
            <a:off x="806896" y="153904"/>
            <a:ext cx="8229600" cy="857250"/>
          </a:xfrm>
        </p:spPr>
        <p:txBody>
          <a:bodyPr>
            <a:normAutofit/>
          </a:bodyPr>
          <a:lstStyle/>
          <a:p>
            <a:r>
              <a:rPr lang="en-US" sz="3600" b="1" dirty="0">
                <a:solidFill>
                  <a:schemeClr val="tx2"/>
                </a:solidFill>
                <a:effectLst>
                  <a:outerShdw blurRad="38100" dist="38100" dir="2700000" algn="tl">
                    <a:srgbClr val="000000">
                      <a:alpha val="43137"/>
                    </a:srgbClr>
                  </a:outerShdw>
                </a:effectLst>
              </a:rPr>
              <a:t>Aims of the University</a:t>
            </a:r>
            <a:endParaRPr lang="uk-UA" sz="36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4B40A7B2-31A3-4EC6-9407-5536061852F4}"/>
              </a:ext>
            </a:extLst>
          </p:cNvPr>
          <p:cNvSpPr>
            <a:spLocks noGrp="1"/>
          </p:cNvSpPr>
          <p:nvPr>
            <p:ph idx="1"/>
          </p:nvPr>
        </p:nvSpPr>
        <p:spPr>
          <a:xfrm>
            <a:off x="94288" y="1805919"/>
            <a:ext cx="4477712" cy="3337581"/>
          </a:xfrm>
        </p:spPr>
        <p:txBody>
          <a:bodyPr>
            <a:normAutofit/>
          </a:bodyPr>
          <a:lstStyle/>
          <a:p>
            <a:pPr marL="0" indent="0">
              <a:buNone/>
            </a:pPr>
            <a:r>
              <a:rPr lang="en-US" sz="1800" dirty="0">
                <a:solidFill>
                  <a:schemeClr val="tx2"/>
                </a:solidFill>
                <a:effectLst/>
              </a:rPr>
              <a:t>According to these aims, the University uses all opportunities to obtain the international experience in various fields of education and science, namely: </a:t>
            </a:r>
          </a:p>
          <a:p>
            <a:r>
              <a:rPr lang="en-US" sz="1800" dirty="0">
                <a:solidFill>
                  <a:schemeClr val="tx2"/>
                </a:solidFill>
                <a:effectLst/>
              </a:rPr>
              <a:t>participating in academic mobility programs;</a:t>
            </a:r>
          </a:p>
          <a:p>
            <a:r>
              <a:rPr lang="en-US" sz="1800" dirty="0">
                <a:solidFill>
                  <a:schemeClr val="tx2"/>
                </a:solidFill>
                <a:effectLst/>
              </a:rPr>
              <a:t>developing and implementing various educational projects;</a:t>
            </a:r>
          </a:p>
          <a:p>
            <a:r>
              <a:rPr lang="en-US" sz="1800" dirty="0">
                <a:solidFill>
                  <a:schemeClr val="tx2"/>
                </a:solidFill>
                <a:effectLst/>
              </a:rPr>
              <a:t>organizing numerous conferences, symposiums, round tables, international summer camps and etc.</a:t>
            </a:r>
          </a:p>
        </p:txBody>
      </p:sp>
      <p:pic>
        <p:nvPicPr>
          <p:cNvPr id="5" name="Picture 2" descr="Логотип університету: 1">
            <a:extLst>
              <a:ext uri="{FF2B5EF4-FFF2-40B4-BE49-F238E27FC236}">
                <a16:creationId xmlns:a16="http://schemas.microsoft.com/office/drawing/2014/main" id="{AFFB4EB1-D833-4D7D-A470-A20865E504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7" name="Місце для вмісту 2">
            <a:extLst>
              <a:ext uri="{FF2B5EF4-FFF2-40B4-BE49-F238E27FC236}">
                <a16:creationId xmlns:a16="http://schemas.microsoft.com/office/drawing/2014/main" id="{E96BE84F-5E9E-49B0-A284-A535843B69D3}"/>
              </a:ext>
            </a:extLst>
          </p:cNvPr>
          <p:cNvSpPr txBox="1">
            <a:spLocks/>
          </p:cNvSpPr>
          <p:nvPr/>
        </p:nvSpPr>
        <p:spPr>
          <a:xfrm>
            <a:off x="94288" y="985536"/>
            <a:ext cx="8856984" cy="93814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tx2"/>
                </a:solidFill>
              </a:rPr>
              <a:t>SHEI “</a:t>
            </a:r>
            <a:r>
              <a:rPr lang="en-US" sz="1800" dirty="0" err="1">
                <a:solidFill>
                  <a:schemeClr val="tx2"/>
                </a:solidFill>
              </a:rPr>
              <a:t>Pereiaslav-Khmelnytskyi</a:t>
            </a:r>
            <a:r>
              <a:rPr lang="en-US" sz="1800" dirty="0">
                <a:solidFill>
                  <a:schemeClr val="tx2"/>
                </a:solidFill>
              </a:rPr>
              <a:t> </a:t>
            </a:r>
            <a:r>
              <a:rPr lang="en-US" sz="1800" dirty="0" err="1">
                <a:solidFill>
                  <a:schemeClr val="tx2"/>
                </a:solidFill>
              </a:rPr>
              <a:t>Hryhorii</a:t>
            </a:r>
            <a:r>
              <a:rPr lang="en-US" sz="1800" dirty="0">
                <a:solidFill>
                  <a:schemeClr val="tx2"/>
                </a:solidFill>
              </a:rPr>
              <a:t> </a:t>
            </a:r>
            <a:r>
              <a:rPr lang="en-US" sz="1800" dirty="0" err="1">
                <a:solidFill>
                  <a:schemeClr val="tx2"/>
                </a:solidFill>
              </a:rPr>
              <a:t>Skovoroda</a:t>
            </a:r>
            <a:r>
              <a:rPr lang="en-US" sz="1800" dirty="0">
                <a:solidFill>
                  <a:schemeClr val="tx2"/>
                </a:solidFill>
              </a:rPr>
              <a:t> State Pedagogical University” moves towards in the direction of development of internationalization strategy of educational process of University, Europeanization of Ukrainian society. </a:t>
            </a:r>
          </a:p>
        </p:txBody>
      </p:sp>
      <p:pic>
        <p:nvPicPr>
          <p:cNvPr id="4" name="Рисунок 3">
            <a:extLst>
              <a:ext uri="{FF2B5EF4-FFF2-40B4-BE49-F238E27FC236}">
                <a16:creationId xmlns:a16="http://schemas.microsoft.com/office/drawing/2014/main" id="{2D54DFD3-A4A2-4ACA-9BC5-7EE69D6A513A}"/>
              </a:ext>
            </a:extLst>
          </p:cNvPr>
          <p:cNvPicPr>
            <a:picLocks noChangeAspect="1"/>
          </p:cNvPicPr>
          <p:nvPr/>
        </p:nvPicPr>
        <p:blipFill>
          <a:blip r:embed="rId3"/>
          <a:stretch>
            <a:fillRect/>
          </a:stretch>
        </p:blipFill>
        <p:spPr>
          <a:xfrm>
            <a:off x="4522780" y="1805919"/>
            <a:ext cx="4042792" cy="3032094"/>
          </a:xfrm>
          <a:prstGeom prst="rect">
            <a:avLst/>
          </a:prstGeom>
        </p:spPr>
      </p:pic>
    </p:spTree>
    <p:extLst>
      <p:ext uri="{BB962C8B-B14F-4D97-AF65-F5344CB8AC3E}">
        <p14:creationId xmlns:p14="http://schemas.microsoft.com/office/powerpoint/2010/main" val="141371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CAE1335-910E-4D38-84DA-F5BE579BE3AF}"/>
              </a:ext>
            </a:extLst>
          </p:cNvPr>
          <p:cNvSpPr txBox="1"/>
          <p:nvPr/>
        </p:nvSpPr>
        <p:spPr>
          <a:xfrm>
            <a:off x="278396" y="1131590"/>
            <a:ext cx="8587208" cy="3693319"/>
          </a:xfrm>
          <a:prstGeom prst="rect">
            <a:avLst/>
          </a:prstGeom>
          <a:noFill/>
        </p:spPr>
        <p:txBody>
          <a:bodyPr wrap="square">
            <a:spAutoFit/>
          </a:bodyPr>
          <a:lstStyle/>
          <a:p>
            <a:r>
              <a:rPr lang="en-US" dirty="0">
                <a:solidFill>
                  <a:schemeClr val="tx2"/>
                </a:solidFill>
              </a:rPr>
              <a:t>Due to the agreement an agreement between our University and the Swiss Montreux Business School (SMBS), SMBS recognize Bachelor’s and Master’s degrees diplomas that are awarded by our University.</a:t>
            </a:r>
          </a:p>
          <a:p>
            <a:r>
              <a:rPr lang="en-US" dirty="0">
                <a:solidFill>
                  <a:schemeClr val="tx2"/>
                </a:solidFill>
              </a:rPr>
              <a:t>In the context of international cooperation between our University, Swiss Montreux Business School (SMBS) and SMBS representation in Ukraine our students have an opportunity to obtain two diplomas (Ukrainian and European).</a:t>
            </a:r>
          </a:p>
          <a:p>
            <a:r>
              <a:rPr lang="en-US" dirty="0">
                <a:solidFill>
                  <a:schemeClr val="tx2"/>
                </a:solidFill>
              </a:rPr>
              <a:t>The affiliated diploma is a Bachelor’s or Master’s diploma issued by SMBS to Ukrainian students after defending their diploma project simultaneously with the Bachelor’s or Master’s diploma of SMBS.</a:t>
            </a:r>
          </a:p>
          <a:p>
            <a:r>
              <a:rPr lang="en-US" dirty="0">
                <a:solidFill>
                  <a:schemeClr val="tx2"/>
                </a:solidFill>
              </a:rPr>
              <a:t>SMBS, according to the signed agreement, awards the Bachelor’s or Master’s degree according to the results of all disciplines in accordance with the curriculum of </a:t>
            </a:r>
            <a:r>
              <a:rPr lang="en-US" sz="1800" dirty="0" err="1">
                <a:solidFill>
                  <a:schemeClr val="tx2"/>
                </a:solidFill>
                <a:effectLst/>
              </a:rPr>
              <a:t>Pereiaslav-Khmelnytskyi</a:t>
            </a:r>
            <a:r>
              <a:rPr lang="en-US" sz="1800" dirty="0">
                <a:solidFill>
                  <a:schemeClr val="tx2"/>
                </a:solidFill>
                <a:effectLst/>
              </a:rPr>
              <a:t> </a:t>
            </a:r>
            <a:r>
              <a:rPr lang="en-US" sz="1800" dirty="0" err="1">
                <a:solidFill>
                  <a:schemeClr val="tx2"/>
                </a:solidFill>
                <a:effectLst/>
              </a:rPr>
              <a:t>Hryhorii</a:t>
            </a:r>
            <a:r>
              <a:rPr lang="en-US" sz="1800" dirty="0">
                <a:solidFill>
                  <a:schemeClr val="tx2"/>
                </a:solidFill>
                <a:effectLst/>
              </a:rPr>
              <a:t> </a:t>
            </a:r>
            <a:r>
              <a:rPr lang="en-US" sz="1800" dirty="0" err="1">
                <a:solidFill>
                  <a:schemeClr val="tx2"/>
                </a:solidFill>
                <a:effectLst/>
              </a:rPr>
              <a:t>Skovoroda</a:t>
            </a:r>
            <a:r>
              <a:rPr lang="en-US" sz="1800" dirty="0">
                <a:solidFill>
                  <a:schemeClr val="tx2"/>
                </a:solidFill>
                <a:effectLst/>
              </a:rPr>
              <a:t> State Pedagogical University</a:t>
            </a:r>
            <a:r>
              <a:rPr lang="en-US" dirty="0">
                <a:solidFill>
                  <a:schemeClr val="tx2"/>
                </a:solidFill>
              </a:rPr>
              <a:t>, which is pre-regulated with SMBS.</a:t>
            </a:r>
            <a:endParaRPr lang="uk-UA" dirty="0">
              <a:solidFill>
                <a:schemeClr val="tx2"/>
              </a:solidFill>
            </a:endParaRPr>
          </a:p>
        </p:txBody>
      </p:sp>
      <p:sp>
        <p:nvSpPr>
          <p:cNvPr id="12" name="Заголовок 1">
            <a:extLst>
              <a:ext uri="{FF2B5EF4-FFF2-40B4-BE49-F238E27FC236}">
                <a16:creationId xmlns:a16="http://schemas.microsoft.com/office/drawing/2014/main" id="{757434F8-46BA-4C0E-B8E2-3E455C42F90F}"/>
              </a:ext>
            </a:extLst>
          </p:cNvPr>
          <p:cNvSpPr>
            <a:spLocks noGrp="1"/>
          </p:cNvSpPr>
          <p:nvPr>
            <p:ph type="title"/>
          </p:nvPr>
        </p:nvSpPr>
        <p:spPr>
          <a:xfrm>
            <a:off x="1360693" y="201460"/>
            <a:ext cx="6422614" cy="637579"/>
          </a:xfrm>
        </p:spPr>
        <p:txBody>
          <a:bodyPr>
            <a:noAutofit/>
          </a:bodyPr>
          <a:lstStyle/>
          <a:p>
            <a:r>
              <a:rPr lang="en-US" sz="3600" b="1" dirty="0">
                <a:solidFill>
                  <a:schemeClr val="tx2"/>
                </a:solidFill>
                <a:effectLst>
                  <a:outerShdw blurRad="38100" dist="38100" dir="2700000" algn="tl">
                    <a:srgbClr val="000000">
                      <a:alpha val="43137"/>
                    </a:srgbClr>
                  </a:outerShdw>
                </a:effectLst>
              </a:rPr>
              <a:t>The Affiliated Diploma</a:t>
            </a:r>
            <a:endParaRPr lang="uk-UA" sz="3600" b="1" dirty="0">
              <a:solidFill>
                <a:schemeClr val="tx2"/>
              </a:solidFill>
              <a:effectLst>
                <a:outerShdw blurRad="38100" dist="38100" dir="2700000" algn="tl">
                  <a:srgbClr val="000000">
                    <a:alpha val="43137"/>
                  </a:srgbClr>
                </a:outerShdw>
              </a:effectLst>
            </a:endParaRPr>
          </a:p>
        </p:txBody>
      </p:sp>
      <p:pic>
        <p:nvPicPr>
          <p:cNvPr id="14" name="Picture 2" descr="Логотип університету: 1">
            <a:extLst>
              <a:ext uri="{FF2B5EF4-FFF2-40B4-BE49-F238E27FC236}">
                <a16:creationId xmlns:a16="http://schemas.microsoft.com/office/drawing/2014/main" id="{40163FC7-85C3-409E-9D0C-F28769E9F5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07571" y="18657"/>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773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1073827" y="339502"/>
            <a:ext cx="7632848" cy="857250"/>
          </a:xfrm>
        </p:spPr>
        <p:txBody>
          <a:bodyPr>
            <a:noAutofit/>
          </a:bodyPr>
          <a:lstStyle/>
          <a:p>
            <a:r>
              <a:rPr lang="en-US" sz="3600" b="1" dirty="0">
                <a:solidFill>
                  <a:schemeClr val="tx2"/>
                </a:solidFill>
                <a:effectLst>
                  <a:outerShdw blurRad="38100" dist="38100" dir="2700000" algn="tl">
                    <a:srgbClr val="000000">
                      <a:alpha val="43137"/>
                    </a:srgbClr>
                  </a:outerShdw>
                </a:effectLst>
              </a:rPr>
              <a:t>The project “New Ukrainian school – a new teacher”</a:t>
            </a:r>
            <a:endParaRPr lang="uk-UA" sz="36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611526" y="1491630"/>
            <a:ext cx="7920881" cy="1584176"/>
          </a:xfrm>
        </p:spPr>
        <p:txBody>
          <a:bodyPr>
            <a:noAutofit/>
          </a:bodyPr>
          <a:lstStyle/>
          <a:p>
            <a:pPr marL="0" indent="0">
              <a:spcBef>
                <a:spcPts val="0"/>
              </a:spcBef>
              <a:buNone/>
            </a:pPr>
            <a:r>
              <a:rPr lang="en-US" sz="1800" dirty="0">
                <a:solidFill>
                  <a:schemeClr val="tx2"/>
                </a:solidFill>
              </a:rPr>
              <a:t>The project </a:t>
            </a:r>
            <a:r>
              <a:rPr lang="en-US" sz="1800" b="1" dirty="0">
                <a:solidFill>
                  <a:schemeClr val="tx2"/>
                </a:solidFill>
              </a:rPr>
              <a:t>“New Ukrainian school – a new teacher” </a:t>
            </a:r>
            <a:r>
              <a:rPr lang="en-US" sz="1800" dirty="0">
                <a:solidFill>
                  <a:schemeClr val="tx2"/>
                </a:solidFill>
              </a:rPr>
              <a:t>is being implemented with the support of the International Foundation “Renaissance”. </a:t>
            </a:r>
          </a:p>
          <a:p>
            <a:pPr marL="0" indent="0">
              <a:spcBef>
                <a:spcPts val="0"/>
              </a:spcBef>
              <a:buNone/>
            </a:pPr>
            <a:r>
              <a:rPr lang="en-US" sz="1800" dirty="0">
                <a:solidFill>
                  <a:schemeClr val="tx2"/>
                </a:solidFill>
              </a:rPr>
              <a:t>The participant of the project from our Higher Education Institution is the Faculty of Pedagogical Education, Management and Arts.</a:t>
            </a: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268C08E-6653-49BC-8844-ABB99984E1FA}"/>
              </a:ext>
            </a:extLst>
          </p:cNvPr>
          <p:cNvSpPr txBox="1"/>
          <p:nvPr/>
        </p:nvSpPr>
        <p:spPr>
          <a:xfrm>
            <a:off x="611525" y="2715766"/>
            <a:ext cx="8080005"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b="0" i="0" u="none" strike="noStrike" kern="1200" cap="none" spc="0" normalizeH="0" baseline="0" noProof="0" dirty="0">
                <a:ln>
                  <a:noFill/>
                </a:ln>
                <a:solidFill>
                  <a:srgbClr val="1F497D"/>
                </a:solidFill>
                <a:effectLst/>
                <a:uLnTx/>
                <a:uFillTx/>
                <a:latin typeface="Calibri"/>
                <a:ea typeface="+mn-ea"/>
                <a:cs typeface="+mn-cs"/>
              </a:rPr>
              <a:t>The project is designed for 3 years. Set </a:t>
            </a:r>
            <a:r>
              <a:rPr kumimoji="0" lang="en-US" b="1" i="0" u="none" strike="noStrike" kern="1200" cap="none" spc="0" normalizeH="0" baseline="0" noProof="0" dirty="0">
                <a:ln>
                  <a:noFill/>
                </a:ln>
                <a:solidFill>
                  <a:srgbClr val="1F497D"/>
                </a:solidFill>
                <a:effectLst/>
                <a:uLnTx/>
                <a:uFillTx/>
                <a:latin typeface="Calibri"/>
                <a:ea typeface="+mn-ea"/>
                <a:cs typeface="+mn-cs"/>
              </a:rPr>
              <a:t>objectives</a:t>
            </a:r>
            <a:r>
              <a:rPr kumimoji="0" lang="en-US" b="0" i="0" u="none" strike="noStrike" kern="1200" cap="none" spc="0" normalizeH="0" baseline="0" noProof="0" dirty="0">
                <a:ln>
                  <a:noFill/>
                </a:ln>
                <a:solidFill>
                  <a:srgbClr val="1F497D"/>
                </a:solidFill>
                <a:effectLst/>
                <a:uLnTx/>
                <a:uFillTx/>
                <a:latin typeface="Calibri"/>
                <a:ea typeface="+mn-ea"/>
                <a:cs typeface="+mn-cs"/>
              </a:rPr>
              <a:t> of the project: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1F497D"/>
                </a:solidFill>
                <a:effectLst/>
                <a:uLnTx/>
                <a:uFillTx/>
                <a:latin typeface="Calibri"/>
                <a:ea typeface="+mn-ea"/>
                <a:cs typeface="+mn-cs"/>
              </a:rPr>
              <a:t>conducting an evaluation of educational programs in partner universities;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1F497D"/>
                </a:solidFill>
                <a:effectLst/>
                <a:uLnTx/>
                <a:uFillTx/>
                <a:latin typeface="Calibri"/>
                <a:ea typeface="+mn-ea"/>
                <a:cs typeface="+mn-cs"/>
              </a:rPr>
              <a:t>development of criteria and indicators of their quality;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1F497D"/>
                </a:solidFill>
                <a:effectLst/>
                <a:uLnTx/>
                <a:uFillTx/>
                <a:latin typeface="Calibri"/>
                <a:ea typeface="+mn-ea"/>
                <a:cs typeface="+mn-cs"/>
              </a:rPr>
              <a:t>development of a “professional teacher profile” and recommendations for improving educational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1F497D"/>
                </a:solidFill>
                <a:effectLst/>
                <a:uLnTx/>
                <a:uFillTx/>
                <a:latin typeface="Calibri"/>
                <a:ea typeface="+mn-ea"/>
                <a:cs typeface="+mn-cs"/>
              </a:rPr>
              <a:t>introduction of innovative teaching methods;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1F497D"/>
                </a:solidFill>
                <a:effectLst/>
                <a:uLnTx/>
                <a:uFillTx/>
                <a:latin typeface="Calibri"/>
                <a:ea typeface="+mn-ea"/>
                <a:cs typeface="+mn-cs"/>
              </a:rPr>
              <a:t>creation of a new type of educational institutions.</a:t>
            </a:r>
          </a:p>
        </p:txBody>
      </p:sp>
    </p:spTree>
    <p:extLst>
      <p:ext uri="{BB962C8B-B14F-4D97-AF65-F5344CB8AC3E}">
        <p14:creationId xmlns:p14="http://schemas.microsoft.com/office/powerpoint/2010/main" val="1437458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695733" y="-7144"/>
            <a:ext cx="8244408" cy="1491630"/>
          </a:xfrm>
        </p:spPr>
        <p:txBody>
          <a:bodyPr>
            <a:noAutofit/>
          </a:bodyPr>
          <a:lstStyle/>
          <a:p>
            <a:r>
              <a:rPr lang="en-US" sz="3200" b="1" dirty="0">
                <a:solidFill>
                  <a:schemeClr val="tx2"/>
                </a:solidFill>
                <a:effectLst>
                  <a:outerShdw blurRad="38100" dist="38100" dir="2700000" algn="tl">
                    <a:srgbClr val="000000">
                      <a:alpha val="43137"/>
                    </a:srgbClr>
                  </a:outerShdw>
                </a:effectLst>
              </a:rPr>
              <a:t>ERASMUS+ KA2 project “Modernization of pedagogical higher education by innovative teaching instruments – </a:t>
            </a:r>
            <a:r>
              <a:rPr lang="en-US" sz="3200" b="1" dirty="0" err="1">
                <a:solidFill>
                  <a:schemeClr val="tx2"/>
                </a:solidFill>
                <a:effectLst>
                  <a:outerShdw blurRad="38100" dist="38100" dir="2700000" algn="tl">
                    <a:srgbClr val="000000">
                      <a:alpha val="43137"/>
                    </a:srgbClr>
                  </a:outerShdw>
                </a:effectLst>
              </a:rPr>
              <a:t>MoPED</a:t>
            </a:r>
            <a:r>
              <a:rPr lang="en-US" sz="3200" b="1" dirty="0">
                <a:solidFill>
                  <a:schemeClr val="tx2"/>
                </a:solidFill>
                <a:effectLst>
                  <a:outerShdw blurRad="38100" dist="38100" dir="2700000" algn="tl">
                    <a:srgbClr val="000000">
                      <a:alpha val="43137"/>
                    </a:srgbClr>
                  </a:outerShdw>
                </a:effectLst>
              </a:rPr>
              <a:t>”</a:t>
            </a:r>
            <a:endParaRPr lang="uk-UA" sz="32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6524155" y="1419622"/>
            <a:ext cx="2555776" cy="857250"/>
          </a:xfrm>
        </p:spPr>
        <p:txBody>
          <a:bodyPr>
            <a:noAutofit/>
          </a:bodyPr>
          <a:lstStyle/>
          <a:p>
            <a:pPr marL="0" indent="0">
              <a:spcBef>
                <a:spcPts val="0"/>
              </a:spcBef>
              <a:buNone/>
            </a:pPr>
            <a:r>
              <a:rPr lang="en-US" sz="1600" b="1" dirty="0">
                <a:solidFill>
                  <a:schemeClr val="tx2"/>
                </a:solidFill>
              </a:rPr>
              <a:t>The purpose </a:t>
            </a:r>
            <a:r>
              <a:rPr lang="en-US" sz="1600" dirty="0">
                <a:solidFill>
                  <a:schemeClr val="tx2"/>
                </a:solidFill>
              </a:rPr>
              <a:t>of the project is to modernize the curricula of pedagogical higher education institutions in Ukraine using modern practices and teaching methodologies involving ICT and modern research methods of results</a:t>
            </a:r>
            <a:r>
              <a:rPr lang="uk-UA" sz="1600" dirty="0">
                <a:solidFill>
                  <a:schemeClr val="tx2"/>
                </a:solidFill>
              </a:rPr>
              <a:t>.</a:t>
            </a: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68FE872-8072-4FF7-8BB2-2FDDA41D31F2}"/>
              </a:ext>
            </a:extLst>
          </p:cNvPr>
          <p:cNvSpPr txBox="1"/>
          <p:nvPr/>
        </p:nvSpPr>
        <p:spPr>
          <a:xfrm>
            <a:off x="64069" y="1241932"/>
            <a:ext cx="6509595"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Project </a:t>
            </a:r>
            <a:r>
              <a:rPr kumimoji="0" lang="en-US" sz="1600" b="1" i="0" u="none" strike="noStrike" kern="1200" cap="none" spc="0" normalizeH="0" baseline="0" noProof="0" dirty="0">
                <a:ln>
                  <a:noFill/>
                </a:ln>
                <a:solidFill>
                  <a:srgbClr val="1F497D"/>
                </a:solidFill>
                <a:effectLst/>
                <a:uLnTx/>
                <a:uFillTx/>
                <a:latin typeface="Calibri"/>
                <a:ea typeface="+mn-ea"/>
                <a:cs typeface="+mn-cs"/>
              </a:rPr>
              <a:t>goals</a:t>
            </a:r>
            <a:r>
              <a:rPr kumimoji="0" lang="en-US" sz="1600" b="0" i="0" u="none" strike="noStrike" kern="1200" cap="none" spc="0" normalizeH="0" baseline="0" noProof="0" dirty="0">
                <a:ln>
                  <a:noFill/>
                </a:ln>
                <a:solidFill>
                  <a:srgbClr val="1F497D"/>
                </a:solidFill>
                <a:effectLst/>
                <a:uLnTx/>
                <a:uFillTx/>
                <a:latin typeface="Calibri"/>
                <a:ea typeface="+mn-ea"/>
                <a:cs typeface="+mn-cs"/>
              </a:rPr>
              <a:t>:</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Development of modern teaching materials on STEAM subjects teaching methodology;</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To develop and accredit 18 semester disciplines included in the curricula of Ukrainian HEI and their accreditation at the institutional level, which will ensure the modernization of the Bachelor’s and Master’s degree programs of each university in Ukraine;</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Providing a series of trainings for 450 teachers of Ukrainian HEI – project partners; </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To establish effective cooperation between European and Ukrainian universities, school teachers and their associations to strengthen the internationalization, knowledge transfer and academic capacity;</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Creation of an “Innovation classroom” in each of the Ukrainian HEI, partners of the Project, which will be considered as an educational space of the XXI century, based on the best European practices.</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p:txBody>
      </p:sp>
      <p:pic>
        <p:nvPicPr>
          <p:cNvPr id="7" name="Рисунок 6">
            <a:extLst>
              <a:ext uri="{FF2B5EF4-FFF2-40B4-BE49-F238E27FC236}">
                <a16:creationId xmlns:a16="http://schemas.microsoft.com/office/drawing/2014/main" id="{C3C00CEC-DA27-4D86-BFE9-77A502129094}"/>
              </a:ext>
            </a:extLst>
          </p:cNvPr>
          <p:cNvPicPr>
            <a:picLocks noChangeAspect="1"/>
          </p:cNvPicPr>
          <p:nvPr/>
        </p:nvPicPr>
        <p:blipFill>
          <a:blip r:embed="rId3"/>
          <a:stretch>
            <a:fillRect/>
          </a:stretch>
        </p:blipFill>
        <p:spPr>
          <a:xfrm>
            <a:off x="6818893" y="3672035"/>
            <a:ext cx="2148061" cy="759892"/>
          </a:xfrm>
          <a:prstGeom prst="rect">
            <a:avLst/>
          </a:prstGeom>
        </p:spPr>
      </p:pic>
      <p:pic>
        <p:nvPicPr>
          <p:cNvPr id="10" name="Рисунок 9">
            <a:extLst>
              <a:ext uri="{FF2B5EF4-FFF2-40B4-BE49-F238E27FC236}">
                <a16:creationId xmlns:a16="http://schemas.microsoft.com/office/drawing/2014/main" id="{780C2446-DBB6-4682-BB21-02D99B1332C8}"/>
              </a:ext>
            </a:extLst>
          </p:cNvPr>
          <p:cNvPicPr>
            <a:picLocks noChangeAspect="1"/>
          </p:cNvPicPr>
          <p:nvPr/>
        </p:nvPicPr>
        <p:blipFill>
          <a:blip r:embed="rId4"/>
          <a:stretch>
            <a:fillRect/>
          </a:stretch>
        </p:blipFill>
        <p:spPr>
          <a:xfrm>
            <a:off x="6679105" y="4449663"/>
            <a:ext cx="2427639" cy="693837"/>
          </a:xfrm>
          <a:prstGeom prst="rect">
            <a:avLst/>
          </a:prstGeom>
        </p:spPr>
      </p:pic>
    </p:spTree>
    <p:extLst>
      <p:ext uri="{BB962C8B-B14F-4D97-AF65-F5344CB8AC3E}">
        <p14:creationId xmlns:p14="http://schemas.microsoft.com/office/powerpoint/2010/main" val="1308855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899592" y="115916"/>
            <a:ext cx="7992888" cy="857250"/>
          </a:xfrm>
        </p:spPr>
        <p:txBody>
          <a:bodyPr>
            <a:noAutofit/>
          </a:bodyPr>
          <a:lstStyle/>
          <a:p>
            <a:r>
              <a:rPr lang="en-US" sz="3600" b="1" dirty="0">
                <a:solidFill>
                  <a:schemeClr val="tx2"/>
                </a:solidFill>
                <a:effectLst>
                  <a:outerShdw blurRad="38100" dist="38100" dir="2700000" algn="tl">
                    <a:srgbClr val="000000">
                      <a:alpha val="43137"/>
                    </a:srgbClr>
                  </a:outerShdw>
                </a:effectLst>
              </a:rPr>
              <a:t>The results of the </a:t>
            </a:r>
            <a:r>
              <a:rPr lang="en-US" sz="3600" b="1" dirty="0" err="1">
                <a:solidFill>
                  <a:schemeClr val="tx2"/>
                </a:solidFill>
                <a:effectLst>
                  <a:outerShdw blurRad="38100" dist="38100" dir="2700000" algn="tl">
                    <a:srgbClr val="000000">
                      <a:alpha val="43137"/>
                    </a:srgbClr>
                  </a:outerShdw>
                </a:effectLst>
              </a:rPr>
              <a:t>MoPED</a:t>
            </a:r>
            <a:r>
              <a:rPr lang="en-US" sz="3600" b="1" dirty="0">
                <a:solidFill>
                  <a:schemeClr val="tx2"/>
                </a:solidFill>
                <a:effectLst>
                  <a:outerShdw blurRad="38100" dist="38100" dir="2700000" algn="tl">
                    <a:srgbClr val="000000">
                      <a:alpha val="43137"/>
                    </a:srgbClr>
                  </a:outerShdw>
                </a:effectLst>
              </a:rPr>
              <a:t> project</a:t>
            </a:r>
            <a:endParaRPr lang="uk-UA" sz="3600" b="1" dirty="0">
              <a:solidFill>
                <a:schemeClr val="tx2"/>
              </a:solidFill>
              <a:effectLst>
                <a:outerShdw blurRad="38100" dist="38100" dir="2700000" algn="tl">
                  <a:srgbClr val="000000">
                    <a:alpha val="43137"/>
                  </a:srgbClr>
                </a:outerShdw>
              </a:effectLst>
            </a:endParaRP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68FE872-8072-4FF7-8BB2-2FDDA41D31F2}"/>
              </a:ext>
            </a:extLst>
          </p:cNvPr>
          <p:cNvSpPr txBox="1"/>
          <p:nvPr/>
        </p:nvSpPr>
        <p:spPr>
          <a:xfrm>
            <a:off x="190209" y="1063506"/>
            <a:ext cx="5532095"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Project </a:t>
            </a:r>
            <a:r>
              <a:rPr kumimoji="0" lang="en-US" sz="1600" b="1" i="0" u="none" strike="noStrike" kern="1200" cap="none" spc="0" normalizeH="0" baseline="0" noProof="0" dirty="0">
                <a:ln>
                  <a:noFill/>
                </a:ln>
                <a:solidFill>
                  <a:srgbClr val="1F497D"/>
                </a:solidFill>
                <a:effectLst/>
                <a:uLnTx/>
                <a:uFillTx/>
                <a:latin typeface="Calibri"/>
                <a:ea typeface="+mn-ea"/>
                <a:cs typeface="+mn-cs"/>
              </a:rPr>
              <a:t>results</a:t>
            </a:r>
            <a:r>
              <a:rPr kumimoji="0" lang="en-US" sz="1600" b="0" i="0" u="none" strike="noStrike" kern="1200" cap="none" spc="0" normalizeH="0" baseline="0" noProof="0" dirty="0">
                <a:ln>
                  <a:noFill/>
                </a:ln>
                <a:solidFill>
                  <a:srgbClr val="1F497D"/>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developed modern teaching materials on the implementation of STEAM education elements in the educational process;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developed and accredited 18 semester disciplines included in the curricula of HEI of Ukraine, which will ensure modernization of educational programs of “Bachelor” and “Master” levels of each university in Ukraine;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conducted a series of trainings for teachers of Ukrainian HEI, partners of the project, and for teachers of primary, secondary, and vocational educational institutions;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created “Innovative classroom” (ICR) in each Ukrainian university-partner of the Project, which is seen as the educational space of the XXI century, based on the best European practices.</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p:txBody>
      </p:sp>
      <p:pic>
        <p:nvPicPr>
          <p:cNvPr id="7" name="Рисунок 6">
            <a:extLst>
              <a:ext uri="{FF2B5EF4-FFF2-40B4-BE49-F238E27FC236}">
                <a16:creationId xmlns:a16="http://schemas.microsoft.com/office/drawing/2014/main" id="{C3C00CEC-DA27-4D86-BFE9-77A502129094}"/>
              </a:ext>
            </a:extLst>
          </p:cNvPr>
          <p:cNvPicPr>
            <a:picLocks noChangeAspect="1"/>
          </p:cNvPicPr>
          <p:nvPr/>
        </p:nvPicPr>
        <p:blipFill>
          <a:blip r:embed="rId3"/>
          <a:stretch>
            <a:fillRect/>
          </a:stretch>
        </p:blipFill>
        <p:spPr>
          <a:xfrm>
            <a:off x="6728347" y="3593013"/>
            <a:ext cx="2148061" cy="759892"/>
          </a:xfrm>
          <a:prstGeom prst="rect">
            <a:avLst/>
          </a:prstGeom>
        </p:spPr>
      </p:pic>
      <p:pic>
        <p:nvPicPr>
          <p:cNvPr id="10" name="Рисунок 9">
            <a:extLst>
              <a:ext uri="{FF2B5EF4-FFF2-40B4-BE49-F238E27FC236}">
                <a16:creationId xmlns:a16="http://schemas.microsoft.com/office/drawing/2014/main" id="{780C2446-DBB6-4682-BB21-02D99B1332C8}"/>
              </a:ext>
            </a:extLst>
          </p:cNvPr>
          <p:cNvPicPr>
            <a:picLocks noChangeAspect="1"/>
          </p:cNvPicPr>
          <p:nvPr/>
        </p:nvPicPr>
        <p:blipFill>
          <a:blip r:embed="rId4"/>
          <a:stretch>
            <a:fillRect/>
          </a:stretch>
        </p:blipFill>
        <p:spPr>
          <a:xfrm>
            <a:off x="6604629" y="4363497"/>
            <a:ext cx="2427639" cy="693837"/>
          </a:xfrm>
          <a:prstGeom prst="rect">
            <a:avLst/>
          </a:prstGeom>
        </p:spPr>
      </p:pic>
      <p:pic>
        <p:nvPicPr>
          <p:cNvPr id="11" name="Рисунок 10" descr="Зображення, що містить у приміщенні, кімната, стеля, стіл&#10;&#10;Автоматично згенерований опис">
            <a:extLst>
              <a:ext uri="{FF2B5EF4-FFF2-40B4-BE49-F238E27FC236}">
                <a16:creationId xmlns:a16="http://schemas.microsoft.com/office/drawing/2014/main" id="{4AFA00A1-FC36-4BFC-A8C2-E7B6DDD917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6136" y="1131590"/>
            <a:ext cx="3080272" cy="2310204"/>
          </a:xfrm>
          <a:prstGeom prst="rect">
            <a:avLst/>
          </a:prstGeom>
        </p:spPr>
      </p:pic>
    </p:spTree>
    <p:extLst>
      <p:ext uri="{BB962C8B-B14F-4D97-AF65-F5344CB8AC3E}">
        <p14:creationId xmlns:p14="http://schemas.microsoft.com/office/powerpoint/2010/main" val="2937098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683568" y="142652"/>
            <a:ext cx="8460432" cy="857250"/>
          </a:xfrm>
        </p:spPr>
        <p:txBody>
          <a:bodyPr>
            <a:noAutofit/>
          </a:bodyPr>
          <a:lstStyle/>
          <a:p>
            <a:r>
              <a:rPr lang="en-US" sz="3600" b="1" dirty="0">
                <a:solidFill>
                  <a:schemeClr val="tx2"/>
                </a:solidFill>
                <a:effectLst>
                  <a:outerShdw blurRad="38100" dist="38100" dir="2700000" algn="tl">
                    <a:srgbClr val="000000">
                      <a:alpha val="43137"/>
                    </a:srgbClr>
                  </a:outerShdw>
                </a:effectLst>
              </a:rPr>
              <a:t>Additional results of the </a:t>
            </a:r>
            <a:r>
              <a:rPr lang="en-US" sz="3600" b="1" dirty="0" err="1">
                <a:solidFill>
                  <a:schemeClr val="tx2"/>
                </a:solidFill>
                <a:effectLst>
                  <a:outerShdw blurRad="38100" dist="38100" dir="2700000" algn="tl">
                    <a:srgbClr val="000000">
                      <a:alpha val="43137"/>
                    </a:srgbClr>
                  </a:outerShdw>
                </a:effectLst>
              </a:rPr>
              <a:t>MoPED</a:t>
            </a:r>
            <a:r>
              <a:rPr lang="en-US" sz="3600" b="1" dirty="0">
                <a:solidFill>
                  <a:schemeClr val="tx2"/>
                </a:solidFill>
                <a:effectLst>
                  <a:outerShdw blurRad="38100" dist="38100" dir="2700000" algn="tl">
                    <a:srgbClr val="000000">
                      <a:alpha val="43137"/>
                    </a:srgbClr>
                  </a:outerShdw>
                </a:effectLst>
              </a:rPr>
              <a:t> project</a:t>
            </a:r>
            <a:endParaRPr lang="uk-UA" sz="3600" b="1" dirty="0">
              <a:solidFill>
                <a:schemeClr val="tx2"/>
              </a:solidFill>
              <a:effectLst>
                <a:outerShdw blurRad="38100" dist="38100" dir="2700000" algn="tl">
                  <a:srgbClr val="000000">
                    <a:alpha val="43137"/>
                  </a:srgbClr>
                </a:outerShdw>
              </a:effectLst>
            </a:endParaRP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68FE872-8072-4FF7-8BB2-2FDDA41D31F2}"/>
              </a:ext>
            </a:extLst>
          </p:cNvPr>
          <p:cNvSpPr txBox="1"/>
          <p:nvPr/>
        </p:nvSpPr>
        <p:spPr>
          <a:xfrm>
            <a:off x="539553" y="1119031"/>
            <a:ext cx="4975756" cy="2800767"/>
          </a:xfrm>
          <a:prstGeom prst="rect">
            <a:avLst/>
          </a:prstGeom>
          <a:noFill/>
        </p:spPr>
        <p:txBody>
          <a:bodyPr wrap="square">
            <a:spAutoFit/>
          </a:bodyPr>
          <a:lstStyle/>
          <a:p>
            <a:pPr lvl="0">
              <a:defRPr/>
            </a:pPr>
            <a:r>
              <a:rPr kumimoji="0" lang="en-US" sz="1600" b="1" i="0" u="none" strike="noStrike" kern="1200" cap="none" spc="0" normalizeH="0" baseline="0" noProof="0" dirty="0">
                <a:ln>
                  <a:noFill/>
                </a:ln>
                <a:solidFill>
                  <a:srgbClr val="1F497D"/>
                </a:solidFill>
                <a:effectLst/>
                <a:uLnTx/>
                <a:uFillTx/>
                <a:latin typeface="Calibri"/>
                <a:ea typeface="+mn-ea"/>
                <a:cs typeface="+mn-cs"/>
              </a:rPr>
              <a:t>An additional result </a:t>
            </a:r>
            <a:r>
              <a:rPr kumimoji="0" lang="en-US" sz="1600" b="0" i="0" u="none" strike="noStrike" kern="1200" cap="none" spc="0" normalizeH="0" baseline="0" noProof="0" dirty="0">
                <a:ln>
                  <a:noFill/>
                </a:ln>
                <a:solidFill>
                  <a:srgbClr val="1F497D"/>
                </a:solidFill>
                <a:effectLst/>
                <a:uLnTx/>
                <a:uFillTx/>
                <a:latin typeface="Calibri"/>
                <a:ea typeface="+mn-ea"/>
                <a:cs typeface="+mn-cs"/>
              </a:rPr>
              <a:t>of the project</a:t>
            </a:r>
            <a:r>
              <a:rPr kumimoji="0" lang="uk-UA" sz="1600" b="0" i="0" u="none" strike="noStrike" kern="1200" cap="none" spc="0" normalizeH="0" baseline="0" noProof="0" dirty="0">
                <a:ln>
                  <a:noFill/>
                </a:ln>
                <a:solidFill>
                  <a:srgbClr val="1F497D"/>
                </a:solidFill>
                <a:effectLst/>
                <a:uLnTx/>
                <a:uFillTx/>
                <a:latin typeface="Calibri"/>
                <a:ea typeface="+mn-ea"/>
                <a:cs typeface="+mn-cs"/>
              </a:rPr>
              <a:t> </a:t>
            </a:r>
            <a:r>
              <a:rPr lang="en-US" sz="1600" dirty="0">
                <a:solidFill>
                  <a:schemeClr val="tx2"/>
                </a:solidFill>
              </a:rPr>
              <a:t>“Modernization of pedagogical higher education by innovative teaching instruments – </a:t>
            </a:r>
            <a:r>
              <a:rPr lang="en-US" sz="1600" dirty="0" err="1">
                <a:solidFill>
                  <a:schemeClr val="tx2"/>
                </a:solidFill>
              </a:rPr>
              <a:t>MoPED</a:t>
            </a:r>
            <a:r>
              <a:rPr lang="en-US" sz="1600" dirty="0">
                <a:solidFill>
                  <a:schemeClr val="tx2"/>
                </a:solidFill>
              </a:rPr>
              <a:t>”</a:t>
            </a:r>
            <a:r>
              <a:rPr lang="en-US" sz="1600" dirty="0">
                <a:solidFill>
                  <a:srgbClr val="1F497D"/>
                </a:solidFill>
              </a:rPr>
              <a:t> on the requirements of the educational reform of the New Ukrainian School was </a:t>
            </a:r>
            <a:r>
              <a:rPr kumimoji="0" lang="en-US" sz="1600" b="0" i="0" u="none" strike="noStrike" kern="1200" cap="none" spc="0" normalizeH="0" baseline="0" noProof="0" dirty="0">
                <a:ln>
                  <a:noFill/>
                </a:ln>
                <a:solidFill>
                  <a:srgbClr val="1F497D"/>
                </a:solidFill>
                <a:effectLst/>
                <a:uLnTx/>
                <a:uFillTx/>
                <a:latin typeface="Calibri"/>
                <a:ea typeface="+mn-ea"/>
                <a:cs typeface="+mn-cs"/>
              </a:rPr>
              <a:t>the creation </a:t>
            </a:r>
            <a:r>
              <a:rPr kumimoji="0" lang="en-US" sz="1600" b="1" i="0" u="none" strike="noStrike" kern="1200" cap="none" spc="0" normalizeH="0" baseline="0" noProof="0" dirty="0">
                <a:ln>
                  <a:noFill/>
                </a:ln>
                <a:solidFill>
                  <a:srgbClr val="1F497D"/>
                </a:solidFill>
                <a:effectLst/>
                <a:uLnTx/>
                <a:uFillTx/>
                <a:latin typeface="Calibri"/>
                <a:ea typeface="+mn-ea"/>
                <a:cs typeface="+mn-cs"/>
              </a:rPr>
              <a:t>NUS</a:t>
            </a:r>
            <a:r>
              <a:rPr kumimoji="0" lang="en-US" sz="1600" b="0" i="0" u="none" strike="noStrike" kern="1200" cap="none" spc="0" normalizeH="0" baseline="0" noProof="0" dirty="0">
                <a:ln>
                  <a:noFill/>
                </a:ln>
                <a:solidFill>
                  <a:srgbClr val="1F497D"/>
                </a:solidFill>
                <a:effectLst/>
                <a:uLnTx/>
                <a:uFillTx/>
                <a:latin typeface="Calibri"/>
                <a:ea typeface="+mn-ea"/>
                <a:cs typeface="+mn-cs"/>
              </a:rPr>
              <a:t> – the innovative classroom. </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a:p>
            <a:pPr lvl="0">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The main purpose of this innovative class is to train future primary school teachers, as well as to improve the skills of practitioners on the concept of the new Ukrainian school. </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a:p>
            <a:pPr lvl="0">
              <a:defRPr/>
            </a:pPr>
            <a:r>
              <a:rPr kumimoji="0" lang="en-US" sz="1600" b="0" i="0" u="none" strike="noStrike" kern="1200" cap="none" spc="0" normalizeH="0" baseline="0" noProof="0" dirty="0">
                <a:ln>
                  <a:noFill/>
                </a:ln>
                <a:solidFill>
                  <a:srgbClr val="1F497D"/>
                </a:solidFill>
                <a:effectLst/>
                <a:uLnTx/>
                <a:uFillTx/>
                <a:latin typeface="Calibri"/>
                <a:ea typeface="+mn-ea"/>
                <a:cs typeface="+mn-cs"/>
              </a:rPr>
              <a:t>It has 7 learning zones: news, communications, silence, thematic, materials, discovery, and teacher</a:t>
            </a:r>
            <a:r>
              <a:rPr kumimoji="0" lang="uk-UA" sz="1600" b="0" i="0" u="none" strike="noStrike" kern="1200" cap="none" spc="0" normalizeH="0" baseline="0" noProof="0" dirty="0">
                <a:ln>
                  <a:noFill/>
                </a:ln>
                <a:solidFill>
                  <a:srgbClr val="1F497D"/>
                </a:solidFill>
                <a:effectLst/>
                <a:uLnTx/>
                <a:uFillTx/>
                <a:latin typeface="Calibri"/>
                <a:ea typeface="+mn-ea"/>
                <a:cs typeface="+mn-cs"/>
              </a:rPr>
              <a:t> </a:t>
            </a:r>
            <a:r>
              <a:rPr lang="en-US" sz="1600" dirty="0">
                <a:solidFill>
                  <a:srgbClr val="1F497D"/>
                </a:solidFill>
                <a:latin typeface="Calibri"/>
              </a:rPr>
              <a:t>zone</a:t>
            </a:r>
            <a:r>
              <a:rPr kumimoji="0" lang="en-US" sz="1600" b="0" i="0" u="none" strike="noStrike" kern="1200" cap="none" spc="0" normalizeH="0" baseline="0" noProof="0" dirty="0">
                <a:ln>
                  <a:noFill/>
                </a:ln>
                <a:solidFill>
                  <a:srgbClr val="1F497D"/>
                </a:solidFill>
                <a:effectLst/>
                <a:uLnTx/>
                <a:uFillTx/>
                <a:latin typeface="Calibri"/>
                <a:ea typeface="+mn-ea"/>
                <a:cs typeface="+mn-cs"/>
              </a:rPr>
              <a:t>.</a:t>
            </a:r>
          </a:p>
          <a:p>
            <a:pPr marR="571500">
              <a:spcBef>
                <a:spcPts val="0"/>
              </a:spcBef>
              <a:spcAft>
                <a:spcPts val="0"/>
              </a:spcAft>
            </a:pPr>
            <a:r>
              <a:rPr lang="uk-UA" sz="1600" dirty="0">
                <a:effectLst/>
              </a:rPr>
              <a:t> </a:t>
            </a:r>
          </a:p>
        </p:txBody>
      </p:sp>
      <p:pic>
        <p:nvPicPr>
          <p:cNvPr id="7" name="Рисунок 6">
            <a:extLst>
              <a:ext uri="{FF2B5EF4-FFF2-40B4-BE49-F238E27FC236}">
                <a16:creationId xmlns:a16="http://schemas.microsoft.com/office/drawing/2014/main" id="{C3C00CEC-DA27-4D86-BFE9-77A502129094}"/>
              </a:ext>
            </a:extLst>
          </p:cNvPr>
          <p:cNvPicPr>
            <a:picLocks noChangeAspect="1"/>
          </p:cNvPicPr>
          <p:nvPr/>
        </p:nvPicPr>
        <p:blipFill>
          <a:blip r:embed="rId3"/>
          <a:stretch>
            <a:fillRect/>
          </a:stretch>
        </p:blipFill>
        <p:spPr>
          <a:xfrm>
            <a:off x="6750372" y="3669612"/>
            <a:ext cx="2148061" cy="759892"/>
          </a:xfrm>
          <a:prstGeom prst="rect">
            <a:avLst/>
          </a:prstGeom>
        </p:spPr>
      </p:pic>
      <p:pic>
        <p:nvPicPr>
          <p:cNvPr id="10" name="Рисунок 9">
            <a:extLst>
              <a:ext uri="{FF2B5EF4-FFF2-40B4-BE49-F238E27FC236}">
                <a16:creationId xmlns:a16="http://schemas.microsoft.com/office/drawing/2014/main" id="{780C2446-DBB6-4682-BB21-02D99B1332C8}"/>
              </a:ext>
            </a:extLst>
          </p:cNvPr>
          <p:cNvPicPr>
            <a:picLocks noChangeAspect="1"/>
          </p:cNvPicPr>
          <p:nvPr/>
        </p:nvPicPr>
        <p:blipFill>
          <a:blip r:embed="rId4"/>
          <a:stretch>
            <a:fillRect/>
          </a:stretch>
        </p:blipFill>
        <p:spPr>
          <a:xfrm>
            <a:off x="6604629" y="4428207"/>
            <a:ext cx="2427639" cy="693837"/>
          </a:xfrm>
          <a:prstGeom prst="rect">
            <a:avLst/>
          </a:prstGeom>
        </p:spPr>
      </p:pic>
      <p:sp>
        <p:nvSpPr>
          <p:cNvPr id="12" name="TextBox 11">
            <a:extLst>
              <a:ext uri="{FF2B5EF4-FFF2-40B4-BE49-F238E27FC236}">
                <a16:creationId xmlns:a16="http://schemas.microsoft.com/office/drawing/2014/main" id="{0B130380-BB6E-4D7E-AB23-0F241ECE6BCA}"/>
              </a:ext>
            </a:extLst>
          </p:cNvPr>
          <p:cNvSpPr txBox="1"/>
          <p:nvPr/>
        </p:nvSpPr>
        <p:spPr>
          <a:xfrm>
            <a:off x="539553" y="3756937"/>
            <a:ext cx="5832648" cy="830997"/>
          </a:xfrm>
          <a:prstGeom prst="rect">
            <a:avLst/>
          </a:prstGeom>
          <a:noFill/>
        </p:spPr>
        <p:txBody>
          <a:bodyPr wrap="square">
            <a:spAutoFit/>
          </a:bodyPr>
          <a:lstStyle/>
          <a:p>
            <a:pPr marR="571500">
              <a:spcBef>
                <a:spcPts val="0"/>
              </a:spcBef>
              <a:spcAft>
                <a:spcPts val="0"/>
              </a:spcAft>
            </a:pPr>
            <a:r>
              <a:rPr kumimoji="0" lang="en-US" sz="1600" b="0" i="0" u="none" strike="noStrike" kern="1200" cap="none" spc="0" normalizeH="0" baseline="0" noProof="0" dirty="0">
                <a:ln>
                  <a:noFill/>
                </a:ln>
                <a:solidFill>
                  <a:srgbClr val="1F497D"/>
                </a:solidFill>
                <a:effectLst/>
                <a:uLnTx/>
                <a:uFillTx/>
                <a:latin typeface="Calibri"/>
                <a:ea typeface="+mn-ea"/>
                <a:cs typeface="+mn-cs"/>
              </a:rPr>
              <a:t>Also, on the basis of the innovative classrooms ICR and NUS was created </a:t>
            </a:r>
            <a:r>
              <a:rPr kumimoji="0" lang="en-US" sz="1600" b="1" i="0" u="none" strike="noStrike" kern="1200" cap="none" spc="0" normalizeH="0" baseline="0" noProof="0" dirty="0">
                <a:ln>
                  <a:noFill/>
                </a:ln>
                <a:solidFill>
                  <a:srgbClr val="1F497D"/>
                </a:solidFill>
                <a:effectLst/>
                <a:uLnTx/>
                <a:uFillTx/>
                <a:latin typeface="Calibri"/>
                <a:ea typeface="+mn-ea"/>
                <a:cs typeface="+mn-cs"/>
              </a:rPr>
              <a:t>Center for Supporting of Inclusive Education </a:t>
            </a:r>
            <a:r>
              <a:rPr kumimoji="0" lang="en-US" sz="1600" b="0" i="0" u="none" strike="noStrike" kern="1200" cap="none" spc="0" normalizeH="0" baseline="0" noProof="0" dirty="0">
                <a:ln>
                  <a:noFill/>
                </a:ln>
                <a:solidFill>
                  <a:srgbClr val="1F497D"/>
                </a:solidFill>
                <a:effectLst/>
                <a:uLnTx/>
                <a:uFillTx/>
                <a:latin typeface="Calibri"/>
                <a:ea typeface="+mn-ea"/>
                <a:cs typeface="+mn-cs"/>
              </a:rPr>
              <a:t>a </a:t>
            </a:r>
            <a:r>
              <a:rPr kumimoji="0" lang="en-US" sz="1600" b="1" i="0" u="none" strike="noStrike" kern="1200" cap="none" spc="0" normalizeH="0" baseline="0" noProof="0" dirty="0">
                <a:ln>
                  <a:noFill/>
                </a:ln>
                <a:solidFill>
                  <a:srgbClr val="1F497D"/>
                </a:solidFill>
                <a:effectLst/>
                <a:uLnTx/>
                <a:uFillTx/>
                <a:latin typeface="Calibri"/>
                <a:ea typeface="+mn-ea"/>
                <a:cs typeface="+mn-cs"/>
              </a:rPr>
              <a:t>Center for Continuing Education</a:t>
            </a:r>
            <a:r>
              <a:rPr kumimoji="0" lang="en-US" sz="1600" b="0" i="0" u="none" strike="noStrike" kern="1200" cap="none" spc="0" normalizeH="0" baseline="0" noProof="0" dirty="0">
                <a:ln>
                  <a:noFill/>
                </a:ln>
                <a:solidFill>
                  <a:srgbClr val="1F497D"/>
                </a:solidFill>
                <a:effectLst/>
                <a:uLnTx/>
                <a:uFillTx/>
                <a:latin typeface="Calibri"/>
                <a:ea typeface="+mn-ea"/>
                <a:cs typeface="+mn-cs"/>
              </a:rPr>
              <a:t>.</a:t>
            </a:r>
            <a:endParaRPr kumimoji="0" lang="uk-UA" sz="1600" b="0" i="0" u="none" strike="noStrike" kern="1200" cap="none" spc="0" normalizeH="0" baseline="0" noProof="0" dirty="0">
              <a:ln>
                <a:noFill/>
              </a:ln>
              <a:solidFill>
                <a:srgbClr val="1F497D"/>
              </a:solidFill>
              <a:effectLst/>
              <a:uLnTx/>
              <a:uFillTx/>
              <a:latin typeface="Calibri"/>
              <a:ea typeface="+mn-ea"/>
              <a:cs typeface="+mn-cs"/>
            </a:endParaRPr>
          </a:p>
        </p:txBody>
      </p:sp>
      <p:pic>
        <p:nvPicPr>
          <p:cNvPr id="13" name="Picture 2" descr="C:\Users\ПФ\Desktop\IMG_20200226_165357.jpg">
            <a:extLst>
              <a:ext uri="{FF2B5EF4-FFF2-40B4-BE49-F238E27FC236}">
                <a16:creationId xmlns:a16="http://schemas.microsoft.com/office/drawing/2014/main" id="{2530708A-037F-48D8-89D7-E99F4C1F57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3714" y="1168804"/>
            <a:ext cx="3308766" cy="2331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482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503040" y="170267"/>
            <a:ext cx="8640960" cy="1211704"/>
          </a:xfrm>
        </p:spPr>
        <p:txBody>
          <a:bodyPr>
            <a:noAutofit/>
          </a:bodyPr>
          <a:lstStyle/>
          <a:p>
            <a:pPr marL="0" indent="0">
              <a:spcBef>
                <a:spcPts val="0"/>
              </a:spcBef>
              <a:buNone/>
            </a:pPr>
            <a:r>
              <a:rPr lang="en-US" sz="2800" b="1" i="0" dirty="0">
                <a:solidFill>
                  <a:srgbClr val="1F497D"/>
                </a:solidFill>
                <a:effectLst>
                  <a:outerShdw blurRad="38100" dist="38100" dir="2700000" algn="tl">
                    <a:srgbClr val="000000">
                      <a:alpha val="43137"/>
                    </a:srgbClr>
                  </a:outerShdw>
                </a:effectLst>
                <a:latin typeface="Arial" panose="020B0604020202020204" pitchFamily="34" charset="0"/>
              </a:rPr>
              <a:t>Erasmus+ CBHE Project UTTERLY “University Teachers' Certification </a:t>
            </a:r>
            <a:r>
              <a:rPr lang="en-US" sz="2800" b="1" i="0" dirty="0" err="1">
                <a:solidFill>
                  <a:srgbClr val="1F497D"/>
                </a:solidFill>
                <a:effectLst>
                  <a:outerShdw blurRad="38100" dist="38100" dir="2700000" algn="tl">
                    <a:srgbClr val="000000">
                      <a:alpha val="43137"/>
                    </a:srgbClr>
                  </a:outerShdw>
                </a:effectLst>
                <a:latin typeface="Arial" panose="020B0604020202020204" pitchFamily="34" charset="0"/>
              </a:rPr>
              <a:t>Centres</a:t>
            </a:r>
            <a:r>
              <a:rPr lang="en-US" sz="2800" b="1" i="0" dirty="0">
                <a:solidFill>
                  <a:srgbClr val="1F497D"/>
                </a:solidFill>
                <a:effectLst>
                  <a:outerShdw blurRad="38100" dist="38100" dir="2700000" algn="tl">
                    <a:srgbClr val="000000">
                      <a:alpha val="43137"/>
                    </a:srgbClr>
                  </a:outerShdw>
                </a:effectLst>
                <a:latin typeface="Arial" panose="020B0604020202020204" pitchFamily="34" charset="0"/>
              </a:rPr>
              <a:t>: Innovative Approach to Promotion Teaching Excellence”</a:t>
            </a:r>
            <a:endParaRPr lang="en-US" sz="2800" dirty="0">
              <a:solidFill>
                <a:srgbClr val="1F497D"/>
              </a:solidFill>
              <a:effectLst>
                <a:outerShdw blurRad="38100" dist="38100" dir="2700000" algn="tl">
                  <a:srgbClr val="000000">
                    <a:alpha val="43137"/>
                  </a:srgbClr>
                </a:outerShdw>
              </a:effectLst>
            </a:endParaRP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8" name="Місце для вмісту 2">
            <a:extLst>
              <a:ext uri="{FF2B5EF4-FFF2-40B4-BE49-F238E27FC236}">
                <a16:creationId xmlns:a16="http://schemas.microsoft.com/office/drawing/2014/main" id="{7F7F8ACD-2266-4C54-B7D4-7C0EF6DAA0C5}"/>
              </a:ext>
            </a:extLst>
          </p:cNvPr>
          <p:cNvSpPr txBox="1">
            <a:spLocks/>
          </p:cNvSpPr>
          <p:nvPr/>
        </p:nvSpPr>
        <p:spPr>
          <a:xfrm>
            <a:off x="5097471" y="3558073"/>
            <a:ext cx="3871317" cy="7182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ru-RU" sz="1600" i="1" dirty="0">
              <a:solidFill>
                <a:schemeClr val="tx2"/>
              </a:solidFill>
            </a:endParaRPr>
          </a:p>
        </p:txBody>
      </p:sp>
      <p:sp>
        <p:nvSpPr>
          <p:cNvPr id="7" name="TextBox 6">
            <a:extLst>
              <a:ext uri="{FF2B5EF4-FFF2-40B4-BE49-F238E27FC236}">
                <a16:creationId xmlns:a16="http://schemas.microsoft.com/office/drawing/2014/main" id="{1DB372DD-8560-46D1-9D0F-CC889B7B8744}"/>
              </a:ext>
            </a:extLst>
          </p:cNvPr>
          <p:cNvSpPr txBox="1"/>
          <p:nvPr/>
        </p:nvSpPr>
        <p:spPr>
          <a:xfrm>
            <a:off x="683568" y="1703437"/>
            <a:ext cx="7920880"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1F497D"/>
                </a:solidFill>
                <a:effectLst/>
                <a:uLnTx/>
                <a:uFillTx/>
                <a:latin typeface="Calibri"/>
                <a:ea typeface="+mn-ea"/>
                <a:cs typeface="+mn-cs"/>
              </a:rPr>
              <a:t>Aim </a:t>
            </a:r>
            <a:r>
              <a:rPr kumimoji="0" lang="en-US" b="0" i="0" u="none" strike="noStrike" kern="1200" cap="none" spc="0" normalizeH="0" baseline="0" noProof="0" dirty="0">
                <a:ln>
                  <a:noFill/>
                </a:ln>
                <a:solidFill>
                  <a:srgbClr val="1F497D"/>
                </a:solidFill>
                <a:effectLst/>
                <a:uLnTx/>
                <a:uFillTx/>
                <a:latin typeface="Calibri"/>
                <a:ea typeface="+mn-ea"/>
                <a:cs typeface="+mn-cs"/>
              </a:rPr>
              <a:t>of the project: to contribute to the modernization of the system of higher education in Ukraine by introducing university centers of excellence to promote European educational innovation through professional certification of university teachers.</a:t>
            </a:r>
          </a:p>
          <a:p>
            <a:pPr marR="0" lvl="0" algn="l" defTabSz="914400" rtl="0" eaLnBrk="1" fontAlgn="auto" latinLnBrk="0" hangingPunct="1">
              <a:lnSpc>
                <a:spcPct val="100000"/>
              </a:lnSpc>
              <a:spcBef>
                <a:spcPts val="0"/>
              </a:spcBef>
              <a:spcAft>
                <a:spcPts val="0"/>
              </a:spcAft>
              <a:buClrTx/>
              <a:buSzTx/>
              <a:tabLst/>
              <a:defRPr/>
            </a:pPr>
            <a:r>
              <a:rPr lang="en-US" dirty="0">
                <a:solidFill>
                  <a:srgbClr val="1F497D"/>
                </a:solidFill>
                <a:latin typeface="Calibri"/>
              </a:rPr>
              <a:t>The UTTERLY project is a logical continuation of the previous </a:t>
            </a:r>
            <a:r>
              <a:rPr lang="en-US" dirty="0" err="1">
                <a:solidFill>
                  <a:srgbClr val="1F497D"/>
                </a:solidFill>
                <a:latin typeface="Calibri"/>
              </a:rPr>
              <a:t>MoPED</a:t>
            </a:r>
            <a:r>
              <a:rPr lang="en-US" dirty="0">
                <a:solidFill>
                  <a:srgbClr val="1F497D"/>
                </a:solidFill>
                <a:latin typeface="Calibri"/>
              </a:rPr>
              <a:t> project, as a result of which the Center for Continuing Education was established on the basis of the university. The implementation of the project will be an opportunity to modernize the existing structure, create the necessary conditions for the implementation and use of new European experience in the field of professional development of teachers in Ukraine in particular and educators in general.</a:t>
            </a:r>
            <a:endParaRPr kumimoji="0" lang="en-US" b="0" i="0" u="none" strike="noStrike" kern="1200" cap="none" spc="0" normalizeH="0" baseline="0" noProof="0" dirty="0">
              <a:ln>
                <a:noFill/>
              </a:ln>
              <a:solidFill>
                <a:srgbClr val="1F497D"/>
              </a:solidFill>
              <a:effectLst/>
              <a:uLnTx/>
              <a:uFillTx/>
              <a:latin typeface="Calibri"/>
              <a:ea typeface="+mn-ea"/>
              <a:cs typeface="+mn-cs"/>
            </a:endParaRPr>
          </a:p>
        </p:txBody>
      </p:sp>
    </p:spTree>
    <p:extLst>
      <p:ext uri="{BB962C8B-B14F-4D97-AF65-F5344CB8AC3E}">
        <p14:creationId xmlns:p14="http://schemas.microsoft.com/office/powerpoint/2010/main" val="2444644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827584" y="61514"/>
            <a:ext cx="7920880" cy="1211704"/>
          </a:xfrm>
        </p:spPr>
        <p:txBody>
          <a:bodyPr>
            <a:normAutofit/>
          </a:bodyPr>
          <a:lstStyle/>
          <a:p>
            <a:pPr marL="0" indent="0">
              <a:spcBef>
                <a:spcPts val="0"/>
              </a:spcBef>
              <a:buNone/>
            </a:pPr>
            <a:r>
              <a:rPr lang="en-US" sz="3200" b="1" dirty="0">
                <a:solidFill>
                  <a:schemeClr val="tx2"/>
                </a:solidFill>
                <a:effectLst>
                  <a:outerShdw blurRad="38100" dist="38100" dir="2700000" algn="tl">
                    <a:srgbClr val="000000">
                      <a:alpha val="43137"/>
                    </a:srgbClr>
                  </a:outerShdw>
                </a:effectLst>
              </a:rPr>
              <a:t>Project “Study and distinguish: info-media literacy”</a:t>
            </a: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8" name="Місце для вмісту 2">
            <a:extLst>
              <a:ext uri="{FF2B5EF4-FFF2-40B4-BE49-F238E27FC236}">
                <a16:creationId xmlns:a16="http://schemas.microsoft.com/office/drawing/2014/main" id="{7F7F8ACD-2266-4C54-B7D4-7C0EF6DAA0C5}"/>
              </a:ext>
            </a:extLst>
          </p:cNvPr>
          <p:cNvSpPr txBox="1">
            <a:spLocks/>
          </p:cNvSpPr>
          <p:nvPr/>
        </p:nvSpPr>
        <p:spPr>
          <a:xfrm>
            <a:off x="5097471" y="3558073"/>
            <a:ext cx="3871317" cy="7182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ru-RU" sz="1600" i="1" dirty="0">
              <a:solidFill>
                <a:schemeClr val="tx2"/>
              </a:solidFill>
            </a:endParaRPr>
          </a:p>
        </p:txBody>
      </p:sp>
      <p:pic>
        <p:nvPicPr>
          <p:cNvPr id="9" name="Місце для вмісту 3">
            <a:extLst>
              <a:ext uri="{FF2B5EF4-FFF2-40B4-BE49-F238E27FC236}">
                <a16:creationId xmlns:a16="http://schemas.microsoft.com/office/drawing/2014/main" id="{19312D51-4E14-4A8E-90D0-288B0BA1E5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2732660"/>
            <a:ext cx="2577042" cy="2122353"/>
          </a:xfrm>
          <a:prstGeom prst="rect">
            <a:avLst/>
          </a:prstGeom>
        </p:spPr>
      </p:pic>
      <p:sp>
        <p:nvSpPr>
          <p:cNvPr id="7" name="TextBox 6">
            <a:extLst>
              <a:ext uri="{FF2B5EF4-FFF2-40B4-BE49-F238E27FC236}">
                <a16:creationId xmlns:a16="http://schemas.microsoft.com/office/drawing/2014/main" id="{1DB372DD-8560-46D1-9D0F-CC889B7B8744}"/>
              </a:ext>
            </a:extLst>
          </p:cNvPr>
          <p:cNvSpPr txBox="1"/>
          <p:nvPr/>
        </p:nvSpPr>
        <p:spPr>
          <a:xfrm>
            <a:off x="355510" y="1374475"/>
            <a:ext cx="5512634"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T</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he</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International</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Research</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and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Exchanges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Board</a:t>
            </a:r>
            <a:r>
              <a:rPr kumimoji="0" lang="uk-UA" sz="1800" b="0" i="0" u="none" strike="noStrike" kern="1200" cap="none" spc="0" normalizeH="0" baseline="0" noProof="0" dirty="0">
                <a:ln>
                  <a:noFill/>
                </a:ln>
                <a:solidFill>
                  <a:srgbClr val="1F497D"/>
                </a:solidFill>
                <a:effectLst/>
                <a:uLnTx/>
                <a:uFillTx/>
                <a:latin typeface="Calibri"/>
                <a:ea typeface="+mn-ea"/>
                <a:cs typeface="+mn-cs"/>
              </a:rPr>
              <a:t> (IREX)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project</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en-US" sz="1800" b="0" i="0" u="none" strike="noStrike" kern="1200" cap="none" spc="0" normalizeH="0" baseline="0" noProof="0" dirty="0">
                <a:ln>
                  <a:noFill/>
                </a:ln>
                <a:solidFill>
                  <a:srgbClr val="1F497D"/>
                </a:solidFill>
                <a:effectLst/>
                <a:uLnTx/>
                <a:uFillTx/>
                <a:latin typeface="Calibri"/>
                <a:ea typeface="+mn-ea"/>
                <a:cs typeface="+mn-cs"/>
              </a:rPr>
              <a:t>“Study and distinguish: info-media literacy”</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was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implemented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in</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cooperation</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with</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the</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Ministry</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of</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Education</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and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Science</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of</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Ukraine</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and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the</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Ukrainian</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Press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Academy</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with</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the</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support</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of</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the</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British</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and</a:t>
            </a:r>
            <a:r>
              <a:rPr kumimoji="0" lang="uk-UA" sz="1800" b="0" i="0" u="none" strike="noStrike" kern="1200" cap="none" spc="0" normalizeH="0" baseline="0" noProof="0" dirty="0">
                <a:ln>
                  <a:noFill/>
                </a:ln>
                <a:solidFill>
                  <a:srgbClr val="1F497D"/>
                </a:solidFill>
                <a:effectLst/>
                <a:uLnTx/>
                <a:uFillTx/>
                <a:latin typeface="Calibri"/>
                <a:ea typeface="+mn-ea"/>
                <a:cs typeface="+mn-cs"/>
              </a:rPr>
              <a:t> US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Embassies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aimed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at</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introducing</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innovative</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teaching</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methods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for</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developing</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info-media</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literacy</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skills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endParaRPr kumimoji="0" lang="en-US" sz="1800" b="0" i="0" u="none" strike="noStrike" kern="1200" cap="none" spc="0" normalizeH="0" baseline="0" noProof="0" dirty="0">
              <a:ln>
                <a:noFill/>
              </a:ln>
              <a:solidFill>
                <a:srgbClr val="1F497D"/>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E23EF47-BE93-46DD-9CF9-4F9C0D64CD98}"/>
              </a:ext>
            </a:extLst>
          </p:cNvPr>
          <p:cNvSpPr txBox="1"/>
          <p:nvPr/>
        </p:nvSpPr>
        <p:spPr>
          <a:xfrm>
            <a:off x="355510" y="3414357"/>
            <a:ext cx="5332891" cy="1200329"/>
          </a:xfrm>
          <a:prstGeom prst="rect">
            <a:avLst/>
          </a:prstGeom>
          <a:noFill/>
        </p:spPr>
        <p:txBody>
          <a:bodyPr wrap="square">
            <a:spAutoFit/>
          </a:bodyPr>
          <a:lstStyle/>
          <a:p>
            <a:r>
              <a:rPr kumimoji="0" lang="uk-UA" sz="1800" b="0" i="0" u="none" strike="noStrike" kern="1200" cap="none" spc="0" normalizeH="0" baseline="0" noProof="0" dirty="0">
                <a:ln>
                  <a:noFill/>
                </a:ln>
                <a:solidFill>
                  <a:srgbClr val="1F497D"/>
                </a:solidFill>
                <a:effectLst/>
                <a:uLnTx/>
                <a:uFillTx/>
                <a:latin typeface="Calibri"/>
                <a:ea typeface="+mn-ea"/>
                <a:cs typeface="+mn-cs"/>
              </a:rPr>
              <a:t>The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project</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is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designed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to</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form</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skills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for</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effective</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information</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retrieval</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to</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teach</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how</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to</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find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and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work</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with</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sources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and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primary</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sources</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to</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distinguish</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copyright</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and</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plagiarism</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to</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uk-UA" sz="1800" b="0" i="0" u="none" strike="noStrike" kern="1200" cap="none" spc="0" normalizeH="0" baseline="0" noProof="0" dirty="0" err="1">
                <a:ln>
                  <a:noFill/>
                </a:ln>
                <a:solidFill>
                  <a:srgbClr val="1F497D"/>
                </a:solidFill>
                <a:effectLst/>
                <a:uLnTx/>
                <a:uFillTx/>
                <a:latin typeface="Calibri"/>
                <a:ea typeface="+mn-ea"/>
                <a:cs typeface="+mn-cs"/>
              </a:rPr>
              <a:t>perform</a:t>
            </a:r>
            <a:r>
              <a:rPr kumimoji="0" lang="uk-UA" sz="1800" b="0" i="0" u="none" strike="noStrike" kern="1200" cap="none" spc="0" normalizeH="0" baseline="0" noProof="0" dirty="0">
                <a:ln>
                  <a:noFill/>
                </a:ln>
                <a:solidFill>
                  <a:srgbClr val="1F497D"/>
                </a:solidFill>
                <a:effectLst/>
                <a:uLnTx/>
                <a:uFillTx/>
                <a:latin typeface="Calibri"/>
                <a:ea typeface="+mn-ea"/>
                <a:cs typeface="+mn-cs"/>
              </a:rPr>
              <a:t> </a:t>
            </a:r>
            <a:r>
              <a:rPr kumimoji="0" lang="en-US" sz="1800" b="0" i="0" u="none" strike="noStrike" kern="1200" cap="none" spc="0" normalizeH="0" baseline="0" noProof="0" dirty="0">
                <a:ln>
                  <a:noFill/>
                </a:ln>
                <a:solidFill>
                  <a:srgbClr val="1F497D"/>
                </a:solidFill>
                <a:effectLst/>
                <a:uLnTx/>
                <a:uFillTx/>
                <a:latin typeface="Calibri"/>
                <a:ea typeface="+mn-ea"/>
                <a:cs typeface="+mn-cs"/>
              </a:rPr>
              <a:t>fact-checking. </a:t>
            </a:r>
            <a:endParaRPr lang="en-US" dirty="0"/>
          </a:p>
        </p:txBody>
      </p:sp>
      <p:pic>
        <p:nvPicPr>
          <p:cNvPr id="11" name="Рисунок 10">
            <a:extLst>
              <a:ext uri="{FF2B5EF4-FFF2-40B4-BE49-F238E27FC236}">
                <a16:creationId xmlns:a16="http://schemas.microsoft.com/office/drawing/2014/main" id="{FD0DA22A-9A6F-4D99-B7A8-C6A7DBD87B09}"/>
              </a:ext>
            </a:extLst>
          </p:cNvPr>
          <p:cNvPicPr>
            <a:picLocks noChangeAspect="1"/>
          </p:cNvPicPr>
          <p:nvPr/>
        </p:nvPicPr>
        <p:blipFill>
          <a:blip r:embed="rId4"/>
          <a:stretch>
            <a:fillRect/>
          </a:stretch>
        </p:blipFill>
        <p:spPr>
          <a:xfrm>
            <a:off x="7136988" y="867220"/>
            <a:ext cx="1827500" cy="1756113"/>
          </a:xfrm>
          <a:prstGeom prst="rect">
            <a:avLst/>
          </a:prstGeom>
        </p:spPr>
      </p:pic>
    </p:spTree>
    <p:extLst>
      <p:ext uri="{BB962C8B-B14F-4D97-AF65-F5344CB8AC3E}">
        <p14:creationId xmlns:p14="http://schemas.microsoft.com/office/powerpoint/2010/main" val="1481942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1187624" y="179520"/>
            <a:ext cx="7560840" cy="1211704"/>
          </a:xfrm>
        </p:spPr>
        <p:txBody>
          <a:bodyPr>
            <a:noAutofit/>
          </a:bodyPr>
          <a:lstStyle/>
          <a:p>
            <a:pPr marL="0" indent="0">
              <a:spcBef>
                <a:spcPts val="0"/>
              </a:spcBef>
              <a:buNone/>
            </a:pPr>
            <a:r>
              <a:rPr lang="en-US" sz="3200" b="1" dirty="0">
                <a:solidFill>
                  <a:schemeClr val="tx2"/>
                </a:solidFill>
                <a:effectLst>
                  <a:outerShdw blurRad="38100" dist="38100" dir="2700000" algn="tl">
                    <a:srgbClr val="000000">
                      <a:alpha val="43137"/>
                    </a:srgbClr>
                  </a:outerShdw>
                </a:effectLst>
              </a:rPr>
              <a:t>Cooperation with Guangdong University of Petrochemical Technology</a:t>
            </a: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8" name="Місце для вмісту 2">
            <a:extLst>
              <a:ext uri="{FF2B5EF4-FFF2-40B4-BE49-F238E27FC236}">
                <a16:creationId xmlns:a16="http://schemas.microsoft.com/office/drawing/2014/main" id="{7F7F8ACD-2266-4C54-B7D4-7C0EF6DAA0C5}"/>
              </a:ext>
            </a:extLst>
          </p:cNvPr>
          <p:cNvSpPr txBox="1">
            <a:spLocks/>
          </p:cNvSpPr>
          <p:nvPr/>
        </p:nvSpPr>
        <p:spPr>
          <a:xfrm>
            <a:off x="5097471" y="3558073"/>
            <a:ext cx="3871317" cy="7182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ru-RU" sz="1600" i="1" dirty="0">
              <a:solidFill>
                <a:schemeClr val="tx2"/>
              </a:solidFill>
            </a:endParaRPr>
          </a:p>
        </p:txBody>
      </p:sp>
      <p:sp>
        <p:nvSpPr>
          <p:cNvPr id="7" name="TextBox 6">
            <a:extLst>
              <a:ext uri="{FF2B5EF4-FFF2-40B4-BE49-F238E27FC236}">
                <a16:creationId xmlns:a16="http://schemas.microsoft.com/office/drawing/2014/main" id="{1DB372DD-8560-46D1-9D0F-CC889B7B8744}"/>
              </a:ext>
            </a:extLst>
          </p:cNvPr>
          <p:cNvSpPr txBox="1"/>
          <p:nvPr/>
        </p:nvSpPr>
        <p:spPr>
          <a:xfrm>
            <a:off x="519539" y="1563510"/>
            <a:ext cx="810492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In September 2020, cooperation between our Universities started from an online coordination meeting with the administration of our university and the rector of Guangdong University, conducted in order to determine the key areas of cooperation. Now between the institutions signed an agreement on cooperation, where the main areas of interaction defined science, education and 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For students and professors and lecturers of our HEI already started an online course in the Chinese language, which provides participants with the appropriate certificates.</a:t>
            </a:r>
          </a:p>
        </p:txBody>
      </p:sp>
    </p:spTree>
    <p:extLst>
      <p:ext uri="{BB962C8B-B14F-4D97-AF65-F5344CB8AC3E}">
        <p14:creationId xmlns:p14="http://schemas.microsoft.com/office/powerpoint/2010/main" val="516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929283" y="225915"/>
            <a:ext cx="8064896" cy="857250"/>
          </a:xfrm>
        </p:spPr>
        <p:txBody>
          <a:bodyPr>
            <a:noAutofit/>
          </a:bodyPr>
          <a:lstStyle/>
          <a:p>
            <a:pPr marL="0" indent="0">
              <a:spcBef>
                <a:spcPts val="0"/>
              </a:spcBef>
              <a:buNone/>
            </a:pPr>
            <a:r>
              <a:rPr lang="en-US" sz="3200" b="1" dirty="0">
                <a:solidFill>
                  <a:schemeClr val="tx2"/>
                </a:solidFill>
                <a:effectLst>
                  <a:outerShdw blurRad="38100" dist="38100" dir="2700000" algn="tl">
                    <a:srgbClr val="000000">
                      <a:alpha val="43137"/>
                    </a:srgbClr>
                  </a:outerShdw>
                </a:effectLst>
              </a:rPr>
              <a:t>Tempus IV Project </a:t>
            </a:r>
            <a:r>
              <a:rPr lang="uk-UA" sz="3200" b="1" dirty="0">
                <a:solidFill>
                  <a:schemeClr val="tx2"/>
                </a:solidFill>
                <a:effectLst>
                  <a:outerShdw blurRad="38100" dist="38100" dir="2700000" algn="tl">
                    <a:srgbClr val="000000">
                      <a:alpha val="43137"/>
                    </a:srgbClr>
                  </a:outerShdw>
                </a:effectLst>
              </a:rPr>
              <a:t>«</a:t>
            </a:r>
            <a:r>
              <a:rPr lang="en-US" sz="3200" b="1" dirty="0">
                <a:solidFill>
                  <a:schemeClr val="tx2"/>
                </a:solidFill>
                <a:effectLst>
                  <a:outerShdw blurRad="38100" dist="38100" dir="2700000" algn="tl">
                    <a:srgbClr val="000000">
                      <a:alpha val="43137"/>
                    </a:srgbClr>
                  </a:outerShdw>
                </a:effectLst>
              </a:rPr>
              <a:t>Ecological Education in Ukraine, Russia and Belarus</a:t>
            </a:r>
            <a:r>
              <a:rPr lang="uk-UA" sz="3200" b="1" dirty="0">
                <a:solidFill>
                  <a:schemeClr val="tx2"/>
                </a:solidFill>
                <a:effectLst>
                  <a:outerShdw blurRad="38100" dist="38100" dir="2700000" algn="tl">
                    <a:srgbClr val="000000">
                      <a:alpha val="43137"/>
                    </a:srgbClr>
                  </a:outerShdw>
                </a:effectLst>
              </a:rPr>
              <a:t>»</a:t>
            </a:r>
            <a:r>
              <a:rPr lang="en-US" sz="3200" b="1" dirty="0">
                <a:solidFill>
                  <a:schemeClr val="tx2"/>
                </a:solidFill>
                <a:effectLst>
                  <a:outerShdw blurRad="38100" dist="38100" dir="2700000" algn="tl">
                    <a:srgbClr val="000000">
                      <a:alpha val="43137"/>
                    </a:srgbClr>
                  </a:outerShdw>
                </a:effectLst>
              </a:rPr>
              <a:t> (</a:t>
            </a:r>
            <a:r>
              <a:rPr lang="en-US" sz="3200" b="1" dirty="0" err="1">
                <a:solidFill>
                  <a:schemeClr val="tx2"/>
                </a:solidFill>
                <a:effectLst>
                  <a:outerShdw blurRad="38100" dist="38100" dir="2700000" algn="tl">
                    <a:srgbClr val="000000">
                      <a:alpha val="43137"/>
                    </a:srgbClr>
                  </a:outerShdw>
                </a:effectLst>
              </a:rPr>
              <a:t>EcoBRU</a:t>
            </a:r>
            <a:r>
              <a:rPr lang="en-US" sz="3200" b="1" dirty="0">
                <a:solidFill>
                  <a:schemeClr val="tx2"/>
                </a:solidFill>
                <a:effectLst>
                  <a:outerShdw blurRad="38100" dist="38100" dir="2700000" algn="tl">
                    <a:srgbClr val="000000">
                      <a:alpha val="43137"/>
                    </a:srgbClr>
                  </a:outerShdw>
                </a:effectLst>
              </a:rPr>
              <a:t>).</a:t>
            </a: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descr="Зображення, що містить особа, стіл, у приміщенні, група&#10;&#10;Автоматично згенерований опис">
            <a:extLst>
              <a:ext uri="{FF2B5EF4-FFF2-40B4-BE49-F238E27FC236}">
                <a16:creationId xmlns:a16="http://schemas.microsoft.com/office/drawing/2014/main" id="{6AFB488B-62D2-48D8-B401-DA72695DAE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4572" y="1491630"/>
            <a:ext cx="4797590" cy="2698645"/>
          </a:xfrm>
          <a:prstGeom prst="rect">
            <a:avLst/>
          </a:prstGeom>
        </p:spPr>
      </p:pic>
      <p:sp>
        <p:nvSpPr>
          <p:cNvPr id="8" name="Місце для вмісту 2">
            <a:extLst>
              <a:ext uri="{FF2B5EF4-FFF2-40B4-BE49-F238E27FC236}">
                <a16:creationId xmlns:a16="http://schemas.microsoft.com/office/drawing/2014/main" id="{7F7F8ACD-2266-4C54-B7D4-7C0EF6DAA0C5}"/>
              </a:ext>
            </a:extLst>
          </p:cNvPr>
          <p:cNvSpPr txBox="1">
            <a:spLocks/>
          </p:cNvSpPr>
          <p:nvPr/>
        </p:nvSpPr>
        <p:spPr>
          <a:xfrm>
            <a:off x="5097471" y="3558073"/>
            <a:ext cx="3871317" cy="7182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endParaRPr lang="ru-RU" sz="1600" i="1" dirty="0">
              <a:solidFill>
                <a:schemeClr val="tx2"/>
              </a:solidFill>
            </a:endParaRPr>
          </a:p>
        </p:txBody>
      </p:sp>
      <p:sp>
        <p:nvSpPr>
          <p:cNvPr id="11" name="TextBox 10">
            <a:extLst>
              <a:ext uri="{FF2B5EF4-FFF2-40B4-BE49-F238E27FC236}">
                <a16:creationId xmlns:a16="http://schemas.microsoft.com/office/drawing/2014/main" id="{C752E192-C989-40CC-A54E-3C302EC36518}"/>
              </a:ext>
            </a:extLst>
          </p:cNvPr>
          <p:cNvSpPr txBox="1"/>
          <p:nvPr/>
        </p:nvSpPr>
        <p:spPr>
          <a:xfrm>
            <a:off x="467544" y="1446343"/>
            <a:ext cx="3747028" cy="2585323"/>
          </a:xfrm>
          <a:prstGeom prst="rect">
            <a:avLst/>
          </a:prstGeom>
          <a:noFill/>
        </p:spPr>
        <p:txBody>
          <a:bodyPr wrap="square">
            <a:spAutoFit/>
          </a:bodyPr>
          <a:lstStyle/>
          <a:p>
            <a:r>
              <a:rPr lang="en-US" dirty="0">
                <a:solidFill>
                  <a:srgbClr val="002060"/>
                </a:solidFill>
              </a:rPr>
              <a:t>The project promotes the continuous training of vocational teachers and school teachers in Belarus, Russia and Ukraine. For this target group a program of electronic (so-called e-Learning) training – advanced</a:t>
            </a:r>
            <a:r>
              <a:rPr lang="uk-UA" dirty="0">
                <a:solidFill>
                  <a:srgbClr val="002060"/>
                </a:solidFill>
              </a:rPr>
              <a:t> </a:t>
            </a:r>
            <a:r>
              <a:rPr lang="en-US" dirty="0">
                <a:solidFill>
                  <a:srgbClr val="002060"/>
                </a:solidFill>
              </a:rPr>
              <a:t>training courses in the sphere of environmental education – was developed and implemented.</a:t>
            </a:r>
            <a:endParaRPr lang="ru-RU" dirty="0">
              <a:solidFill>
                <a:srgbClr val="002060"/>
              </a:solidFill>
            </a:endParaRPr>
          </a:p>
        </p:txBody>
      </p:sp>
      <p:pic>
        <p:nvPicPr>
          <p:cNvPr id="12" name="Рисунок 11">
            <a:extLst>
              <a:ext uri="{FF2B5EF4-FFF2-40B4-BE49-F238E27FC236}">
                <a16:creationId xmlns:a16="http://schemas.microsoft.com/office/drawing/2014/main" id="{AF1D8AEA-F5DD-4E80-8B4D-F312FC79443A}"/>
              </a:ext>
            </a:extLst>
          </p:cNvPr>
          <p:cNvPicPr>
            <a:picLocks noChangeAspect="1"/>
          </p:cNvPicPr>
          <p:nvPr/>
        </p:nvPicPr>
        <p:blipFill>
          <a:blip r:embed="rId4"/>
          <a:stretch>
            <a:fillRect/>
          </a:stretch>
        </p:blipFill>
        <p:spPr>
          <a:xfrm>
            <a:off x="1403648" y="4011910"/>
            <a:ext cx="1508191" cy="1015720"/>
          </a:xfrm>
          <a:prstGeom prst="rect">
            <a:avLst/>
          </a:prstGeom>
        </p:spPr>
      </p:pic>
    </p:spTree>
    <p:extLst>
      <p:ext uri="{BB962C8B-B14F-4D97-AF65-F5344CB8AC3E}">
        <p14:creationId xmlns:p14="http://schemas.microsoft.com/office/powerpoint/2010/main" val="201510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899592" y="447268"/>
            <a:ext cx="8208912" cy="857250"/>
          </a:xfrm>
        </p:spPr>
        <p:txBody>
          <a:bodyPr>
            <a:noAutofit/>
          </a:bodyPr>
          <a:lstStyle/>
          <a:p>
            <a:r>
              <a:rPr lang="en-US" sz="2800" b="1" dirty="0">
                <a:solidFill>
                  <a:schemeClr val="tx2"/>
                </a:solidFill>
                <a:effectLst>
                  <a:outerShdw blurRad="38100" dist="38100" dir="2700000" algn="tl">
                    <a:srgbClr val="000000">
                      <a:alpha val="43137"/>
                    </a:srgbClr>
                  </a:outerShdw>
                </a:effectLst>
              </a:rPr>
              <a:t>“Transfer of European experience in the fields of educational management , international cooperation with </a:t>
            </a:r>
            <a:r>
              <a:rPr lang="en-US" sz="2800" b="1" dirty="0" err="1">
                <a:solidFill>
                  <a:schemeClr val="tx2"/>
                </a:solidFill>
                <a:effectLst>
                  <a:outerShdw blurRad="38100" dist="38100" dir="2700000" algn="tl">
                    <a:srgbClr val="000000">
                      <a:alpha val="43137"/>
                    </a:srgbClr>
                  </a:outerShdw>
                </a:effectLst>
              </a:rPr>
              <a:t>Pereiaslav-Khmelnytskyi</a:t>
            </a:r>
            <a:r>
              <a:rPr lang="en-US" sz="2800" b="1" dirty="0">
                <a:solidFill>
                  <a:schemeClr val="tx2"/>
                </a:solidFill>
                <a:effectLst>
                  <a:outerShdw blurRad="38100" dist="38100" dir="2700000" algn="tl">
                    <a:srgbClr val="000000">
                      <a:alpha val="43137"/>
                    </a:srgbClr>
                  </a:outerShdw>
                </a:effectLst>
              </a:rPr>
              <a:t> </a:t>
            </a:r>
            <a:r>
              <a:rPr lang="en-US" sz="2800" b="1" dirty="0" err="1">
                <a:solidFill>
                  <a:schemeClr val="tx2"/>
                </a:solidFill>
                <a:effectLst>
                  <a:outerShdw blurRad="38100" dist="38100" dir="2700000" algn="tl">
                    <a:srgbClr val="000000">
                      <a:alpha val="43137"/>
                    </a:srgbClr>
                  </a:outerShdw>
                </a:effectLst>
              </a:rPr>
              <a:t>Hryhorii</a:t>
            </a:r>
            <a:r>
              <a:rPr lang="en-US" sz="2800" b="1" dirty="0">
                <a:solidFill>
                  <a:schemeClr val="tx2"/>
                </a:solidFill>
                <a:effectLst>
                  <a:outerShdw blurRad="38100" dist="38100" dir="2700000" algn="tl">
                    <a:srgbClr val="000000">
                      <a:alpha val="43137"/>
                    </a:srgbClr>
                  </a:outerShdw>
                </a:effectLst>
              </a:rPr>
              <a:t> </a:t>
            </a:r>
            <a:r>
              <a:rPr lang="en-US" sz="2800" b="1" dirty="0" err="1">
                <a:solidFill>
                  <a:schemeClr val="tx2"/>
                </a:solidFill>
                <a:effectLst>
                  <a:outerShdw blurRad="38100" dist="38100" dir="2700000" algn="tl">
                    <a:srgbClr val="000000">
                      <a:alpha val="43137"/>
                    </a:srgbClr>
                  </a:outerShdw>
                </a:effectLst>
              </a:rPr>
              <a:t>Skovoroda</a:t>
            </a:r>
            <a:r>
              <a:rPr lang="en-US" sz="2800" b="1" dirty="0">
                <a:solidFill>
                  <a:schemeClr val="tx2"/>
                </a:solidFill>
                <a:effectLst>
                  <a:outerShdw blurRad="38100" dist="38100" dir="2700000" algn="tl">
                    <a:srgbClr val="000000">
                      <a:alpha val="43137"/>
                    </a:srgbClr>
                  </a:outerShdw>
                </a:effectLst>
              </a:rPr>
              <a:t> State Pedagogical University”</a:t>
            </a:r>
            <a:endParaRPr lang="uk-UA" sz="28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428071" y="2787626"/>
            <a:ext cx="5210840" cy="1789707"/>
          </a:xfrm>
        </p:spPr>
        <p:txBody>
          <a:bodyPr>
            <a:noAutofit/>
          </a:bodyPr>
          <a:lstStyle/>
          <a:p>
            <a:pPr marL="0" indent="0">
              <a:spcBef>
                <a:spcPts val="0"/>
              </a:spcBef>
              <a:buNone/>
            </a:pPr>
            <a:r>
              <a:rPr lang="en-US" sz="1800" b="1" dirty="0">
                <a:solidFill>
                  <a:schemeClr val="tx2"/>
                </a:solidFill>
              </a:rPr>
              <a:t>The aim </a:t>
            </a:r>
            <a:r>
              <a:rPr lang="en-US" sz="1800" dirty="0">
                <a:solidFill>
                  <a:schemeClr val="tx2"/>
                </a:solidFill>
              </a:rPr>
              <a:t>of the project: improving the quality of teaching and functioning of the University through the transfer of Czech experience; preparation and implementation of a new course of school management; promoting the inclusion of the University to participate in international mobile programs.</a:t>
            </a:r>
            <a:endParaRPr lang="ru-RU" sz="1800" dirty="0">
              <a:solidFill>
                <a:schemeClr val="tx2"/>
              </a:solidFill>
            </a:endParaRP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73"/>
          <a:stretch/>
        </p:blipFill>
        <p:spPr bwMode="auto">
          <a:xfrm>
            <a:off x="251520" y="123478"/>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7" name="Объект 3">
            <a:extLst>
              <a:ext uri="{FF2B5EF4-FFF2-40B4-BE49-F238E27FC236}">
                <a16:creationId xmlns:a16="http://schemas.microsoft.com/office/drawing/2014/main" id="{78DFA506-C9DB-4A07-8BB5-342ABFBF3B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6568" y="2749554"/>
            <a:ext cx="3480664" cy="2085227"/>
          </a:xfrm>
          <a:prstGeom prst="rect">
            <a:avLst/>
          </a:prstGeom>
        </p:spPr>
      </p:pic>
      <p:sp>
        <p:nvSpPr>
          <p:cNvPr id="10" name="TextBox 9">
            <a:extLst>
              <a:ext uri="{FF2B5EF4-FFF2-40B4-BE49-F238E27FC236}">
                <a16:creationId xmlns:a16="http://schemas.microsoft.com/office/drawing/2014/main" id="{D3978E53-6C95-4713-9E96-C1C7B526D7D9}"/>
              </a:ext>
            </a:extLst>
          </p:cNvPr>
          <p:cNvSpPr txBox="1"/>
          <p:nvPr/>
        </p:nvSpPr>
        <p:spPr>
          <a:xfrm>
            <a:off x="428071" y="1665175"/>
            <a:ext cx="820891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Project “Transfer of European experience in the fields of educational management, international cooperation with </a:t>
            </a:r>
            <a:r>
              <a:rPr kumimoji="0" lang="en-US" sz="1800" b="0" i="0" u="none" strike="noStrike" kern="1200" cap="none" spc="0" normalizeH="0" baseline="0" noProof="0" dirty="0" err="1">
                <a:ln>
                  <a:noFill/>
                </a:ln>
                <a:solidFill>
                  <a:srgbClr val="1F497D"/>
                </a:solidFill>
                <a:effectLst/>
                <a:uLnTx/>
                <a:uFillTx/>
                <a:latin typeface="Calibri"/>
                <a:ea typeface="+mn-ea"/>
                <a:cs typeface="+mn-cs"/>
              </a:rPr>
              <a:t>Pereiaslav-Khmelnytskyi</a:t>
            </a:r>
            <a:r>
              <a:rPr kumimoji="0" lang="en-US" sz="1800" b="0" i="0" u="none" strike="noStrike" kern="1200" cap="none" spc="0" normalizeH="0" baseline="0" noProof="0" dirty="0">
                <a:ln>
                  <a:noFill/>
                </a:ln>
                <a:solidFill>
                  <a:srgbClr val="1F497D"/>
                </a:solidFill>
                <a:effectLst/>
                <a:uLnTx/>
                <a:uFillTx/>
                <a:latin typeface="Calibri"/>
                <a:ea typeface="+mn-ea"/>
                <a:cs typeface="+mn-cs"/>
              </a:rPr>
              <a:t> </a:t>
            </a:r>
            <a:r>
              <a:rPr kumimoji="0" lang="en-US" sz="1800" b="0" i="0" u="none" strike="noStrike" kern="1200" cap="none" spc="0" normalizeH="0" baseline="0" noProof="0" dirty="0" err="1">
                <a:ln>
                  <a:noFill/>
                </a:ln>
                <a:solidFill>
                  <a:srgbClr val="1F497D"/>
                </a:solidFill>
                <a:effectLst/>
                <a:uLnTx/>
                <a:uFillTx/>
                <a:latin typeface="Calibri"/>
                <a:ea typeface="+mn-ea"/>
                <a:cs typeface="+mn-cs"/>
              </a:rPr>
              <a:t>Hryhorii</a:t>
            </a:r>
            <a:r>
              <a:rPr kumimoji="0" lang="en-US" sz="1800" b="0" i="0" u="none" strike="noStrike" kern="1200" cap="none" spc="0" normalizeH="0" baseline="0" noProof="0" dirty="0">
                <a:ln>
                  <a:noFill/>
                </a:ln>
                <a:solidFill>
                  <a:srgbClr val="1F497D"/>
                </a:solidFill>
                <a:effectLst/>
                <a:uLnTx/>
                <a:uFillTx/>
                <a:latin typeface="Calibri"/>
                <a:ea typeface="+mn-ea"/>
                <a:cs typeface="+mn-cs"/>
              </a:rPr>
              <a:t> </a:t>
            </a:r>
            <a:r>
              <a:rPr kumimoji="0" lang="en-US" sz="1800" b="0" i="0" u="none" strike="noStrike" kern="1200" cap="none" spc="0" normalizeH="0" baseline="0" noProof="0" dirty="0" err="1">
                <a:ln>
                  <a:noFill/>
                </a:ln>
                <a:solidFill>
                  <a:srgbClr val="1F497D"/>
                </a:solidFill>
                <a:effectLst/>
                <a:uLnTx/>
                <a:uFillTx/>
                <a:latin typeface="Calibri"/>
                <a:ea typeface="+mn-ea"/>
                <a:cs typeface="+mn-cs"/>
              </a:rPr>
              <a:t>Skovoroda</a:t>
            </a:r>
            <a:r>
              <a:rPr kumimoji="0" lang="en-US" sz="1800" b="0" i="0" u="none" strike="noStrike" kern="1200" cap="none" spc="0" normalizeH="0" baseline="0" noProof="0" dirty="0">
                <a:ln>
                  <a:noFill/>
                </a:ln>
                <a:solidFill>
                  <a:srgbClr val="1F497D"/>
                </a:solidFill>
                <a:effectLst/>
                <a:uLnTx/>
                <a:uFillTx/>
                <a:latin typeface="Calibri"/>
                <a:ea typeface="+mn-ea"/>
                <a:cs typeface="+mn-cs"/>
              </a:rPr>
              <a:t> State Pedagogical University”, which was jointly conducted with the Center for School Management of the Faculty of Education of Charles University, Prague. </a:t>
            </a:r>
          </a:p>
        </p:txBody>
      </p:sp>
    </p:spTree>
    <p:extLst>
      <p:ext uri="{BB962C8B-B14F-4D97-AF65-F5344CB8AC3E}">
        <p14:creationId xmlns:p14="http://schemas.microsoft.com/office/powerpoint/2010/main" val="990175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4B40A7B2-31A3-4EC6-9407-5536061852F4}"/>
              </a:ext>
            </a:extLst>
          </p:cNvPr>
          <p:cNvSpPr>
            <a:spLocks noGrp="1"/>
          </p:cNvSpPr>
          <p:nvPr>
            <p:ph idx="1"/>
          </p:nvPr>
        </p:nvSpPr>
        <p:spPr>
          <a:xfrm>
            <a:off x="261799" y="1707655"/>
            <a:ext cx="8620402" cy="3256326"/>
          </a:xfrm>
        </p:spPr>
        <p:txBody>
          <a:bodyPr>
            <a:normAutofit/>
          </a:bodyPr>
          <a:lstStyle/>
          <a:p>
            <a:r>
              <a:rPr lang="en-US" sz="1800" dirty="0">
                <a:solidFill>
                  <a:schemeClr val="tx2"/>
                </a:solidFill>
                <a:effectLst/>
              </a:rPr>
              <a:t>strengthening connections between students all over the world through the meetings with colleagues, openly presenting aspects of daily life, social cultures, family traditions in the countries; </a:t>
            </a:r>
          </a:p>
          <a:p>
            <a:r>
              <a:rPr lang="en-US" sz="1800" dirty="0">
                <a:solidFill>
                  <a:schemeClr val="tx2"/>
                </a:solidFill>
                <a:effectLst/>
              </a:rPr>
              <a:t>publishing articles in foreign journals; </a:t>
            </a:r>
          </a:p>
          <a:p>
            <a:r>
              <a:rPr lang="en-US" sz="1800" dirty="0">
                <a:solidFill>
                  <a:schemeClr val="tx2"/>
                </a:solidFill>
                <a:effectLst/>
              </a:rPr>
              <a:t>exchange of scientific materials, publications, and information; exchange of educational products; </a:t>
            </a:r>
          </a:p>
          <a:p>
            <a:r>
              <a:rPr lang="en-US" sz="1800" dirty="0">
                <a:solidFill>
                  <a:schemeClr val="tx2"/>
                </a:solidFill>
                <a:effectLst/>
              </a:rPr>
              <a:t>volunteer collaboration for teachers and students; </a:t>
            </a:r>
          </a:p>
          <a:p>
            <a:r>
              <a:rPr lang="en-US" sz="1800" dirty="0">
                <a:solidFill>
                  <a:schemeClr val="tx2"/>
                </a:solidFill>
                <a:effectLst/>
              </a:rPr>
              <a:t>organizing and conducting of master-classes and short-term courses for students; </a:t>
            </a:r>
          </a:p>
          <a:p>
            <a:r>
              <a:rPr lang="en-US" sz="1800" dirty="0">
                <a:solidFill>
                  <a:schemeClr val="tx2"/>
                </a:solidFill>
                <a:effectLst/>
              </a:rPr>
              <a:t>arranging of study tours for the students and university staff;</a:t>
            </a:r>
          </a:p>
          <a:p>
            <a:r>
              <a:rPr lang="en-US" sz="1800" dirty="0">
                <a:solidFill>
                  <a:schemeClr val="tx2"/>
                </a:solidFill>
                <a:effectLst/>
              </a:rPr>
              <a:t>organizing conferences/symposiums to bring experts from diverse disciplines together.</a:t>
            </a:r>
          </a:p>
          <a:p>
            <a:pPr marL="0" indent="0">
              <a:buNone/>
            </a:pPr>
            <a:endParaRPr lang="en-US" sz="1800" dirty="0">
              <a:solidFill>
                <a:schemeClr val="tx2"/>
              </a:solidFill>
              <a:effectLst/>
            </a:endParaRPr>
          </a:p>
        </p:txBody>
      </p:sp>
      <p:pic>
        <p:nvPicPr>
          <p:cNvPr id="5" name="Picture 2" descr="Логотип університету: 1">
            <a:extLst>
              <a:ext uri="{FF2B5EF4-FFF2-40B4-BE49-F238E27FC236}">
                <a16:creationId xmlns:a16="http://schemas.microsoft.com/office/drawing/2014/main" id="{AFFB4EB1-D833-4D7D-A470-A20865E504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7" name="Місце для вмісту 2">
            <a:extLst>
              <a:ext uri="{FF2B5EF4-FFF2-40B4-BE49-F238E27FC236}">
                <a16:creationId xmlns:a16="http://schemas.microsoft.com/office/drawing/2014/main" id="{E96BE84F-5E9E-49B0-A284-A535843B69D3}"/>
              </a:ext>
            </a:extLst>
          </p:cNvPr>
          <p:cNvSpPr txBox="1">
            <a:spLocks/>
          </p:cNvSpPr>
          <p:nvPr/>
        </p:nvSpPr>
        <p:spPr>
          <a:xfrm>
            <a:off x="1259632" y="179520"/>
            <a:ext cx="7925511" cy="134919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solidFill>
                  <a:schemeClr val="tx2"/>
                </a:solidFill>
              </a:rPr>
              <a:t>Additional aims of our activities are:</a:t>
            </a:r>
          </a:p>
          <a:p>
            <a:r>
              <a:rPr lang="en-US" sz="1800" dirty="0">
                <a:solidFill>
                  <a:schemeClr val="tx2"/>
                </a:solidFill>
              </a:rPr>
              <a:t>joint implementation of humanitarian projects;</a:t>
            </a:r>
          </a:p>
          <a:p>
            <a:r>
              <a:rPr lang="en-US" sz="1800" dirty="0">
                <a:solidFill>
                  <a:schemeClr val="tx2"/>
                </a:solidFill>
              </a:rPr>
              <a:t>organization of  youth meetings of Ukrainian and foreign students; </a:t>
            </a:r>
          </a:p>
          <a:p>
            <a:r>
              <a:rPr lang="en-US" sz="1800" dirty="0">
                <a:solidFill>
                  <a:schemeClr val="tx2"/>
                </a:solidFill>
              </a:rPr>
              <a:t>organization and conducting of programs and projects assisting of skills development of the youth in social, public and educational spheres; </a:t>
            </a:r>
          </a:p>
        </p:txBody>
      </p:sp>
    </p:spTree>
    <p:extLst>
      <p:ext uri="{BB962C8B-B14F-4D97-AF65-F5344CB8AC3E}">
        <p14:creationId xmlns:p14="http://schemas.microsoft.com/office/powerpoint/2010/main" val="2851488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971600" y="195486"/>
            <a:ext cx="7920880" cy="857250"/>
          </a:xfrm>
        </p:spPr>
        <p:txBody>
          <a:bodyPr>
            <a:noAutofit/>
          </a:bodyPr>
          <a:lstStyle/>
          <a:p>
            <a:r>
              <a:rPr lang="en-US" sz="3200" b="1" dirty="0">
                <a:solidFill>
                  <a:schemeClr val="tx2"/>
                </a:solidFill>
                <a:effectLst>
                  <a:outerShdw blurRad="38100" dist="38100" dir="2700000" algn="tl">
                    <a:srgbClr val="000000">
                      <a:alpha val="43137"/>
                    </a:srgbClr>
                  </a:outerShdw>
                </a:effectLst>
              </a:rPr>
              <a:t>“Changes in pedagogical faculties and universities in the 21st century”</a:t>
            </a:r>
            <a:endParaRPr lang="uk-UA" sz="32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467544" y="1124745"/>
            <a:ext cx="7848872" cy="1230982"/>
          </a:xfrm>
        </p:spPr>
        <p:txBody>
          <a:bodyPr>
            <a:noAutofit/>
          </a:bodyPr>
          <a:lstStyle/>
          <a:p>
            <a:pPr marL="0" indent="0">
              <a:spcBef>
                <a:spcPts val="0"/>
              </a:spcBef>
              <a:buNone/>
            </a:pPr>
            <a:r>
              <a:rPr lang="en-US" sz="1800" dirty="0">
                <a:solidFill>
                  <a:schemeClr val="tx2"/>
                </a:solidFill>
              </a:rPr>
              <a:t>The project “Changes in pedagogical faculties and universities in the 21st century” is implemented by Masaryk University with the support of the Czech Development Agency and is a logical continuation of two previous projects “Educational Management” and “Inclusion in Educational Environment”. </a:t>
            </a:r>
          </a:p>
          <a:p>
            <a:pPr marL="0" indent="0">
              <a:spcBef>
                <a:spcPts val="0"/>
              </a:spcBef>
              <a:buNone/>
            </a:pPr>
            <a:endParaRPr lang="ru-RU" sz="1800" dirty="0">
              <a:solidFill>
                <a:schemeClr val="tx2"/>
              </a:solidFill>
            </a:endParaRP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73"/>
          <a:stretch/>
        </p:blipFill>
        <p:spPr bwMode="auto">
          <a:xfrm>
            <a:off x="251520" y="123478"/>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154AF6B-8907-417B-ABC7-229D80D3D342}"/>
              </a:ext>
            </a:extLst>
          </p:cNvPr>
          <p:cNvSpPr txBox="1"/>
          <p:nvPr/>
        </p:nvSpPr>
        <p:spPr>
          <a:xfrm>
            <a:off x="2792686" y="2218924"/>
            <a:ext cx="6480719"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The project is </a:t>
            </a:r>
            <a:r>
              <a:rPr kumimoji="0" lang="en-US" sz="1800" b="1" i="0" u="none" strike="noStrike" kern="1200" cap="none" spc="0" normalizeH="0" baseline="0" noProof="0" dirty="0">
                <a:ln>
                  <a:noFill/>
                </a:ln>
                <a:solidFill>
                  <a:srgbClr val="1F497D"/>
                </a:solidFill>
                <a:effectLst/>
                <a:uLnTx/>
                <a:uFillTx/>
                <a:latin typeface="Calibri"/>
                <a:ea typeface="+mn-ea"/>
                <a:cs typeface="+mn-cs"/>
              </a:rPr>
              <a:t>aimed </a:t>
            </a:r>
            <a:r>
              <a:rPr kumimoji="0" lang="en-US" sz="1800" b="0" i="0" u="none" strike="noStrike" kern="1200" cap="none" spc="0" normalizeH="0" baseline="0" noProof="0" dirty="0">
                <a:ln>
                  <a:noFill/>
                </a:ln>
                <a:solidFill>
                  <a:srgbClr val="1F497D"/>
                </a:solidFill>
                <a:effectLst/>
                <a:uLnTx/>
                <a:uFillTx/>
                <a:latin typeface="Calibri"/>
                <a:ea typeface="+mn-ea"/>
                <a:cs typeface="+mn-cs"/>
              </a:rPr>
              <a:t>at strengthening the capacity of the administrative and teaching staff of the HEI that prepares future teachers.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Planned types of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active participation of university representatives in 5 educational trips to CR;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conducting seminars / workshops for university colleagues on the topics to be discussed in the Czech Republic;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F497D"/>
                </a:solidFill>
                <a:effectLst/>
                <a:uLnTx/>
                <a:uFillTx/>
                <a:latin typeface="Calibri"/>
                <a:ea typeface="+mn-ea"/>
                <a:cs typeface="+mn-cs"/>
              </a:rPr>
              <a:t>participation in doctoral (postgraduate).</a:t>
            </a:r>
            <a:endParaRPr lang="en-US" dirty="0"/>
          </a:p>
        </p:txBody>
      </p:sp>
      <p:pic>
        <p:nvPicPr>
          <p:cNvPr id="1030" name="Picture 6">
            <a:extLst>
              <a:ext uri="{FF2B5EF4-FFF2-40B4-BE49-F238E27FC236}">
                <a16:creationId xmlns:a16="http://schemas.microsoft.com/office/drawing/2014/main" id="{642B7FED-93F5-46F3-87F4-CDC7D1F658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633" y="2325143"/>
            <a:ext cx="2376511" cy="237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610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1475656" y="201521"/>
            <a:ext cx="6840760" cy="857250"/>
          </a:xfrm>
        </p:spPr>
        <p:txBody>
          <a:bodyPr>
            <a:normAutofit/>
          </a:bodyPr>
          <a:lstStyle/>
          <a:p>
            <a:r>
              <a:rPr kumimoji="0" lang="en-US" sz="3200" b="1"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Calibri"/>
                <a:ea typeface="+mn-ea"/>
                <a:cs typeface="+mn-cs"/>
              </a:rPr>
              <a:t>“Progressive University Management”</a:t>
            </a:r>
            <a:endParaRPr lang="uk-UA" sz="60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198977" y="1136800"/>
            <a:ext cx="4752528" cy="2663484"/>
          </a:xfrm>
        </p:spPr>
        <p:txBody>
          <a:bodyPr>
            <a:noAutofit/>
          </a:bodyPr>
          <a:lstStyle/>
          <a:p>
            <a:pPr marL="0" indent="0">
              <a:spcBef>
                <a:spcPts val="0"/>
              </a:spcBef>
              <a:buNone/>
            </a:pPr>
            <a:r>
              <a:rPr lang="en-US" sz="1800" dirty="0">
                <a:solidFill>
                  <a:schemeClr val="tx2"/>
                </a:solidFill>
              </a:rPr>
              <a:t>Project</a:t>
            </a:r>
            <a:r>
              <a:rPr lang="uk-UA" sz="1800" dirty="0">
                <a:solidFill>
                  <a:schemeClr val="tx2"/>
                </a:solidFill>
              </a:rPr>
              <a:t> </a:t>
            </a:r>
            <a:r>
              <a:rPr lang="en-US" sz="1800" dirty="0">
                <a:solidFill>
                  <a:schemeClr val="tx2"/>
                </a:solidFill>
              </a:rPr>
              <a:t>“Progressive University Management” is implemented by Czech Development Agency and Association for International Affairs.</a:t>
            </a:r>
          </a:p>
          <a:p>
            <a:pPr marL="0" indent="0">
              <a:spcBef>
                <a:spcPts val="0"/>
              </a:spcBef>
              <a:buNone/>
            </a:pPr>
            <a:r>
              <a:rPr lang="en-US" sz="1800" dirty="0">
                <a:solidFill>
                  <a:schemeClr val="tx2"/>
                </a:solidFill>
              </a:rPr>
              <a:t>The </a:t>
            </a:r>
            <a:r>
              <a:rPr lang="en-US" sz="1800" b="1" dirty="0">
                <a:solidFill>
                  <a:schemeClr val="tx2"/>
                </a:solidFill>
              </a:rPr>
              <a:t>main goal </a:t>
            </a:r>
            <a:r>
              <a:rPr lang="en-US" sz="1800" dirty="0">
                <a:solidFill>
                  <a:schemeClr val="tx2"/>
                </a:solidFill>
              </a:rPr>
              <a:t>of the project is to contribute to the development of higher education in Ukraine through the training of university representatives who are involved in areas that are important for the effective management of higher education institutions and internationalization. </a:t>
            </a:r>
          </a:p>
        </p:txBody>
      </p:sp>
      <p:pic>
        <p:nvPicPr>
          <p:cNvPr id="5" name="Picture 2" descr="Логотип університету: 1">
            <a:extLst>
              <a:ext uri="{FF2B5EF4-FFF2-40B4-BE49-F238E27FC236}">
                <a16:creationId xmlns:a16="http://schemas.microsoft.com/office/drawing/2014/main" id="{1E20B317-3567-4D18-9FAA-585BFE118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251520" y="93561"/>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a16="http://schemas.microsoft.com/office/drawing/2014/main" id="{8A5C7ABC-221C-483E-BE45-96C591A371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1080875"/>
            <a:ext cx="4012983" cy="2775334"/>
          </a:xfrm>
          <a:prstGeom prst="rect">
            <a:avLst/>
          </a:prstGeom>
        </p:spPr>
      </p:pic>
      <p:sp>
        <p:nvSpPr>
          <p:cNvPr id="8" name="TextBox 7">
            <a:extLst>
              <a:ext uri="{FF2B5EF4-FFF2-40B4-BE49-F238E27FC236}">
                <a16:creationId xmlns:a16="http://schemas.microsoft.com/office/drawing/2014/main" id="{A630BA06-80CA-4FA7-9236-889CB2393C25}"/>
              </a:ext>
            </a:extLst>
          </p:cNvPr>
          <p:cNvSpPr txBox="1"/>
          <p:nvPr/>
        </p:nvSpPr>
        <p:spPr>
          <a:xfrm>
            <a:off x="147787" y="3795886"/>
            <a:ext cx="878497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b="0" i="0" u="none" strike="noStrike" kern="1200" cap="none" spc="0" normalizeH="0" baseline="0" noProof="0" dirty="0">
                <a:ln>
                  <a:noFill/>
                </a:ln>
                <a:solidFill>
                  <a:srgbClr val="1F497D"/>
                </a:solidFill>
                <a:effectLst/>
                <a:uLnTx/>
                <a:uFillTx/>
                <a:latin typeface="Calibri"/>
                <a:ea typeface="+mn-ea"/>
                <a:cs typeface="+mn-cs"/>
              </a:rPr>
              <a:t>The internship program included a cycle of trainings, lectures and practical seminars on the Czech higher education system and providing equal access to it. The basis for the first module of the internship was the Faculty of Education at Masaryk University.</a:t>
            </a:r>
          </a:p>
        </p:txBody>
      </p:sp>
    </p:spTree>
    <p:extLst>
      <p:ext uri="{BB962C8B-B14F-4D97-AF65-F5344CB8AC3E}">
        <p14:creationId xmlns:p14="http://schemas.microsoft.com/office/powerpoint/2010/main" val="3618367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712291" y="179520"/>
            <a:ext cx="8229600" cy="1096086"/>
          </a:xfrm>
        </p:spPr>
        <p:txBody>
          <a:bodyPr>
            <a:normAutofit/>
          </a:bodyPr>
          <a:lstStyle/>
          <a:p>
            <a:r>
              <a:rPr lang="en-US" sz="3200" b="1" dirty="0">
                <a:solidFill>
                  <a:schemeClr val="tx2"/>
                </a:solidFill>
                <a:effectLst>
                  <a:outerShdw blurRad="38100" dist="38100" dir="2700000" algn="tl">
                    <a:srgbClr val="000000">
                      <a:alpha val="43137"/>
                    </a:srgbClr>
                  </a:outerShdw>
                </a:effectLst>
              </a:rPr>
              <a:t>  Cooperation with the Istanbul Foundation for Science and Culture</a:t>
            </a:r>
            <a:endParaRPr lang="uk-UA" sz="48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468065" y="1419622"/>
            <a:ext cx="8390135" cy="3088936"/>
          </a:xfrm>
        </p:spPr>
        <p:txBody>
          <a:bodyPr>
            <a:noAutofit/>
          </a:bodyPr>
          <a:lstStyle/>
          <a:p>
            <a:pPr>
              <a:spcBef>
                <a:spcPts val="0"/>
              </a:spcBef>
              <a:buFont typeface="Wingdings" panose="05000000000000000000" pitchFamily="2" charset="2"/>
              <a:buChar char="q"/>
            </a:pPr>
            <a:r>
              <a:rPr lang="en-US" sz="1800" dirty="0">
                <a:solidFill>
                  <a:schemeClr val="tx2"/>
                </a:solidFill>
              </a:rPr>
              <a:t>received a grant for the implementation of new projects:</a:t>
            </a:r>
          </a:p>
          <a:p>
            <a:pPr>
              <a:spcBef>
                <a:spcPts val="0"/>
              </a:spcBef>
            </a:pPr>
            <a:r>
              <a:rPr lang="en-US" sz="1800" dirty="0">
                <a:solidFill>
                  <a:schemeClr val="tx2"/>
                </a:solidFill>
                <a:effectLst/>
                <a:ea typeface="Calibri" panose="020F0502020204030204" pitchFamily="34" charset="0"/>
              </a:rPr>
              <a:t>Erasmus+ </a:t>
            </a:r>
            <a:r>
              <a:rPr lang="en-US" sz="1800" dirty="0">
                <a:solidFill>
                  <a:schemeClr val="tx2"/>
                </a:solidFill>
              </a:rPr>
              <a:t>(EU grant program)</a:t>
            </a:r>
            <a:r>
              <a:rPr lang="en-US" sz="1800" dirty="0">
                <a:solidFill>
                  <a:schemeClr val="tx2"/>
                </a:solidFill>
                <a:effectLst/>
                <a:ea typeface="Calibri" panose="020F0502020204030204" pitchFamily="34" charset="0"/>
              </a:rPr>
              <a:t> Youth project </a:t>
            </a:r>
            <a:r>
              <a:rPr lang="en-US" sz="1800" dirty="0">
                <a:solidFill>
                  <a:schemeClr val="tx2"/>
                </a:solidFill>
              </a:rPr>
              <a:t>“Discovering and Sharing Common Human and Moral Values”</a:t>
            </a:r>
            <a:endParaRPr lang="ru-RU" sz="1800" dirty="0">
              <a:solidFill>
                <a:schemeClr val="tx2"/>
              </a:solidFill>
            </a:endParaRPr>
          </a:p>
          <a:p>
            <a:pPr>
              <a:spcBef>
                <a:spcPts val="0"/>
              </a:spcBef>
            </a:pPr>
            <a:r>
              <a:rPr lang="en-US" sz="1800" dirty="0">
                <a:solidFill>
                  <a:schemeClr val="tx2"/>
                </a:solidFill>
                <a:effectLst/>
                <a:ea typeface="Calibri" panose="020F0502020204030204" pitchFamily="34" charset="0"/>
              </a:rPr>
              <a:t>Erasmus+ </a:t>
            </a:r>
            <a:r>
              <a:rPr lang="en-US" sz="1800" dirty="0">
                <a:solidFill>
                  <a:schemeClr val="tx2"/>
                </a:solidFill>
              </a:rPr>
              <a:t>(EU grant program)</a:t>
            </a:r>
            <a:r>
              <a:rPr lang="en-US" sz="1800" dirty="0">
                <a:solidFill>
                  <a:schemeClr val="tx2"/>
                </a:solidFill>
                <a:effectLst/>
                <a:ea typeface="Calibri" panose="020F0502020204030204" pitchFamily="34" charset="0"/>
              </a:rPr>
              <a:t> Youth project </a:t>
            </a:r>
            <a:r>
              <a:rPr lang="en-US" sz="1800" dirty="0">
                <a:solidFill>
                  <a:schemeClr val="tx2"/>
                </a:solidFill>
                <a:ea typeface="Calibri" panose="020F0502020204030204" pitchFamily="34" charset="0"/>
                <a:cs typeface="Times New Roman" panose="02020603050405020304" pitchFamily="18" charset="0"/>
              </a:rPr>
              <a:t>“Picture on the wall”</a:t>
            </a:r>
          </a:p>
          <a:p>
            <a:pPr>
              <a:spcBef>
                <a:spcPts val="0"/>
              </a:spcBef>
            </a:pPr>
            <a:r>
              <a:rPr lang="en-US" sz="1800" dirty="0">
                <a:solidFill>
                  <a:schemeClr val="tx2"/>
                </a:solidFill>
                <a:effectLst/>
                <a:ea typeface="Calibri" panose="020F0502020204030204" pitchFamily="34" charset="0"/>
              </a:rPr>
              <a:t>Erasmus+ </a:t>
            </a:r>
            <a:r>
              <a:rPr lang="en-US" sz="1800" dirty="0">
                <a:solidFill>
                  <a:schemeClr val="tx2"/>
                </a:solidFill>
              </a:rPr>
              <a:t>(EU grant program)</a:t>
            </a:r>
            <a:r>
              <a:rPr lang="en-US" sz="1800" dirty="0">
                <a:solidFill>
                  <a:schemeClr val="tx2"/>
                </a:solidFill>
                <a:effectLst/>
                <a:ea typeface="Calibri" panose="020F0502020204030204" pitchFamily="34" charset="0"/>
              </a:rPr>
              <a:t> Youth project </a:t>
            </a:r>
            <a:r>
              <a:rPr lang="en-US" sz="1800" dirty="0">
                <a:solidFill>
                  <a:schemeClr val="tx2"/>
                </a:solidFill>
                <a:effectLst/>
                <a:ea typeface="Calibri" panose="020F0502020204030204" pitchFamily="34" charset="0"/>
                <a:cs typeface="Times New Roman" panose="02020603050405020304" pitchFamily="18" charset="0"/>
              </a:rPr>
              <a:t>“Let’s write an utopia”</a:t>
            </a:r>
            <a:endParaRPr lang="ru-RU" sz="1800" dirty="0">
              <a:solidFill>
                <a:schemeClr val="tx2"/>
              </a:solidFill>
            </a:endParaRPr>
          </a:p>
          <a:p>
            <a:pPr>
              <a:spcBef>
                <a:spcPts val="0"/>
              </a:spcBef>
              <a:buFont typeface="Wingdings" panose="05000000000000000000" pitchFamily="2" charset="2"/>
              <a:buChar char="q"/>
            </a:pPr>
            <a:r>
              <a:rPr lang="en-US" sz="1800" dirty="0">
                <a:solidFill>
                  <a:schemeClr val="tx2"/>
                </a:solidFill>
              </a:rPr>
              <a:t>organized and held an exhibition of artistic works by students and teachers of the University “</a:t>
            </a:r>
            <a:r>
              <a:rPr lang="en-US" sz="1800" dirty="0" err="1">
                <a:solidFill>
                  <a:schemeClr val="tx2"/>
                </a:solidFill>
              </a:rPr>
              <a:t>Hryhoriy</a:t>
            </a:r>
            <a:r>
              <a:rPr lang="en-US" sz="1800" dirty="0">
                <a:solidFill>
                  <a:schemeClr val="tx2"/>
                </a:solidFill>
              </a:rPr>
              <a:t> </a:t>
            </a:r>
            <a:r>
              <a:rPr lang="en-US" sz="1800" dirty="0" err="1">
                <a:solidFill>
                  <a:schemeClr val="tx2"/>
                </a:solidFill>
              </a:rPr>
              <a:t>Skovoroda</a:t>
            </a:r>
            <a:r>
              <a:rPr lang="en-US" sz="1800" dirty="0">
                <a:solidFill>
                  <a:schemeClr val="tx2"/>
                </a:solidFill>
              </a:rPr>
              <a:t> and Said </a:t>
            </a:r>
            <a:r>
              <a:rPr lang="en-US" sz="1800" dirty="0" err="1">
                <a:solidFill>
                  <a:schemeClr val="tx2"/>
                </a:solidFill>
              </a:rPr>
              <a:t>Nursi</a:t>
            </a:r>
            <a:r>
              <a:rPr lang="en-US" sz="1800" dirty="0">
                <a:solidFill>
                  <a:schemeClr val="tx2"/>
                </a:solidFill>
              </a:rPr>
              <a:t>: humanistic horizons of the future” in the premises of the National Academy of Pedagogical Sciences of Ukraine</a:t>
            </a:r>
            <a:endParaRPr lang="ru-RU" sz="1800" dirty="0">
              <a:solidFill>
                <a:schemeClr val="tx2"/>
              </a:solidFill>
            </a:endParaRPr>
          </a:p>
        </p:txBody>
      </p:sp>
      <p:pic>
        <p:nvPicPr>
          <p:cNvPr id="9" name="Picture 2" descr="Логотип університету: 1">
            <a:extLst>
              <a:ext uri="{FF2B5EF4-FFF2-40B4-BE49-F238E27FC236}">
                <a16:creationId xmlns:a16="http://schemas.microsoft.com/office/drawing/2014/main" id="{FFDC236A-FE23-4280-855C-A813D5FD1B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534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1043541" y="339502"/>
            <a:ext cx="7704923" cy="820382"/>
          </a:xfrm>
        </p:spPr>
        <p:txBody>
          <a:bodyPr>
            <a:noAutofit/>
          </a:bodyPr>
          <a:lstStyle/>
          <a:p>
            <a:r>
              <a:rPr lang="en-US" sz="3200" b="1" dirty="0">
                <a:solidFill>
                  <a:schemeClr val="tx2"/>
                </a:solidFill>
                <a:effectLst>
                  <a:outerShdw blurRad="38100" dist="38100" dir="2700000" algn="tl">
                    <a:srgbClr val="000000">
                      <a:alpha val="43137"/>
                    </a:srgbClr>
                  </a:outerShdw>
                </a:effectLst>
                <a:ea typeface="Calibri" panose="020F0502020204030204" pitchFamily="34" charset="0"/>
              </a:rPr>
              <a:t>Erasmus+ Youth project </a:t>
            </a:r>
            <a:r>
              <a:rPr lang="en-US" sz="3200" b="1" dirty="0">
                <a:solidFill>
                  <a:schemeClr val="tx2"/>
                </a:solidFill>
                <a:effectLst>
                  <a:outerShdw blurRad="38100" dist="38100" dir="2700000" algn="tl">
                    <a:srgbClr val="000000">
                      <a:alpha val="43137"/>
                    </a:srgbClr>
                  </a:outerShdw>
                </a:effectLst>
              </a:rPr>
              <a:t>“Discovering and Sharing Common Human and Moral Values”</a:t>
            </a:r>
            <a:endParaRPr lang="uk-UA" sz="3200" b="1" dirty="0">
              <a:solidFill>
                <a:schemeClr val="tx2"/>
              </a:solidFill>
              <a:effectLst>
                <a:outerShdw blurRad="38100" dist="38100" dir="2700000" algn="tl">
                  <a:srgbClr val="000000">
                    <a:alpha val="43137"/>
                  </a:srgbClr>
                </a:outerShdw>
              </a:effectLst>
            </a:endParaRPr>
          </a:p>
        </p:txBody>
      </p:sp>
      <p:pic>
        <p:nvPicPr>
          <p:cNvPr id="9" name="Picture 2" descr="Логотип університету: 1">
            <a:extLst>
              <a:ext uri="{FF2B5EF4-FFF2-40B4-BE49-F238E27FC236}">
                <a16:creationId xmlns:a16="http://schemas.microsoft.com/office/drawing/2014/main" id="{FFDC236A-FE23-4280-855C-A813D5FD1B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A8070A-322F-426D-BCFD-5739D6A3BEAD}"/>
              </a:ext>
            </a:extLst>
          </p:cNvPr>
          <p:cNvSpPr txBox="1"/>
          <p:nvPr/>
        </p:nvSpPr>
        <p:spPr>
          <a:xfrm>
            <a:off x="755576" y="1563638"/>
            <a:ext cx="7920880" cy="1754326"/>
          </a:xfrm>
          <a:prstGeom prst="rect">
            <a:avLst/>
          </a:prstGeom>
          <a:noFill/>
        </p:spPr>
        <p:txBody>
          <a:bodyPr wrap="square">
            <a:spAutoFit/>
          </a:bodyPr>
          <a:lstStyle/>
          <a:p>
            <a:r>
              <a:rPr lang="en-US" dirty="0">
                <a:solidFill>
                  <a:schemeClr val="tx2"/>
                </a:solidFill>
              </a:rPr>
              <a:t>The project will be implemented with our partners from Turkey, Lithuania, United Kingdom, Germany and Ukraine after the end of COVID-19 pandemic.</a:t>
            </a:r>
          </a:p>
          <a:p>
            <a:r>
              <a:rPr lang="en-US" dirty="0">
                <a:solidFill>
                  <a:schemeClr val="tx2"/>
                </a:solidFill>
              </a:rPr>
              <a:t>The aim of the project is to instill moral values in students, and to ensure that, upon graduation, students not only have the knowledge and skills needed to work and succeed, but also the compassion and emotional wherewithal to be a part of a safe, peaceful, and cooperative society.</a:t>
            </a:r>
            <a:endParaRPr lang="uk-UA" dirty="0">
              <a:solidFill>
                <a:schemeClr val="tx2"/>
              </a:solidFill>
            </a:endParaRPr>
          </a:p>
        </p:txBody>
      </p:sp>
    </p:spTree>
    <p:extLst>
      <p:ext uri="{BB962C8B-B14F-4D97-AF65-F5344CB8AC3E}">
        <p14:creationId xmlns:p14="http://schemas.microsoft.com/office/powerpoint/2010/main" val="3479666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879524" y="339502"/>
            <a:ext cx="8229600" cy="857250"/>
          </a:xfrm>
        </p:spPr>
        <p:txBody>
          <a:bodyPr>
            <a:normAutofit fontScale="90000"/>
          </a:bodyPr>
          <a:lstStyle/>
          <a:p>
            <a:r>
              <a:rPr lang="en-US" sz="3600" b="1" dirty="0">
                <a:solidFill>
                  <a:schemeClr val="tx2"/>
                </a:solidFill>
                <a:effectLst>
                  <a:outerShdw blurRad="38100" dist="38100" dir="2700000" algn="tl">
                    <a:srgbClr val="000000">
                      <a:alpha val="43137"/>
                    </a:srgbClr>
                  </a:outerShdw>
                </a:effectLst>
                <a:ea typeface="Calibri" panose="020F0502020204030204" pitchFamily="34" charset="0"/>
              </a:rPr>
              <a:t>Erasmus+ Youth project </a:t>
            </a:r>
            <a:r>
              <a:rPr lang="en-US" sz="3600" b="1" dirty="0">
                <a:solidFill>
                  <a:schemeClr val="tx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“Picture on the wall”</a:t>
            </a:r>
            <a:endParaRPr lang="uk-UA" sz="36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467544" y="1356734"/>
            <a:ext cx="8390135" cy="3312368"/>
          </a:xfrm>
        </p:spPr>
        <p:txBody>
          <a:bodyPr>
            <a:noAutofit/>
          </a:bodyPr>
          <a:lstStyle/>
          <a:p>
            <a:pPr marL="0" indent="0">
              <a:lnSpc>
                <a:spcPct val="107000"/>
              </a:lnSpc>
              <a:spcAft>
                <a:spcPts val="800"/>
              </a:spcAft>
              <a:buNone/>
            </a:pPr>
            <a:r>
              <a:rPr lang="tr-TR" sz="1800" dirty="0">
                <a:solidFill>
                  <a:srgbClr val="1F497D"/>
                </a:solidFill>
                <a:effectLst/>
                <a:latin typeface="FreeSans"/>
                <a:ea typeface="Calibri" panose="020F0502020204030204" pitchFamily="34" charset="0"/>
                <a:cs typeface="Times New Roman" panose="02020603050405020304" pitchFamily="18" charset="0"/>
              </a:rPr>
              <a:t>This project </a:t>
            </a:r>
            <a:r>
              <a:rPr lang="tr-TR" sz="1800" b="1" dirty="0">
                <a:solidFill>
                  <a:srgbClr val="1F497D"/>
                </a:solidFill>
                <a:effectLst/>
                <a:latin typeface="FreeSans"/>
                <a:ea typeface="Calibri" panose="020F0502020204030204" pitchFamily="34" charset="0"/>
                <a:cs typeface="Times New Roman" panose="02020603050405020304" pitchFamily="18" charset="0"/>
              </a:rPr>
              <a:t>aims</a:t>
            </a:r>
            <a:r>
              <a:rPr lang="tr-TR" sz="1800" dirty="0">
                <a:solidFill>
                  <a:srgbClr val="1F497D"/>
                </a:solidFill>
                <a:effectLst/>
                <a:latin typeface="FreeSans"/>
                <a:ea typeface="Calibri" panose="020F0502020204030204" pitchFamily="34" charset="0"/>
                <a:cs typeface="Times New Roman" panose="02020603050405020304" pitchFamily="18" charset="0"/>
              </a:rPr>
              <a:t> to increase the awareness of the participants about the social, cultural and</a:t>
            </a:r>
            <a:r>
              <a:rPr lang="uk-UA" sz="1800"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r>
              <a:rPr lang="tr-TR" sz="1800" dirty="0">
                <a:solidFill>
                  <a:srgbClr val="1F497D"/>
                </a:solidFill>
                <a:effectLst/>
                <a:latin typeface="FreeSans"/>
                <a:ea typeface="Calibri" panose="020F0502020204030204" pitchFamily="34" charset="0"/>
                <a:cs typeface="Times New Roman" panose="02020603050405020304" pitchFamily="18" charset="0"/>
              </a:rPr>
              <a:t>intellectual life of the people living in Birecik Refugee Camps by increasing the awareness of the participants. Other objectives are the inclusion of individuals from different societies into the target group of the project by using the advantages of communication in internet and social media. Young people are expected to increase their ability to express empathy in case of unusual (migratory etc.) or ordinary situations and to diversify their ways of expressing themselves. In particular, it is aimed to know the place of effective use of communication technologies in today</a:t>
            </a:r>
            <a:r>
              <a:rPr lang="en-US" sz="1800" dirty="0">
                <a:solidFill>
                  <a:srgbClr val="1F497D"/>
                </a:solidFill>
                <a:latin typeface="FreeSans"/>
                <a:ea typeface="Calibri" panose="020F0502020204030204" pitchFamily="34" charset="0"/>
                <a:cs typeface="Times New Roman" panose="02020603050405020304" pitchFamily="18" charset="0"/>
              </a:rPr>
              <a:t>’</a:t>
            </a:r>
            <a:r>
              <a:rPr lang="tr-TR" sz="1800" dirty="0">
                <a:solidFill>
                  <a:srgbClr val="1F497D"/>
                </a:solidFill>
                <a:effectLst/>
                <a:latin typeface="FreeSans"/>
                <a:ea typeface="Calibri" panose="020F0502020204030204" pitchFamily="34" charset="0"/>
                <a:cs typeface="Times New Roman" panose="02020603050405020304" pitchFamily="18" charset="0"/>
              </a:rPr>
              <a:t>s world.</a:t>
            </a:r>
            <a:endParaRPr lang="en-US" sz="1800" dirty="0">
              <a:solidFill>
                <a:srgbClr val="1F497D"/>
              </a:solidFill>
              <a:effectLst/>
              <a:latin typeface="FreeSans"/>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The project will be implemented with our partners from Turkey, Lithuania, United Kingdom, Germany and Ukraine after the end of COVID-19 pandemic.</a:t>
            </a:r>
            <a:endParaRPr lang="uk-UA" sz="1800"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ru-RU" sz="2000" dirty="0">
              <a:solidFill>
                <a:schemeClr val="tx2"/>
              </a:solidFill>
            </a:endParaRPr>
          </a:p>
        </p:txBody>
      </p:sp>
      <p:pic>
        <p:nvPicPr>
          <p:cNvPr id="9" name="Picture 2" descr="Логотип університету: 1">
            <a:extLst>
              <a:ext uri="{FF2B5EF4-FFF2-40B4-BE49-F238E27FC236}">
                <a16:creationId xmlns:a16="http://schemas.microsoft.com/office/drawing/2014/main" id="{FFDC236A-FE23-4280-855C-A813D5FD1B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652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724695" y="339502"/>
            <a:ext cx="8390134" cy="857250"/>
          </a:xfrm>
        </p:spPr>
        <p:txBody>
          <a:bodyPr>
            <a:noAutofit/>
          </a:bodyPr>
          <a:lstStyle/>
          <a:p>
            <a:r>
              <a:rPr lang="en-US" sz="3200" b="1" dirty="0">
                <a:solidFill>
                  <a:schemeClr val="tx2"/>
                </a:solidFill>
                <a:effectLst>
                  <a:outerShdw blurRad="38100" dist="38100" dir="2700000" algn="tl">
                    <a:srgbClr val="000000">
                      <a:alpha val="43137"/>
                    </a:srgbClr>
                  </a:outerShdw>
                </a:effectLst>
                <a:ea typeface="Calibri" panose="020F0502020204030204" pitchFamily="34" charset="0"/>
              </a:rPr>
              <a:t>Erasmus+ Youth project </a:t>
            </a:r>
            <a:r>
              <a:rPr lang="en-US" sz="3200" b="1" dirty="0">
                <a:solidFill>
                  <a:schemeClr val="tx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“Let’s write an utopia”</a:t>
            </a:r>
            <a:endParaRPr lang="uk-UA" sz="32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782712" y="1563638"/>
            <a:ext cx="7776864" cy="2016224"/>
          </a:xfrm>
        </p:spPr>
        <p:txBody>
          <a:bodyPr>
            <a:noAutofit/>
          </a:bodyPr>
          <a:lstStyle/>
          <a:p>
            <a:pPr marL="0" indent="0">
              <a:spcBef>
                <a:spcPts val="0"/>
              </a:spcBef>
              <a:buNone/>
            </a:pPr>
            <a:r>
              <a:rPr lang="en-US" sz="2000" dirty="0">
                <a:solidFill>
                  <a:schemeClr val="tx2"/>
                </a:solidFill>
              </a:rPr>
              <a:t>This project will unite organizations from Ukraine, France, Hungary, Latvia, Bulgaria, Netherlands, Lebanon, Finland and Turkey to create a multinational consortium and introduce their vision of democratic successful society to participants willing to change the world to better. </a:t>
            </a:r>
          </a:p>
          <a:p>
            <a:pPr marL="0" indent="0">
              <a:spcBef>
                <a:spcPts val="0"/>
              </a:spcBef>
              <a:buNone/>
            </a:pPr>
            <a:r>
              <a:rPr lang="en-US" sz="2000" dirty="0">
                <a:solidFill>
                  <a:schemeClr val="tx2"/>
                </a:solidFill>
              </a:rPr>
              <a:t>The project will be implemented in Turkey after the end of COVID-19 pandemic.</a:t>
            </a:r>
          </a:p>
          <a:p>
            <a:pPr marL="0" indent="0">
              <a:spcBef>
                <a:spcPts val="0"/>
              </a:spcBef>
              <a:buNone/>
            </a:pPr>
            <a:endParaRPr lang="en-US" sz="2000" dirty="0">
              <a:solidFill>
                <a:schemeClr val="tx2"/>
              </a:solidFill>
            </a:endParaRPr>
          </a:p>
          <a:p>
            <a:pPr marL="0" indent="0">
              <a:spcBef>
                <a:spcPts val="0"/>
              </a:spcBef>
              <a:buNone/>
            </a:pPr>
            <a:endParaRPr lang="ru-RU" sz="2000" dirty="0">
              <a:solidFill>
                <a:schemeClr val="tx2"/>
              </a:solidFill>
            </a:endParaRPr>
          </a:p>
        </p:txBody>
      </p:sp>
      <p:pic>
        <p:nvPicPr>
          <p:cNvPr id="9" name="Picture 2" descr="Логотип університету: 1">
            <a:extLst>
              <a:ext uri="{FF2B5EF4-FFF2-40B4-BE49-F238E27FC236}">
                <a16:creationId xmlns:a16="http://schemas.microsoft.com/office/drawing/2014/main" id="{FFDC236A-FE23-4280-855C-A813D5FD1B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877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1206374" y="142652"/>
            <a:ext cx="7322542" cy="857250"/>
          </a:xfrm>
        </p:spPr>
        <p:txBody>
          <a:bodyPr>
            <a:noAutofit/>
          </a:bodyPr>
          <a:lstStyle/>
          <a:p>
            <a:r>
              <a:rPr lang="en-US" sz="3200" b="1" dirty="0">
                <a:solidFill>
                  <a:schemeClr val="tx2"/>
                </a:solidFill>
                <a:effectLst>
                  <a:outerShdw blurRad="38100" dist="38100" dir="2700000" algn="tl">
                    <a:srgbClr val="000000">
                      <a:alpha val="43137"/>
                    </a:srgbClr>
                  </a:outerShdw>
                </a:effectLst>
                <a:ea typeface="Calibri" panose="020F0502020204030204" pitchFamily="34" charset="0"/>
              </a:rPr>
              <a:t>Erasmus+ Youth project “Tracing cultural heritage”</a:t>
            </a:r>
            <a:endParaRPr lang="uk-UA" sz="3200" b="1" dirty="0">
              <a:solidFill>
                <a:schemeClr val="tx2"/>
              </a:solidFill>
              <a:effectLst>
                <a:outerShdw blurRad="38100" dist="38100" dir="2700000" algn="tl">
                  <a:srgbClr val="000000">
                    <a:alpha val="43137"/>
                  </a:srgbClr>
                </a:outerShdw>
              </a:effectLst>
            </a:endParaRPr>
          </a:p>
        </p:txBody>
      </p:sp>
      <p:pic>
        <p:nvPicPr>
          <p:cNvPr id="5" name="Picture 2" descr="Логотип університету: 1">
            <a:extLst>
              <a:ext uri="{FF2B5EF4-FFF2-40B4-BE49-F238E27FC236}">
                <a16:creationId xmlns:a16="http://schemas.microsoft.com/office/drawing/2014/main" id="{9A62EB4D-0586-4433-B3FB-CAC5287A7E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a:extLst>
              <a:ext uri="{FF2B5EF4-FFF2-40B4-BE49-F238E27FC236}">
                <a16:creationId xmlns:a16="http://schemas.microsoft.com/office/drawing/2014/main" id="{F55075A1-D8CC-41A1-8950-71870D0307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1245662"/>
            <a:ext cx="3705623" cy="2470416"/>
          </a:xfrm>
          <a:prstGeom prst="rect">
            <a:avLst/>
          </a:prstGeom>
        </p:spPr>
      </p:pic>
      <p:sp>
        <p:nvSpPr>
          <p:cNvPr id="9" name="TextBox 8">
            <a:extLst>
              <a:ext uri="{FF2B5EF4-FFF2-40B4-BE49-F238E27FC236}">
                <a16:creationId xmlns:a16="http://schemas.microsoft.com/office/drawing/2014/main" id="{55D571AC-E6EF-4426-833A-52CFE9F47F6F}"/>
              </a:ext>
            </a:extLst>
          </p:cNvPr>
          <p:cNvSpPr txBox="1"/>
          <p:nvPr/>
        </p:nvSpPr>
        <p:spPr>
          <a:xfrm>
            <a:off x="265611" y="1161533"/>
            <a:ext cx="4719313" cy="2554545"/>
          </a:xfrm>
          <a:prstGeom prst="rect">
            <a:avLst/>
          </a:prstGeom>
          <a:noFill/>
        </p:spPr>
        <p:txBody>
          <a:bodyPr wrap="square">
            <a:spAutoFit/>
          </a:bodyPr>
          <a:lstStyle/>
          <a:p>
            <a:pPr>
              <a:spcBef>
                <a:spcPts val="0"/>
              </a:spcBef>
            </a:pPr>
            <a:r>
              <a:rPr lang="en-US" sz="1600" dirty="0">
                <a:solidFill>
                  <a:schemeClr val="tx2"/>
                </a:solidFill>
                <a:effectLst/>
                <a:ea typeface="Calibri" panose="020F0502020204030204" pitchFamily="34" charset="0"/>
              </a:rPr>
              <a:t>In early 2019, teachers and students of the university had the opportunity to participate in the project Erasmus+ “Tracing Cultural Heritage”, providing for the exchange of cultural heritage between different nations, the formation of modern youth multicultural competence, respect for the history of both their own people and neighboring states. The project was supported by the Turkish foundation </a:t>
            </a:r>
            <a:r>
              <a:rPr lang="en-US" sz="1600" dirty="0" err="1">
                <a:solidFill>
                  <a:schemeClr val="tx2"/>
                </a:solidFill>
                <a:effectLst/>
                <a:ea typeface="Calibri" panose="020F0502020204030204" pitchFamily="34" charset="0"/>
              </a:rPr>
              <a:t>Ensar</a:t>
            </a:r>
            <a:r>
              <a:rPr lang="en-US" sz="1600" dirty="0">
                <a:solidFill>
                  <a:schemeClr val="tx2"/>
                </a:solidFill>
                <a:effectLst/>
                <a:ea typeface="Calibri" panose="020F0502020204030204" pitchFamily="34" charset="0"/>
              </a:rPr>
              <a:t> </a:t>
            </a:r>
            <a:r>
              <a:rPr lang="en-US" sz="1600" dirty="0" err="1">
                <a:solidFill>
                  <a:schemeClr val="tx2"/>
                </a:solidFill>
                <a:effectLst/>
                <a:ea typeface="Calibri" panose="020F0502020204030204" pitchFamily="34" charset="0"/>
              </a:rPr>
              <a:t>Vakfi</a:t>
            </a:r>
            <a:r>
              <a:rPr lang="en-US" sz="1600" dirty="0">
                <a:solidFill>
                  <a:schemeClr val="tx2"/>
                </a:solidFill>
                <a:effectLst/>
                <a:ea typeface="Calibri" panose="020F0502020204030204" pitchFamily="34" charset="0"/>
              </a:rPr>
              <a:t>, the Center for Intercultural Communication and our University. </a:t>
            </a:r>
            <a:endParaRPr lang="ru-RU" sz="1600" dirty="0">
              <a:solidFill>
                <a:schemeClr val="tx2"/>
              </a:solidFill>
              <a:effectLst/>
              <a:ea typeface="Calibri" panose="020F0502020204030204" pitchFamily="34" charset="0"/>
            </a:endParaRPr>
          </a:p>
        </p:txBody>
      </p:sp>
      <p:sp>
        <p:nvSpPr>
          <p:cNvPr id="10" name="TextBox 9">
            <a:extLst>
              <a:ext uri="{FF2B5EF4-FFF2-40B4-BE49-F238E27FC236}">
                <a16:creationId xmlns:a16="http://schemas.microsoft.com/office/drawing/2014/main" id="{F54B9EDB-EC96-4F46-877C-208B52391B94}"/>
              </a:ext>
            </a:extLst>
          </p:cNvPr>
          <p:cNvSpPr txBox="1"/>
          <p:nvPr/>
        </p:nvSpPr>
        <p:spPr>
          <a:xfrm>
            <a:off x="179512" y="3716078"/>
            <a:ext cx="8640960" cy="1077218"/>
          </a:xfrm>
          <a:prstGeom prst="rect">
            <a:avLst/>
          </a:prstGeom>
          <a:noFill/>
        </p:spPr>
        <p:txBody>
          <a:bodyPr wrap="square">
            <a:spAutoFit/>
          </a:bodyPr>
          <a:lstStyle/>
          <a:p>
            <a:r>
              <a:rPr kumimoji="0" lang="en-US" sz="1600" b="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Ukrainian participants studied new artistic forms and technologies of traditional Turkish art, students received practice in Arabic calligraphy, </a:t>
            </a:r>
            <a:r>
              <a:rPr kumimoji="0" lang="en-US" sz="1600" b="0" u="none" strike="noStrike" kern="1200" cap="none" spc="0" normalizeH="0" baseline="0" noProof="0" dirty="0" err="1">
                <a:ln>
                  <a:noFill/>
                </a:ln>
                <a:solidFill>
                  <a:srgbClr val="1F497D"/>
                </a:solidFill>
                <a:effectLst/>
                <a:uLnTx/>
                <a:uFillTx/>
                <a:latin typeface="Calibri"/>
                <a:ea typeface="Calibri" panose="020F0502020204030204" pitchFamily="34" charset="0"/>
                <a:cs typeface="+mn-cs"/>
              </a:rPr>
              <a:t>tezheep</a:t>
            </a:r>
            <a:r>
              <a:rPr kumimoji="0" lang="en-US" sz="1600" b="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 and ebru. At the same time, the delegation from Ukraine presented a traditional Ukrainian people’s </a:t>
            </a:r>
            <a:r>
              <a:rPr kumimoji="0" lang="en-US" sz="1600" b="0" u="none" strike="noStrike" kern="1200" cap="none" spc="0" normalizeH="0" baseline="0" noProof="0" dirty="0" err="1">
                <a:ln>
                  <a:noFill/>
                </a:ln>
                <a:solidFill>
                  <a:srgbClr val="1F497D"/>
                </a:solidFill>
                <a:effectLst/>
                <a:uLnTx/>
                <a:uFillTx/>
                <a:latin typeface="Calibri"/>
                <a:ea typeface="Calibri" panose="020F0502020204030204" pitchFamily="34" charset="0"/>
                <a:cs typeface="+mn-cs"/>
              </a:rPr>
              <a:t>pysanok</a:t>
            </a:r>
            <a:r>
              <a:rPr kumimoji="0" lang="en-US" sz="1600" b="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 and invited colleagues from Turkey to practice working with </a:t>
            </a:r>
            <a:r>
              <a:rPr kumimoji="0" lang="en-US" sz="1600" b="0" u="none" strike="noStrike" kern="1200" cap="none" spc="0" normalizeH="0" baseline="0" noProof="0" dirty="0" err="1">
                <a:ln>
                  <a:noFill/>
                </a:ln>
                <a:solidFill>
                  <a:srgbClr val="1F497D"/>
                </a:solidFill>
                <a:effectLst/>
                <a:uLnTx/>
                <a:uFillTx/>
                <a:latin typeface="Calibri"/>
                <a:ea typeface="Calibri" panose="020F0502020204030204" pitchFamily="34" charset="0"/>
                <a:cs typeface="+mn-cs"/>
              </a:rPr>
              <a:t>paperplastic</a:t>
            </a:r>
            <a:r>
              <a:rPr kumimoji="0" lang="en-US" sz="1600" b="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 </a:t>
            </a:r>
            <a:r>
              <a:rPr kumimoji="0" lang="en-US" sz="1600" b="0" u="none" strike="noStrike" kern="1200" cap="none" spc="0" normalizeH="0" baseline="0" noProof="0" dirty="0" err="1">
                <a:ln>
                  <a:noFill/>
                </a:ln>
                <a:solidFill>
                  <a:srgbClr val="1F497D"/>
                </a:solidFill>
                <a:effectLst/>
                <a:uLnTx/>
                <a:uFillTx/>
                <a:latin typeface="Calibri"/>
                <a:ea typeface="Calibri" panose="020F0502020204030204" pitchFamily="34" charset="0"/>
                <a:cs typeface="+mn-cs"/>
              </a:rPr>
              <a:t>vytynanky</a:t>
            </a:r>
            <a:r>
              <a:rPr kumimoji="0" lang="en-US" sz="1600" b="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 and decoupage.</a:t>
            </a:r>
            <a:endParaRPr lang="en-US" dirty="0"/>
          </a:p>
        </p:txBody>
      </p:sp>
    </p:spTree>
    <p:extLst>
      <p:ext uri="{BB962C8B-B14F-4D97-AF65-F5344CB8AC3E}">
        <p14:creationId xmlns:p14="http://schemas.microsoft.com/office/powerpoint/2010/main" val="10424161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1150968" y="161086"/>
            <a:ext cx="7776864" cy="857250"/>
          </a:xfrm>
        </p:spPr>
        <p:txBody>
          <a:bodyPr>
            <a:noAutofit/>
          </a:bodyPr>
          <a:lstStyle/>
          <a:p>
            <a:r>
              <a:rPr lang="en-US" sz="3200" b="1" dirty="0">
                <a:solidFill>
                  <a:schemeClr val="tx2"/>
                </a:solidFill>
                <a:effectLst>
                  <a:outerShdw blurRad="38100" dist="38100" dir="2700000" algn="tl">
                    <a:srgbClr val="000000">
                      <a:alpha val="43137"/>
                    </a:srgbClr>
                  </a:outerShdw>
                </a:effectLst>
                <a:ea typeface="Calibri" panose="020F0502020204030204" pitchFamily="34" charset="0"/>
              </a:rPr>
              <a:t>Erasmus+ Youth project </a:t>
            </a:r>
            <a:r>
              <a:rPr lang="en-US" sz="3200" b="1" dirty="0">
                <a:solidFill>
                  <a:schemeClr val="tx2"/>
                </a:solidFill>
                <a:effectLst>
                  <a:outerShdw blurRad="38100" dist="38100" dir="2700000" algn="tl">
                    <a:srgbClr val="000000">
                      <a:alpha val="43137"/>
                    </a:srgbClr>
                  </a:outerShdw>
                </a:effectLst>
              </a:rPr>
              <a:t>“A Different Country – A Different Life”</a:t>
            </a:r>
            <a:endParaRPr lang="uk-UA" sz="32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70848" y="1228477"/>
            <a:ext cx="4968552" cy="1341946"/>
          </a:xfrm>
        </p:spPr>
        <p:txBody>
          <a:bodyPr>
            <a:noAutofit/>
          </a:bodyPr>
          <a:lstStyle/>
          <a:p>
            <a:pPr marL="0" indent="0">
              <a:spcBef>
                <a:spcPts val="0"/>
              </a:spcBef>
              <a:buNone/>
            </a:pPr>
            <a:r>
              <a:rPr lang="en-US" sz="1600" dirty="0">
                <a:solidFill>
                  <a:schemeClr val="tx2"/>
                </a:solidFill>
                <a:effectLst/>
                <a:ea typeface="Calibri" panose="020F0502020204030204" pitchFamily="34" charset="0"/>
              </a:rPr>
              <a:t>Project Partners: Hungary, UK, Armenia, Ukraine, Turkey, Morocco</a:t>
            </a:r>
          </a:p>
          <a:p>
            <a:pPr marL="0" indent="0">
              <a:spcBef>
                <a:spcPts val="0"/>
              </a:spcBef>
              <a:buNone/>
            </a:pPr>
            <a:r>
              <a:rPr lang="en-US" sz="1600" b="1" dirty="0">
                <a:solidFill>
                  <a:schemeClr val="tx2"/>
                </a:solidFill>
                <a:effectLst/>
                <a:ea typeface="Calibri" panose="020F0502020204030204" pitchFamily="34" charset="0"/>
              </a:rPr>
              <a:t>Aim</a:t>
            </a:r>
            <a:r>
              <a:rPr lang="en-US" sz="1600" dirty="0">
                <a:solidFill>
                  <a:schemeClr val="tx2"/>
                </a:solidFill>
                <a:effectLst/>
                <a:ea typeface="Calibri" panose="020F0502020204030204" pitchFamily="34" charset="0"/>
              </a:rPr>
              <a:t> of the project: to improve the conditions for international students studying in a foreign country</a:t>
            </a:r>
          </a:p>
          <a:p>
            <a:pPr marL="0" indent="0">
              <a:spcBef>
                <a:spcPts val="0"/>
              </a:spcBef>
              <a:buNone/>
            </a:pPr>
            <a:r>
              <a:rPr lang="en-US" sz="1600" dirty="0">
                <a:solidFill>
                  <a:schemeClr val="tx2"/>
                </a:solidFill>
                <a:effectLst/>
                <a:ea typeface="Calibri" panose="020F0502020204030204" pitchFamily="34" charset="0"/>
              </a:rPr>
              <a:t>Duration: January 20-28, 2020.</a:t>
            </a:r>
          </a:p>
        </p:txBody>
      </p:sp>
      <p:pic>
        <p:nvPicPr>
          <p:cNvPr id="5" name="Picture 2" descr="Логотип університету: 1">
            <a:extLst>
              <a:ext uri="{FF2B5EF4-FFF2-40B4-BE49-F238E27FC236}">
                <a16:creationId xmlns:a16="http://schemas.microsoft.com/office/drawing/2014/main" id="{9A62EB4D-0586-4433-B3FB-CAC5287A7E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13">
            <a:extLst>
              <a:ext uri="{FF2B5EF4-FFF2-40B4-BE49-F238E27FC236}">
                <a16:creationId xmlns:a16="http://schemas.microsoft.com/office/drawing/2014/main" id="{F4F2D128-B60B-442A-8CA2-A06E6213B4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019" t="28823" r="3094" b="22751"/>
          <a:stretch/>
        </p:blipFill>
        <p:spPr>
          <a:xfrm>
            <a:off x="4860032" y="1119898"/>
            <a:ext cx="4217674" cy="1891652"/>
          </a:xfrm>
          <a:prstGeom prst="rect">
            <a:avLst/>
          </a:prstGeom>
        </p:spPr>
      </p:pic>
      <p:sp>
        <p:nvSpPr>
          <p:cNvPr id="9" name="TextBox 8">
            <a:extLst>
              <a:ext uri="{FF2B5EF4-FFF2-40B4-BE49-F238E27FC236}">
                <a16:creationId xmlns:a16="http://schemas.microsoft.com/office/drawing/2014/main" id="{55D571AC-E6EF-4426-833A-52CFE9F47F6F}"/>
              </a:ext>
            </a:extLst>
          </p:cNvPr>
          <p:cNvSpPr txBox="1"/>
          <p:nvPr/>
        </p:nvSpPr>
        <p:spPr>
          <a:xfrm>
            <a:off x="5508103" y="909757"/>
            <a:ext cx="3705623" cy="338554"/>
          </a:xfrm>
          <a:prstGeom prst="rect">
            <a:avLst/>
          </a:prstGeom>
          <a:noFill/>
        </p:spPr>
        <p:txBody>
          <a:bodyPr wrap="square">
            <a:spAutoFit/>
          </a:bodyPr>
          <a:lstStyle/>
          <a:p>
            <a:pPr>
              <a:spcBef>
                <a:spcPts val="0"/>
              </a:spcBef>
            </a:pPr>
            <a:endParaRPr lang="ru-RU" sz="1600" i="1" dirty="0">
              <a:solidFill>
                <a:schemeClr val="tx2"/>
              </a:solidFill>
              <a:effectLst/>
              <a:ea typeface="Calibri" panose="020F0502020204030204" pitchFamily="34" charset="0"/>
            </a:endParaRPr>
          </a:p>
        </p:txBody>
      </p:sp>
      <p:sp>
        <p:nvSpPr>
          <p:cNvPr id="11" name="TextBox 10">
            <a:extLst>
              <a:ext uri="{FF2B5EF4-FFF2-40B4-BE49-F238E27FC236}">
                <a16:creationId xmlns:a16="http://schemas.microsoft.com/office/drawing/2014/main" id="{B547F1DA-7D8A-4996-9A82-E97E89C4EBEC}"/>
              </a:ext>
            </a:extLst>
          </p:cNvPr>
          <p:cNvSpPr txBox="1"/>
          <p:nvPr/>
        </p:nvSpPr>
        <p:spPr>
          <a:xfrm>
            <a:off x="3447766" y="2760417"/>
            <a:ext cx="569623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Project </a:t>
            </a:r>
            <a:r>
              <a:rPr kumimoji="0" lang="en-US" sz="1600" b="1" i="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results</a:t>
            </a:r>
            <a:r>
              <a:rPr kumimoji="0" lang="en-US" sz="1600" b="0" i="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Discussion about improving conditions for international students;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Highlighting the problems they faced to a wider audience through social media, TV and radio;</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Creating an adaptation system for other countries that host international students;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srgbClr val="1F497D"/>
                </a:solidFill>
                <a:effectLst/>
                <a:uLnTx/>
                <a:uFillTx/>
                <a:latin typeface="Calibri"/>
                <a:ea typeface="Calibri" panose="020F0502020204030204" pitchFamily="34" charset="0"/>
                <a:cs typeface="+mn-cs"/>
              </a:rPr>
              <a:t>Informing students on improving their learning conditions and helping them in difficult situations.</a:t>
            </a:r>
            <a:endParaRPr kumimoji="0" lang="uk-UA" sz="1600" b="0" i="0" u="none" strike="noStrike" kern="1200" cap="none" spc="0" normalizeH="0" baseline="0" noProof="0" dirty="0">
              <a:ln>
                <a:noFill/>
              </a:ln>
              <a:solidFill>
                <a:srgbClr val="1F497D"/>
              </a:solidFill>
              <a:effectLst/>
              <a:uLnTx/>
              <a:uFillTx/>
              <a:latin typeface="Calibri"/>
              <a:ea typeface="Calibri" panose="020F0502020204030204" pitchFamily="34" charset="0"/>
              <a:cs typeface="+mn-cs"/>
            </a:endParaRPr>
          </a:p>
        </p:txBody>
      </p:sp>
      <p:pic>
        <p:nvPicPr>
          <p:cNvPr id="2050" name="Picture 2">
            <a:extLst>
              <a:ext uri="{FF2B5EF4-FFF2-40B4-BE49-F238E27FC236}">
                <a16:creationId xmlns:a16="http://schemas.microsoft.com/office/drawing/2014/main" id="{A998642E-9432-4B42-B7D8-7537C3E371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612803"/>
            <a:ext cx="3250623" cy="2437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825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AC6BC0-4189-4735-9A31-9EB5166A42B2}"/>
              </a:ext>
            </a:extLst>
          </p:cNvPr>
          <p:cNvSpPr>
            <a:spLocks noGrp="1"/>
          </p:cNvSpPr>
          <p:nvPr>
            <p:ph type="title"/>
          </p:nvPr>
        </p:nvSpPr>
        <p:spPr>
          <a:xfrm>
            <a:off x="1115616" y="100658"/>
            <a:ext cx="8028384" cy="857250"/>
          </a:xfrm>
        </p:spPr>
        <p:txBody>
          <a:bodyPr>
            <a:noAutofit/>
          </a:bodyPr>
          <a:lstStyle/>
          <a:p>
            <a:r>
              <a:rPr lang="en-US" sz="3200" b="1" dirty="0">
                <a:solidFill>
                  <a:schemeClr val="tx2"/>
                </a:solidFill>
                <a:effectLst>
                  <a:outerShdw blurRad="38100" dist="38100" dir="2700000" algn="tl">
                    <a:srgbClr val="000000">
                      <a:alpha val="43137"/>
                    </a:srgbClr>
                  </a:outerShdw>
                </a:effectLst>
                <a:ea typeface="Calibri" panose="020F0502020204030204" pitchFamily="34" charset="0"/>
              </a:rPr>
              <a:t>Erasmus+ Youth project </a:t>
            </a:r>
            <a:r>
              <a:rPr lang="en-US" sz="3200" b="1" dirty="0">
                <a:solidFill>
                  <a:schemeClr val="tx2"/>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“Unity is strength”</a:t>
            </a:r>
            <a:endParaRPr lang="uk-UA" sz="32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01343DF7-D516-4A11-A7C2-89FE4711F5F5}"/>
              </a:ext>
            </a:extLst>
          </p:cNvPr>
          <p:cNvSpPr>
            <a:spLocks noGrp="1"/>
          </p:cNvSpPr>
          <p:nvPr>
            <p:ph idx="1"/>
          </p:nvPr>
        </p:nvSpPr>
        <p:spPr>
          <a:xfrm>
            <a:off x="456407" y="957908"/>
            <a:ext cx="5500042" cy="1224136"/>
          </a:xfrm>
        </p:spPr>
        <p:txBody>
          <a:bodyPr>
            <a:noAutofit/>
          </a:bodyPr>
          <a:lstStyle/>
          <a:p>
            <a:pPr marL="0" indent="0">
              <a:spcBef>
                <a:spcPts val="0"/>
              </a:spcBef>
              <a:buNone/>
            </a:pPr>
            <a:r>
              <a:rPr lang="en-US" sz="1800" dirty="0">
                <a:solidFill>
                  <a:schemeClr val="tx2"/>
                </a:solidFill>
                <a:effectLst/>
                <a:ea typeface="Calibri" panose="020F0502020204030204" pitchFamily="34" charset="0"/>
                <a:cs typeface="Times New Roman" panose="02020603050405020304" pitchFamily="18" charset="0"/>
              </a:rPr>
              <a:t>Partners: Moldova, Turkey, Lithuania and Ukraine</a:t>
            </a:r>
          </a:p>
          <a:p>
            <a:pPr marL="0" indent="0">
              <a:spcBef>
                <a:spcPts val="0"/>
              </a:spcBef>
              <a:buNone/>
            </a:pPr>
            <a:r>
              <a:rPr lang="en-US" sz="1800" dirty="0">
                <a:solidFill>
                  <a:schemeClr val="tx2"/>
                </a:solidFill>
                <a:effectLst/>
                <a:ea typeface="Calibri" panose="020F0502020204030204" pitchFamily="34" charset="0"/>
                <a:cs typeface="Times New Roman" panose="02020603050405020304" pitchFamily="18" charset="0"/>
              </a:rPr>
              <a:t>Duration: February 21-26, 2020.</a:t>
            </a:r>
          </a:p>
          <a:p>
            <a:pPr marL="0" indent="0">
              <a:spcBef>
                <a:spcPts val="0"/>
              </a:spcBef>
              <a:buNone/>
            </a:pPr>
            <a:r>
              <a:rPr lang="en-US" sz="1800" b="1" dirty="0">
                <a:solidFill>
                  <a:schemeClr val="tx2"/>
                </a:solidFill>
                <a:effectLst/>
                <a:ea typeface="Calibri" panose="020F0502020204030204" pitchFamily="34" charset="0"/>
                <a:cs typeface="Times New Roman" panose="02020603050405020304" pitchFamily="18" charset="0"/>
              </a:rPr>
              <a:t>The goal</a:t>
            </a:r>
            <a:r>
              <a:rPr lang="en-US" sz="1800" dirty="0">
                <a:solidFill>
                  <a:schemeClr val="tx2"/>
                </a:solidFill>
                <a:effectLst/>
                <a:ea typeface="Calibri" panose="020F0502020204030204" pitchFamily="34" charset="0"/>
                <a:cs typeface="Times New Roman" panose="02020603050405020304" pitchFamily="18" charset="0"/>
              </a:rPr>
              <a:t> of the project is to minimize inequality in society and to create a friendly atmosphere. </a:t>
            </a:r>
          </a:p>
        </p:txBody>
      </p:sp>
      <p:pic>
        <p:nvPicPr>
          <p:cNvPr id="5" name="Picture 2" descr="Логотип університету: 1">
            <a:extLst>
              <a:ext uri="{FF2B5EF4-FFF2-40B4-BE49-F238E27FC236}">
                <a16:creationId xmlns:a16="http://schemas.microsoft.com/office/drawing/2014/main" id="{9A62EB4D-0586-4433-B3FB-CAC5287A7E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Зображення, що містить особа, у приміщенні, стеля, група&#10;&#10;Автоматично згенерований опис">
            <a:extLst>
              <a:ext uri="{FF2B5EF4-FFF2-40B4-BE49-F238E27FC236}">
                <a16:creationId xmlns:a16="http://schemas.microsoft.com/office/drawing/2014/main" id="{13D0A3E3-8BD1-4307-BAA5-3653AA9891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1419622"/>
            <a:ext cx="3651243" cy="2738432"/>
          </a:xfrm>
          <a:prstGeom prst="rect">
            <a:avLst/>
          </a:prstGeom>
        </p:spPr>
      </p:pic>
      <p:sp>
        <p:nvSpPr>
          <p:cNvPr id="7" name="TextBox 6">
            <a:extLst>
              <a:ext uri="{FF2B5EF4-FFF2-40B4-BE49-F238E27FC236}">
                <a16:creationId xmlns:a16="http://schemas.microsoft.com/office/drawing/2014/main" id="{DA695823-58E3-4123-8AA5-6653389329F4}"/>
              </a:ext>
            </a:extLst>
          </p:cNvPr>
          <p:cNvSpPr txBox="1"/>
          <p:nvPr/>
        </p:nvSpPr>
        <p:spPr>
          <a:xfrm>
            <a:off x="456407" y="2043098"/>
            <a:ext cx="5267721" cy="3139321"/>
          </a:xfrm>
          <a:prstGeom prst="rect">
            <a:avLst/>
          </a:prstGeom>
          <a:noFill/>
        </p:spPr>
        <p:txBody>
          <a:bodyPr wrap="square">
            <a:spAutoFit/>
          </a:bodyPr>
          <a:lstStyle/>
          <a:p>
            <a:pPr marL="0" indent="0">
              <a:spcBef>
                <a:spcPts val="0"/>
              </a:spcBef>
              <a:buNone/>
            </a:pPr>
            <a:r>
              <a:rPr lang="en-US" sz="1800" dirty="0">
                <a:solidFill>
                  <a:schemeClr val="tx2"/>
                </a:solidFill>
                <a:effectLst/>
                <a:ea typeface="Calibri" panose="020F0502020204030204" pitchFamily="34" charset="0"/>
                <a:cs typeface="Times New Roman" panose="02020603050405020304" pitchFamily="18" charset="0"/>
              </a:rPr>
              <a:t>The expected </a:t>
            </a:r>
            <a:r>
              <a:rPr lang="en-US" sz="1800" b="1" dirty="0">
                <a:solidFill>
                  <a:schemeClr val="tx2"/>
                </a:solidFill>
                <a:effectLst/>
                <a:ea typeface="Calibri" panose="020F0502020204030204" pitchFamily="34" charset="0"/>
                <a:cs typeface="Times New Roman" panose="02020603050405020304" pitchFamily="18" charset="0"/>
              </a:rPr>
              <a:t>results and impact </a:t>
            </a:r>
            <a:r>
              <a:rPr lang="en-US" sz="1800" dirty="0">
                <a:solidFill>
                  <a:schemeClr val="tx2"/>
                </a:solidFill>
                <a:effectLst/>
                <a:ea typeface="Calibri" panose="020F0502020204030204" pitchFamily="34" charset="0"/>
                <a:cs typeface="Times New Roman" panose="02020603050405020304" pitchFamily="18" charset="0"/>
              </a:rPr>
              <a:t>of our project:</a:t>
            </a:r>
          </a:p>
          <a:p>
            <a:pPr marL="285750" indent="-285750">
              <a:spcBef>
                <a:spcPts val="0"/>
              </a:spcBef>
              <a:buFont typeface="Arial" panose="020B0604020202020204" pitchFamily="34" charset="0"/>
              <a:buChar char="•"/>
            </a:pPr>
            <a:r>
              <a:rPr lang="en-US" sz="1800" dirty="0">
                <a:solidFill>
                  <a:schemeClr val="tx2"/>
                </a:solidFill>
                <a:effectLst/>
                <a:ea typeface="Calibri" panose="020F0502020204030204" pitchFamily="34" charset="0"/>
                <a:cs typeface="Times New Roman" panose="02020603050405020304" pitchFamily="18" charset="0"/>
              </a:rPr>
              <a:t>Show that social cohesion has a national identity</a:t>
            </a:r>
          </a:p>
          <a:p>
            <a:pPr marL="285750" indent="-285750">
              <a:spcBef>
                <a:spcPts val="0"/>
              </a:spcBef>
              <a:buFont typeface="Arial" panose="020B0604020202020204" pitchFamily="34" charset="0"/>
              <a:buChar char="•"/>
            </a:pPr>
            <a:r>
              <a:rPr lang="en-US" sz="1800" dirty="0">
                <a:solidFill>
                  <a:schemeClr val="tx2"/>
                </a:solidFill>
                <a:effectLst/>
                <a:ea typeface="Calibri" panose="020F0502020204030204" pitchFamily="34" charset="0"/>
                <a:cs typeface="Times New Roman" panose="02020603050405020304" pitchFamily="18" charset="0"/>
              </a:rPr>
              <a:t>To show the impact of peer age group on social participation</a:t>
            </a:r>
          </a:p>
          <a:p>
            <a:pPr marL="285750" indent="-285750">
              <a:spcBef>
                <a:spcPts val="0"/>
              </a:spcBef>
              <a:buFont typeface="Arial" panose="020B0604020202020204" pitchFamily="34" charset="0"/>
              <a:buChar char="•"/>
            </a:pPr>
            <a:r>
              <a:rPr lang="en-US" sz="1800" dirty="0">
                <a:solidFill>
                  <a:schemeClr val="tx2"/>
                </a:solidFill>
                <a:effectLst/>
                <a:ea typeface="Calibri" panose="020F0502020204030204" pitchFamily="34" charset="0"/>
                <a:cs typeface="Times New Roman" panose="02020603050405020304" pitchFamily="18" charset="0"/>
              </a:rPr>
              <a:t>To examine group dynamics through emotional awareness</a:t>
            </a:r>
          </a:p>
          <a:p>
            <a:pPr marL="285750" indent="-285750">
              <a:spcBef>
                <a:spcPts val="0"/>
              </a:spcBef>
              <a:buFont typeface="Arial" panose="020B0604020202020204" pitchFamily="34" charset="0"/>
              <a:buChar char="•"/>
            </a:pPr>
            <a:r>
              <a:rPr lang="en-US" sz="1800" dirty="0">
                <a:solidFill>
                  <a:schemeClr val="tx2"/>
                </a:solidFill>
                <a:effectLst/>
                <a:ea typeface="Calibri" panose="020F0502020204030204" pitchFamily="34" charset="0"/>
                <a:cs typeface="Times New Roman" panose="02020603050405020304" pitchFamily="18" charset="0"/>
              </a:rPr>
              <a:t>Prove that it is possible to live together</a:t>
            </a:r>
          </a:p>
          <a:p>
            <a:pPr marL="285750" indent="-285750">
              <a:spcBef>
                <a:spcPts val="0"/>
              </a:spcBef>
              <a:buFont typeface="Arial" panose="020B0604020202020204" pitchFamily="34" charset="0"/>
              <a:buChar char="•"/>
            </a:pPr>
            <a:r>
              <a:rPr lang="en-US" sz="1800" dirty="0">
                <a:solidFill>
                  <a:schemeClr val="tx2"/>
                </a:solidFill>
                <a:effectLst/>
                <a:ea typeface="Calibri" panose="020F0502020204030204" pitchFamily="34" charset="0"/>
                <a:cs typeface="Times New Roman" panose="02020603050405020304" pitchFamily="18" charset="0"/>
              </a:rPr>
              <a:t>Take steps toward collective peace and promote awareness</a:t>
            </a:r>
          </a:p>
          <a:p>
            <a:pPr marL="285750" indent="-285750">
              <a:spcBef>
                <a:spcPts val="0"/>
              </a:spcBef>
              <a:buFont typeface="Arial" panose="020B0604020202020204" pitchFamily="34" charset="0"/>
              <a:buChar char="•"/>
            </a:pPr>
            <a:r>
              <a:rPr lang="en-US" sz="1800" dirty="0">
                <a:solidFill>
                  <a:schemeClr val="tx2"/>
                </a:solidFill>
                <a:effectLst/>
                <a:ea typeface="Calibri" panose="020F0502020204030204" pitchFamily="34" charset="0"/>
                <a:cs typeface="Times New Roman" panose="02020603050405020304" pitchFamily="18" charset="0"/>
              </a:rPr>
              <a:t>Show that multiculturalism is beneficial</a:t>
            </a:r>
          </a:p>
          <a:p>
            <a:pPr marL="285750" indent="-285750">
              <a:spcBef>
                <a:spcPts val="0"/>
              </a:spcBef>
              <a:buFont typeface="Arial" panose="020B0604020202020204" pitchFamily="34" charset="0"/>
              <a:buChar char="•"/>
            </a:pPr>
            <a:r>
              <a:rPr lang="en-US" sz="1800" dirty="0">
                <a:solidFill>
                  <a:schemeClr val="tx2"/>
                </a:solidFill>
                <a:effectLst/>
                <a:ea typeface="Calibri" panose="020F0502020204030204" pitchFamily="34" charset="0"/>
                <a:cs typeface="Times New Roman" panose="02020603050405020304" pitchFamily="18" charset="0"/>
              </a:rPr>
              <a:t>Show social cohesion without boundaries</a:t>
            </a:r>
            <a:endParaRPr lang="uk-UA" sz="1600" i="1" dirty="0">
              <a:solidFill>
                <a:schemeClr val="tx2"/>
              </a:solidFill>
              <a:effectLst/>
              <a:ea typeface="Calibri" panose="020F0502020204030204" pitchFamily="34" charset="0"/>
            </a:endParaRPr>
          </a:p>
        </p:txBody>
      </p:sp>
    </p:spTree>
    <p:extLst>
      <p:ext uri="{BB962C8B-B14F-4D97-AF65-F5344CB8AC3E}">
        <p14:creationId xmlns:p14="http://schemas.microsoft.com/office/powerpoint/2010/main" val="509477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E17B93-9DFB-40CE-AC57-E85FC7254B2A}"/>
              </a:ext>
            </a:extLst>
          </p:cNvPr>
          <p:cNvSpPr>
            <a:spLocks noGrp="1"/>
          </p:cNvSpPr>
          <p:nvPr>
            <p:ph type="title"/>
          </p:nvPr>
        </p:nvSpPr>
        <p:spPr>
          <a:xfrm>
            <a:off x="457200" y="129430"/>
            <a:ext cx="8229600" cy="857250"/>
          </a:xfrm>
        </p:spPr>
        <p:txBody>
          <a:bodyPr>
            <a:noAutofit/>
          </a:bodyPr>
          <a:lstStyle/>
          <a:p>
            <a:r>
              <a:rPr lang="uk-UA" sz="3200" b="1" dirty="0">
                <a:solidFill>
                  <a:schemeClr val="tx2"/>
                </a:solidFill>
              </a:rPr>
              <a:t>«</a:t>
            </a:r>
            <a:r>
              <a:rPr lang="en-US" sz="3200" b="1" dirty="0">
                <a:solidFill>
                  <a:schemeClr val="tx2"/>
                </a:solidFill>
              </a:rPr>
              <a:t>Human rights, democracy, diversity and internationalization of Ukrainian society</a:t>
            </a:r>
            <a:r>
              <a:rPr lang="uk-UA" sz="3200" b="1" dirty="0">
                <a:solidFill>
                  <a:schemeClr val="tx2"/>
                </a:solidFill>
              </a:rPr>
              <a:t>»</a:t>
            </a:r>
            <a:endParaRPr lang="uk-UA" sz="3200" b="1" dirty="0"/>
          </a:p>
        </p:txBody>
      </p:sp>
      <p:sp>
        <p:nvSpPr>
          <p:cNvPr id="3" name="Місце для вмісту 2">
            <a:extLst>
              <a:ext uri="{FF2B5EF4-FFF2-40B4-BE49-F238E27FC236}">
                <a16:creationId xmlns:a16="http://schemas.microsoft.com/office/drawing/2014/main" id="{D788080F-E0F7-4E94-9D15-A2090D0C712C}"/>
              </a:ext>
            </a:extLst>
          </p:cNvPr>
          <p:cNvSpPr>
            <a:spLocks noGrp="1"/>
          </p:cNvSpPr>
          <p:nvPr>
            <p:ph idx="1"/>
          </p:nvPr>
        </p:nvSpPr>
        <p:spPr>
          <a:xfrm>
            <a:off x="546361" y="1390092"/>
            <a:ext cx="3689052" cy="2075701"/>
          </a:xfrm>
        </p:spPr>
        <p:txBody>
          <a:bodyPr>
            <a:normAutofit/>
          </a:bodyPr>
          <a:lstStyle/>
          <a:p>
            <a:pPr marL="0" indent="0">
              <a:buNone/>
            </a:pPr>
            <a:r>
              <a:rPr lang="en-US" sz="1800" dirty="0">
                <a:solidFill>
                  <a:schemeClr val="tx2"/>
                </a:solidFill>
              </a:rPr>
              <a:t>Conducting international student summer schools on the topic: </a:t>
            </a:r>
            <a:r>
              <a:rPr lang="uk-UA" sz="1800" dirty="0">
                <a:solidFill>
                  <a:schemeClr val="tx2"/>
                </a:solidFill>
              </a:rPr>
              <a:t>«</a:t>
            </a:r>
            <a:r>
              <a:rPr lang="en-US" sz="1800" dirty="0">
                <a:solidFill>
                  <a:schemeClr val="tx2"/>
                </a:solidFill>
              </a:rPr>
              <a:t>Human rights, democracy, diversity and internationalization of Ukrainian society</a:t>
            </a:r>
            <a:r>
              <a:rPr lang="uk-UA" sz="1800" dirty="0">
                <a:solidFill>
                  <a:schemeClr val="tx2"/>
                </a:solidFill>
              </a:rPr>
              <a:t>»</a:t>
            </a:r>
            <a:r>
              <a:rPr lang="en-US" sz="1800" dirty="0">
                <a:solidFill>
                  <a:schemeClr val="tx2"/>
                </a:solidFill>
              </a:rPr>
              <a:t> (2015-2018) in cooperation with the Danish Helsinki Committee for Human Rights</a:t>
            </a:r>
            <a:r>
              <a:rPr lang="uk-UA" sz="1800" dirty="0">
                <a:solidFill>
                  <a:schemeClr val="tx2"/>
                </a:solidFill>
              </a:rPr>
              <a:t>.</a:t>
            </a:r>
          </a:p>
        </p:txBody>
      </p:sp>
      <p:pic>
        <p:nvPicPr>
          <p:cNvPr id="11" name="Рисунок 10">
            <a:extLst>
              <a:ext uri="{FF2B5EF4-FFF2-40B4-BE49-F238E27FC236}">
                <a16:creationId xmlns:a16="http://schemas.microsoft.com/office/drawing/2014/main" id="{A182FD3D-3DF3-4180-A91F-ACB23BC689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227" b="-1"/>
          <a:stretch/>
        </p:blipFill>
        <p:spPr>
          <a:xfrm>
            <a:off x="4355976" y="1117104"/>
            <a:ext cx="4408783" cy="2771354"/>
          </a:xfrm>
          <a:prstGeom prst="rect">
            <a:avLst/>
          </a:prstGeom>
        </p:spPr>
      </p:pic>
      <p:pic>
        <p:nvPicPr>
          <p:cNvPr id="5" name="Picture 2" descr="Логотип університету: 1">
            <a:extLst>
              <a:ext uri="{FF2B5EF4-FFF2-40B4-BE49-F238E27FC236}">
                <a16:creationId xmlns:a16="http://schemas.microsoft.com/office/drawing/2014/main" id="{91BA7C58-BDA6-4667-8FCE-C8A67CB931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CDCB219-90D7-41C9-B2A6-742067A05068}"/>
              </a:ext>
            </a:extLst>
          </p:cNvPr>
          <p:cNvSpPr txBox="1"/>
          <p:nvPr/>
        </p:nvSpPr>
        <p:spPr>
          <a:xfrm>
            <a:off x="450900" y="3813741"/>
            <a:ext cx="8369572" cy="1200329"/>
          </a:xfrm>
          <a:prstGeom prst="rect">
            <a:avLst/>
          </a:prstGeom>
          <a:noFill/>
        </p:spPr>
        <p:txBody>
          <a:bodyPr wrap="square">
            <a:spAutoFit/>
          </a:bodyPr>
          <a:lstStyle/>
          <a:p>
            <a:r>
              <a:rPr lang="en-US" dirty="0">
                <a:solidFill>
                  <a:srgbClr val="1F497D"/>
                </a:solidFill>
              </a:rPr>
              <a:t>The International Summer Student Camp has cognitive, developmental, educational, and cultural functions through seminars, workshops, discussion lectures, and psychological trainings. During the camp, students and teachers exchange teaching experience and build strong friendships with foreign comrades.</a:t>
            </a:r>
          </a:p>
        </p:txBody>
      </p:sp>
    </p:spTree>
    <p:extLst>
      <p:ext uri="{BB962C8B-B14F-4D97-AF65-F5344CB8AC3E}">
        <p14:creationId xmlns:p14="http://schemas.microsoft.com/office/powerpoint/2010/main" val="1797873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A7206D-EE57-41F9-AF74-333A565CB085}"/>
              </a:ext>
            </a:extLst>
          </p:cNvPr>
          <p:cNvSpPr>
            <a:spLocks noGrp="1"/>
          </p:cNvSpPr>
          <p:nvPr>
            <p:ph type="title"/>
          </p:nvPr>
        </p:nvSpPr>
        <p:spPr>
          <a:xfrm>
            <a:off x="611526" y="313786"/>
            <a:ext cx="8507288" cy="857250"/>
          </a:xfrm>
        </p:spPr>
        <p:txBody>
          <a:bodyPr>
            <a:noAutofit/>
          </a:bodyPr>
          <a:lstStyle/>
          <a:p>
            <a:r>
              <a:rPr lang="en-US" sz="3200" b="1" dirty="0">
                <a:solidFill>
                  <a:schemeClr val="tx2"/>
                </a:solidFill>
                <a:effectLst>
                  <a:outerShdw blurRad="38100" dist="38100" dir="2700000" algn="tl">
                    <a:srgbClr val="000000">
                      <a:alpha val="43137"/>
                    </a:srgbClr>
                  </a:outerShdw>
                </a:effectLst>
              </a:rPr>
              <a:t>Internationalization strategy of the University</a:t>
            </a:r>
            <a:endParaRPr lang="uk-UA" sz="32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4B40A7B2-31A3-4EC6-9407-5536061852F4}"/>
              </a:ext>
            </a:extLst>
          </p:cNvPr>
          <p:cNvSpPr>
            <a:spLocks noGrp="1"/>
          </p:cNvSpPr>
          <p:nvPr>
            <p:ph idx="1"/>
          </p:nvPr>
        </p:nvSpPr>
        <p:spPr>
          <a:xfrm>
            <a:off x="179512" y="1995685"/>
            <a:ext cx="8620402" cy="3147815"/>
          </a:xfrm>
        </p:spPr>
        <p:txBody>
          <a:bodyPr>
            <a:normAutofit/>
          </a:bodyPr>
          <a:lstStyle/>
          <a:p>
            <a:pPr marL="0" indent="0">
              <a:buNone/>
            </a:pPr>
            <a:r>
              <a:rPr lang="en-US" sz="1800" dirty="0">
                <a:solidFill>
                  <a:schemeClr val="tx2"/>
                </a:solidFill>
                <a:effectLst/>
              </a:rPr>
              <a:t>Main priorities:</a:t>
            </a:r>
          </a:p>
          <a:p>
            <a:r>
              <a:rPr lang="en-US" sz="1800" dirty="0">
                <a:solidFill>
                  <a:schemeClr val="tx2"/>
                </a:solidFill>
                <a:effectLst/>
              </a:rPr>
              <a:t>assistance of European integration and democratic trends of development of Ukrainian society</a:t>
            </a:r>
            <a:r>
              <a:rPr lang="en-US" sz="1800" dirty="0">
                <a:solidFill>
                  <a:schemeClr val="tx2"/>
                </a:solidFill>
              </a:rPr>
              <a:t>;</a:t>
            </a:r>
          </a:p>
          <a:p>
            <a:r>
              <a:rPr lang="en-US" sz="1800" dirty="0">
                <a:solidFill>
                  <a:schemeClr val="tx2"/>
                </a:solidFill>
                <a:effectLst/>
              </a:rPr>
              <a:t>strengthening of international dimension in the spheres of higher education;</a:t>
            </a:r>
          </a:p>
          <a:p>
            <a:r>
              <a:rPr lang="en-US" sz="1800" dirty="0">
                <a:solidFill>
                  <a:schemeClr val="tx2"/>
                </a:solidFill>
                <a:effectLst/>
              </a:rPr>
              <a:t>quality improvement all sectors of education  through extension international scientific cooperation, establishment of administrative staff mobility, strategic partnerships</a:t>
            </a:r>
            <a:r>
              <a:rPr lang="en-US" sz="1800" dirty="0">
                <a:solidFill>
                  <a:schemeClr val="tx2"/>
                </a:solidFill>
              </a:rPr>
              <a:t>;</a:t>
            </a:r>
          </a:p>
          <a:p>
            <a:r>
              <a:rPr lang="en-US" sz="1800" dirty="0">
                <a:solidFill>
                  <a:schemeClr val="tx2"/>
                </a:solidFill>
                <a:effectLst/>
              </a:rPr>
              <a:t>increasing opportunities  for  students of higher educational institution  to improve their employability through internships and organization of the academic mobility.</a:t>
            </a:r>
            <a:endParaRPr lang="uk-UA" sz="1800" dirty="0">
              <a:solidFill>
                <a:schemeClr val="tx2"/>
              </a:solidFill>
            </a:endParaRPr>
          </a:p>
          <a:p>
            <a:pPr marL="0" indent="0">
              <a:buNone/>
            </a:pPr>
            <a:r>
              <a:rPr lang="en-US" sz="1800" dirty="0">
                <a:solidFill>
                  <a:schemeClr val="tx2"/>
                </a:solidFill>
                <a:effectLst/>
              </a:rPr>
              <a:t>The activities are implemented in accordance with the mission of the university, its development and internationalization strategies.</a:t>
            </a:r>
          </a:p>
        </p:txBody>
      </p:sp>
      <p:pic>
        <p:nvPicPr>
          <p:cNvPr id="5" name="Picture 2" descr="Логотип університету: 1">
            <a:extLst>
              <a:ext uri="{FF2B5EF4-FFF2-40B4-BE49-F238E27FC236}">
                <a16:creationId xmlns:a16="http://schemas.microsoft.com/office/drawing/2014/main" id="{AFFB4EB1-D833-4D7D-A470-A20865E504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7" name="Місце для вмісту 2">
            <a:extLst>
              <a:ext uri="{FF2B5EF4-FFF2-40B4-BE49-F238E27FC236}">
                <a16:creationId xmlns:a16="http://schemas.microsoft.com/office/drawing/2014/main" id="{E96BE84F-5E9E-49B0-A284-A535843B69D3}"/>
              </a:ext>
            </a:extLst>
          </p:cNvPr>
          <p:cNvSpPr txBox="1">
            <a:spLocks/>
          </p:cNvSpPr>
          <p:nvPr/>
        </p:nvSpPr>
        <p:spPr>
          <a:xfrm>
            <a:off x="143508" y="1287508"/>
            <a:ext cx="8856984" cy="85725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tx2"/>
                </a:solidFill>
              </a:rPr>
              <a:t>The internationalization strategy of the University has already developed and implemented. All these actions are directed to integration of our University to the European educational space. </a:t>
            </a:r>
          </a:p>
        </p:txBody>
      </p:sp>
    </p:spTree>
    <p:extLst>
      <p:ext uri="{BB962C8B-B14F-4D97-AF65-F5344CB8AC3E}">
        <p14:creationId xmlns:p14="http://schemas.microsoft.com/office/powerpoint/2010/main" val="2335326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Зображення, що містить трава, надворі, будівля, великий&#10;&#10;Автоматично згенерований опис">
            <a:extLst>
              <a:ext uri="{FF2B5EF4-FFF2-40B4-BE49-F238E27FC236}">
                <a16:creationId xmlns:a16="http://schemas.microsoft.com/office/drawing/2014/main" id="{D51D265A-5A15-4438-9D5D-CBAAD26EC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9755" cy="5143501"/>
          </a:xfrm>
          <a:prstGeom prst="rect">
            <a:avLst/>
          </a:prstGeom>
        </p:spPr>
      </p:pic>
      <p:sp>
        <p:nvSpPr>
          <p:cNvPr id="2" name="Заголовок 1">
            <a:extLst>
              <a:ext uri="{FF2B5EF4-FFF2-40B4-BE49-F238E27FC236}">
                <a16:creationId xmlns:a16="http://schemas.microsoft.com/office/drawing/2014/main" id="{0100E62D-BFAD-4963-9FEB-DD9EFC094D19}"/>
              </a:ext>
            </a:extLst>
          </p:cNvPr>
          <p:cNvSpPr>
            <a:spLocks noGrp="1"/>
          </p:cNvSpPr>
          <p:nvPr>
            <p:ph type="title"/>
          </p:nvPr>
        </p:nvSpPr>
        <p:spPr>
          <a:xfrm>
            <a:off x="2627784" y="2859782"/>
            <a:ext cx="3744416" cy="661516"/>
          </a:xfrm>
        </p:spPr>
        <p:txBody>
          <a:bodyPr anchor="ctr">
            <a:noAutofit/>
          </a:bodyPr>
          <a:lstStyle/>
          <a:p>
            <a:pPr algn="ctr"/>
            <a:r>
              <a:rPr lang="en-US" sz="5400" dirty="0" err="1">
                <a:solidFill>
                  <a:schemeClr val="bg1"/>
                </a:solidFill>
                <a:effectLst>
                  <a:outerShdw blurRad="38100" dist="38100" dir="2700000" algn="tl">
                    <a:srgbClr val="000000">
                      <a:alpha val="43137"/>
                    </a:srgbClr>
                  </a:outerShdw>
                </a:effectLst>
              </a:rPr>
              <a:t>Pereiaslav</a:t>
            </a:r>
            <a:endParaRPr lang="uk-UA" sz="5400" dirty="0">
              <a:solidFill>
                <a:schemeClr val="bg1"/>
              </a:solidFill>
              <a:effectLst>
                <a:outerShdw blurRad="38100" dist="38100" dir="2700000" algn="tl">
                  <a:srgbClr val="000000">
                    <a:alpha val="43137"/>
                  </a:srgbClr>
                </a:outerShdw>
              </a:effectLst>
            </a:endParaRPr>
          </a:p>
        </p:txBody>
      </p:sp>
      <p:pic>
        <p:nvPicPr>
          <p:cNvPr id="5" name="Рисунок 4" descr="Зображення, що містить малювання&#10;&#10;Автоматично згенерований опис">
            <a:extLst>
              <a:ext uri="{FF2B5EF4-FFF2-40B4-BE49-F238E27FC236}">
                <a16:creationId xmlns:a16="http://schemas.microsoft.com/office/drawing/2014/main" id="{34B0BC66-0907-41EF-96DE-A56F5EF10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15"/>
            <a:ext cx="1187624" cy="1536925"/>
          </a:xfrm>
          <a:prstGeom prst="rect">
            <a:avLst/>
          </a:prstGeom>
        </p:spPr>
      </p:pic>
    </p:spTree>
    <p:extLst>
      <p:ext uri="{BB962C8B-B14F-4D97-AF65-F5344CB8AC3E}">
        <p14:creationId xmlns:p14="http://schemas.microsoft.com/office/powerpoint/2010/main" val="1074696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A0A5C783-C689-463A-ADD6-FAEBEB1A9EE6}"/>
              </a:ext>
            </a:extLst>
          </p:cNvPr>
          <p:cNvSpPr>
            <a:spLocks noGrp="1"/>
          </p:cNvSpPr>
          <p:nvPr>
            <p:ph idx="1"/>
          </p:nvPr>
        </p:nvSpPr>
        <p:spPr>
          <a:xfrm>
            <a:off x="776652" y="1419622"/>
            <a:ext cx="3491912" cy="2716932"/>
          </a:xfrm>
        </p:spPr>
        <p:txBody>
          <a:bodyPr>
            <a:normAutofit/>
          </a:bodyPr>
          <a:lstStyle/>
          <a:p>
            <a:pPr marL="0" indent="0">
              <a:buNone/>
            </a:pPr>
            <a:r>
              <a:rPr lang="en-US" sz="1800" b="1" dirty="0" err="1">
                <a:solidFill>
                  <a:schemeClr val="tx2"/>
                </a:solidFill>
              </a:rPr>
              <a:t>Pereiaslav</a:t>
            </a:r>
            <a:r>
              <a:rPr lang="en-US" sz="1800" dirty="0">
                <a:solidFill>
                  <a:schemeClr val="tx2"/>
                </a:solidFill>
              </a:rPr>
              <a:t> is one of the oldest cities in Ukraine, first mentioned in written sources in 907. It is deservedly called the </a:t>
            </a:r>
            <a:r>
              <a:rPr lang="uk-UA" sz="1800" dirty="0">
                <a:solidFill>
                  <a:schemeClr val="tx2"/>
                </a:solidFill>
              </a:rPr>
              <a:t>«</a:t>
            </a:r>
            <a:r>
              <a:rPr lang="en-US" sz="1800" dirty="0">
                <a:solidFill>
                  <a:schemeClr val="tx2"/>
                </a:solidFill>
              </a:rPr>
              <a:t>museum Mecca of Ukraine</a:t>
            </a:r>
            <a:r>
              <a:rPr lang="uk-UA" sz="1800" dirty="0">
                <a:solidFill>
                  <a:schemeClr val="tx2"/>
                </a:solidFill>
              </a:rPr>
              <a:t>»</a:t>
            </a:r>
            <a:r>
              <a:rPr lang="en-US" sz="1800" dirty="0">
                <a:solidFill>
                  <a:schemeClr val="tx2"/>
                </a:solidFill>
              </a:rPr>
              <a:t>, because it houses a record number of museums that introduce various aspects of life and culture of Ukrainians</a:t>
            </a:r>
            <a:r>
              <a:rPr lang="uk-UA" sz="1800" dirty="0">
                <a:solidFill>
                  <a:schemeClr val="tx2"/>
                </a:solidFill>
              </a:rPr>
              <a:t>.</a:t>
            </a:r>
          </a:p>
        </p:txBody>
      </p:sp>
      <p:pic>
        <p:nvPicPr>
          <p:cNvPr id="5" name="Рисунок 4" descr="Зображення, що містить малювання&#10;&#10;Автоматично згенерований опис">
            <a:extLst>
              <a:ext uri="{FF2B5EF4-FFF2-40B4-BE49-F238E27FC236}">
                <a16:creationId xmlns:a16="http://schemas.microsoft.com/office/drawing/2014/main" id="{D4E1CE7E-634E-4CD8-ABC1-E563C7E520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9592" cy="1164178"/>
          </a:xfrm>
          <a:prstGeom prst="rect">
            <a:avLst/>
          </a:prstGeom>
        </p:spPr>
      </p:pic>
      <p:pic>
        <p:nvPicPr>
          <p:cNvPr id="4" name="Picture 2" descr="C:\Users\User\Desktop\misto-Pereyaslav-620x400.jpg"/>
          <p:cNvPicPr>
            <a:picLocks noChangeAspect="1" noChangeArrowheads="1"/>
          </p:cNvPicPr>
          <p:nvPr/>
        </p:nvPicPr>
        <p:blipFill>
          <a:blip r:embed="rId3"/>
          <a:srcRect/>
          <a:stretch>
            <a:fillRect/>
          </a:stretch>
        </p:blipFill>
        <p:spPr bwMode="auto">
          <a:xfrm>
            <a:off x="4355976" y="1222970"/>
            <a:ext cx="4572032" cy="3286148"/>
          </a:xfrm>
          <a:prstGeom prst="rect">
            <a:avLst/>
          </a:prstGeom>
          <a:noFill/>
        </p:spPr>
      </p:pic>
      <p:sp>
        <p:nvSpPr>
          <p:cNvPr id="6" name="Місце для вмісту 2">
            <a:extLst>
              <a:ext uri="{FF2B5EF4-FFF2-40B4-BE49-F238E27FC236}">
                <a16:creationId xmlns:a16="http://schemas.microsoft.com/office/drawing/2014/main" id="{7B329EFF-AFF1-4252-950B-38DECCA97730}"/>
              </a:ext>
            </a:extLst>
          </p:cNvPr>
          <p:cNvSpPr txBox="1">
            <a:spLocks/>
          </p:cNvSpPr>
          <p:nvPr/>
        </p:nvSpPr>
        <p:spPr>
          <a:xfrm>
            <a:off x="1259632" y="699542"/>
            <a:ext cx="7740384"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solidFill>
                  <a:schemeClr val="tx2"/>
                </a:solidFill>
              </a:rPr>
              <a:t>The first mention of the word </a:t>
            </a:r>
            <a:r>
              <a:rPr lang="uk-UA" sz="1800" dirty="0">
                <a:solidFill>
                  <a:schemeClr val="tx2"/>
                </a:solidFill>
              </a:rPr>
              <a:t>«</a:t>
            </a:r>
            <a:r>
              <a:rPr lang="en-US" sz="1800" dirty="0">
                <a:solidFill>
                  <a:schemeClr val="tx2"/>
                </a:solidFill>
              </a:rPr>
              <a:t>Ukraine</a:t>
            </a:r>
            <a:r>
              <a:rPr lang="uk-UA" sz="1800" dirty="0">
                <a:solidFill>
                  <a:schemeClr val="tx2"/>
                </a:solidFill>
              </a:rPr>
              <a:t>»</a:t>
            </a:r>
            <a:r>
              <a:rPr lang="en-US" sz="1800" dirty="0">
                <a:solidFill>
                  <a:schemeClr val="tx2"/>
                </a:solidFill>
              </a:rPr>
              <a:t> in the chronicle relates to </a:t>
            </a:r>
            <a:r>
              <a:rPr lang="en-US" sz="1800" dirty="0" err="1">
                <a:solidFill>
                  <a:schemeClr val="tx2"/>
                </a:solidFill>
              </a:rPr>
              <a:t>Pereiaslav</a:t>
            </a:r>
            <a:r>
              <a:rPr lang="en-US" sz="1800" dirty="0">
                <a:solidFill>
                  <a:schemeClr val="tx2"/>
                </a:solidFill>
              </a:rPr>
              <a:t>.</a:t>
            </a:r>
            <a:endParaRPr lang="uk-UA" sz="1800" dirty="0">
              <a:solidFill>
                <a:schemeClr val="tx2"/>
              </a:solidFill>
            </a:endParaRPr>
          </a:p>
        </p:txBody>
      </p:sp>
    </p:spTree>
    <p:extLst>
      <p:ext uri="{BB962C8B-B14F-4D97-AF65-F5344CB8AC3E}">
        <p14:creationId xmlns:p14="http://schemas.microsoft.com/office/powerpoint/2010/main" val="1194821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F3EC7B-FBA8-4BBE-B5FE-A625B6F01EFF}"/>
              </a:ext>
            </a:extLst>
          </p:cNvPr>
          <p:cNvSpPr>
            <a:spLocks noGrp="1"/>
          </p:cNvSpPr>
          <p:nvPr>
            <p:ph type="title"/>
          </p:nvPr>
        </p:nvSpPr>
        <p:spPr/>
        <p:txBody>
          <a:bodyPr/>
          <a:lstStyle/>
          <a:p>
            <a:r>
              <a:rPr lang="en-US" b="1" dirty="0">
                <a:solidFill>
                  <a:schemeClr val="tx2"/>
                </a:solidFill>
                <a:effectLst>
                  <a:outerShdw blurRad="38100" dist="38100" dir="2700000" algn="tl">
                    <a:srgbClr val="000000">
                      <a:alpha val="43137"/>
                    </a:srgbClr>
                  </a:outerShdw>
                </a:effectLst>
              </a:rPr>
              <a:t>Famous persons</a:t>
            </a:r>
            <a:endParaRPr lang="uk-UA" dirty="0"/>
          </a:p>
        </p:txBody>
      </p:sp>
      <p:sp>
        <p:nvSpPr>
          <p:cNvPr id="3" name="Місце для тексту 2">
            <a:extLst>
              <a:ext uri="{FF2B5EF4-FFF2-40B4-BE49-F238E27FC236}">
                <a16:creationId xmlns:a16="http://schemas.microsoft.com/office/drawing/2014/main" id="{3DDC881B-2865-43D7-9A84-C9F94A7953D6}"/>
              </a:ext>
            </a:extLst>
          </p:cNvPr>
          <p:cNvSpPr>
            <a:spLocks noGrp="1"/>
          </p:cNvSpPr>
          <p:nvPr>
            <p:ph type="body" idx="1"/>
          </p:nvPr>
        </p:nvSpPr>
        <p:spPr>
          <a:xfrm>
            <a:off x="69905" y="1348441"/>
            <a:ext cx="1981815" cy="3383549"/>
          </a:xfrm>
        </p:spPr>
        <p:txBody>
          <a:bodyPr>
            <a:normAutofit fontScale="70000" lnSpcReduction="20000"/>
          </a:bodyPr>
          <a:lstStyle/>
          <a:p>
            <a:pPr algn="ctr"/>
            <a:r>
              <a:rPr lang="en-US" sz="2800" b="1" i="1" dirty="0">
                <a:solidFill>
                  <a:schemeClr val="tx2"/>
                </a:solidFill>
              </a:rPr>
              <a:t>Louise </a:t>
            </a:r>
            <a:r>
              <a:rPr lang="en-US" sz="2800" b="1" i="1" dirty="0" err="1">
                <a:solidFill>
                  <a:schemeClr val="tx2"/>
                </a:solidFill>
              </a:rPr>
              <a:t>Berliawsky</a:t>
            </a:r>
            <a:r>
              <a:rPr lang="en-US" sz="2800" b="1" i="1" dirty="0">
                <a:solidFill>
                  <a:schemeClr val="tx2"/>
                </a:solidFill>
              </a:rPr>
              <a:t> Nevelson</a:t>
            </a:r>
            <a:endParaRPr lang="uk-UA" sz="2800" b="1" i="1" dirty="0">
              <a:solidFill>
                <a:schemeClr val="tx2"/>
              </a:solidFill>
            </a:endParaRPr>
          </a:p>
          <a:p>
            <a:r>
              <a:rPr lang="en-US" dirty="0">
                <a:solidFill>
                  <a:schemeClr val="tx2"/>
                </a:solidFill>
              </a:rPr>
              <a:t>American sculptor of Ukrainian descent (a native of </a:t>
            </a:r>
            <a:r>
              <a:rPr lang="en-US" dirty="0" err="1">
                <a:solidFill>
                  <a:schemeClr val="tx2"/>
                </a:solidFill>
              </a:rPr>
              <a:t>Pereiaslav</a:t>
            </a:r>
            <a:r>
              <a:rPr lang="en-US" dirty="0">
                <a:solidFill>
                  <a:schemeClr val="tx2"/>
                </a:solidFill>
              </a:rPr>
              <a:t>)</a:t>
            </a:r>
          </a:p>
          <a:p>
            <a:r>
              <a:rPr lang="en-US" dirty="0">
                <a:solidFill>
                  <a:schemeClr val="tx2"/>
                </a:solidFill>
              </a:rPr>
              <a:t>Became the first sculptor in whose honor in New York in Manhattan named the square - </a:t>
            </a:r>
            <a:r>
              <a:rPr lang="ru-RU" dirty="0" err="1">
                <a:solidFill>
                  <a:schemeClr val="tx2"/>
                </a:solidFill>
              </a:rPr>
              <a:t>Louise</a:t>
            </a:r>
            <a:r>
              <a:rPr lang="ru-RU" dirty="0">
                <a:solidFill>
                  <a:schemeClr val="tx2"/>
                </a:solidFill>
              </a:rPr>
              <a:t> </a:t>
            </a:r>
            <a:r>
              <a:rPr lang="ru-RU" dirty="0" err="1">
                <a:solidFill>
                  <a:schemeClr val="tx2"/>
                </a:solidFill>
              </a:rPr>
              <a:t>Nevelson</a:t>
            </a:r>
            <a:r>
              <a:rPr lang="ru-RU" dirty="0">
                <a:solidFill>
                  <a:schemeClr val="tx2"/>
                </a:solidFill>
              </a:rPr>
              <a:t> </a:t>
            </a:r>
            <a:r>
              <a:rPr lang="ru-RU" dirty="0" err="1">
                <a:solidFill>
                  <a:schemeClr val="tx2"/>
                </a:solidFill>
              </a:rPr>
              <a:t>Plaza</a:t>
            </a:r>
            <a:r>
              <a:rPr lang="ru-RU" dirty="0">
                <a:solidFill>
                  <a:schemeClr val="tx2"/>
                </a:solidFill>
              </a:rPr>
              <a:t>.</a:t>
            </a:r>
            <a:endParaRPr lang="uk-UA" dirty="0">
              <a:solidFill>
                <a:schemeClr val="tx2"/>
              </a:solidFill>
            </a:endParaRPr>
          </a:p>
          <a:p>
            <a:endParaRPr lang="uk-UA" dirty="0"/>
          </a:p>
        </p:txBody>
      </p:sp>
      <p:sp>
        <p:nvSpPr>
          <p:cNvPr id="5" name="Місце для тексту 4">
            <a:extLst>
              <a:ext uri="{FF2B5EF4-FFF2-40B4-BE49-F238E27FC236}">
                <a16:creationId xmlns:a16="http://schemas.microsoft.com/office/drawing/2014/main" id="{C6895B88-2F49-416E-8AFC-413D76C085DB}"/>
              </a:ext>
            </a:extLst>
          </p:cNvPr>
          <p:cNvSpPr>
            <a:spLocks noGrp="1"/>
          </p:cNvSpPr>
          <p:nvPr>
            <p:ph type="body" sz="quarter" idx="3"/>
          </p:nvPr>
        </p:nvSpPr>
        <p:spPr>
          <a:xfrm>
            <a:off x="7020272" y="1063229"/>
            <a:ext cx="1985693" cy="3215324"/>
          </a:xfrm>
        </p:spPr>
        <p:txBody>
          <a:bodyPr>
            <a:normAutofit fontScale="70000" lnSpcReduction="20000"/>
          </a:bodyPr>
          <a:lstStyle/>
          <a:p>
            <a:pPr marL="0" indent="0" algn="ctr">
              <a:lnSpc>
                <a:spcPct val="110000"/>
              </a:lnSpc>
              <a:spcBef>
                <a:spcPts val="0"/>
              </a:spcBef>
              <a:buNone/>
            </a:pPr>
            <a:r>
              <a:rPr lang="en-US" sz="2800" b="1" i="0" dirty="0" err="1">
                <a:solidFill>
                  <a:schemeClr val="tx2"/>
                </a:solidFill>
                <a:effectLst/>
              </a:rPr>
              <a:t>Sholem</a:t>
            </a:r>
            <a:r>
              <a:rPr lang="en-US" sz="2800" b="1" i="0" dirty="0">
                <a:solidFill>
                  <a:schemeClr val="tx2"/>
                </a:solidFill>
                <a:effectLst/>
              </a:rPr>
              <a:t> Aleichem</a:t>
            </a:r>
            <a:endParaRPr lang="uk-UA" sz="2800" b="1" i="0" dirty="0">
              <a:solidFill>
                <a:schemeClr val="tx2"/>
              </a:solidFill>
              <a:effectLst/>
            </a:endParaRPr>
          </a:p>
          <a:p>
            <a:pPr marL="0" indent="0" algn="ctr">
              <a:lnSpc>
                <a:spcPct val="110000"/>
              </a:lnSpc>
              <a:spcBef>
                <a:spcPts val="0"/>
              </a:spcBef>
              <a:buNone/>
            </a:pPr>
            <a:r>
              <a:rPr lang="uk-UA" sz="2800" b="1" dirty="0">
                <a:solidFill>
                  <a:schemeClr val="tx2"/>
                </a:solidFill>
              </a:rPr>
              <a:t>(</a:t>
            </a:r>
            <a:r>
              <a:rPr lang="en-US" sz="2800" b="1" dirty="0">
                <a:solidFill>
                  <a:schemeClr val="tx2"/>
                </a:solidFill>
              </a:rPr>
              <a:t>Solomon </a:t>
            </a:r>
            <a:r>
              <a:rPr lang="en-US" sz="3200" b="1" dirty="0" err="1">
                <a:solidFill>
                  <a:schemeClr val="tx2"/>
                </a:solidFill>
              </a:rPr>
              <a:t>Rabinovich</a:t>
            </a:r>
            <a:r>
              <a:rPr lang="uk-UA" b="1" dirty="0">
                <a:solidFill>
                  <a:schemeClr val="tx2"/>
                </a:solidFill>
              </a:rPr>
              <a:t>)</a:t>
            </a:r>
          </a:p>
          <a:p>
            <a:pPr marL="0" indent="0">
              <a:buNone/>
            </a:pPr>
            <a:r>
              <a:rPr lang="en-US" sz="2400" dirty="0">
                <a:solidFill>
                  <a:schemeClr val="tx2"/>
                </a:solidFill>
              </a:rPr>
              <a:t>Jewish writer, playwright, one of the founders of modern Yiddish fiction</a:t>
            </a:r>
          </a:p>
          <a:p>
            <a:pPr marL="0" indent="0">
              <a:buNone/>
            </a:pPr>
            <a:r>
              <a:rPr lang="en-US" sz="2400" dirty="0">
                <a:solidFill>
                  <a:schemeClr val="tx2"/>
                </a:solidFill>
              </a:rPr>
              <a:t>A native of </a:t>
            </a:r>
            <a:r>
              <a:rPr lang="en-US" sz="2400" dirty="0" err="1">
                <a:solidFill>
                  <a:schemeClr val="tx2"/>
                </a:solidFill>
              </a:rPr>
              <a:t>Pereiaslav</a:t>
            </a:r>
            <a:endParaRPr lang="ru-RU" sz="2400" dirty="0">
              <a:solidFill>
                <a:schemeClr val="tx2"/>
              </a:solidFill>
            </a:endParaRPr>
          </a:p>
          <a:p>
            <a:endParaRPr lang="uk-UA" dirty="0"/>
          </a:p>
        </p:txBody>
      </p:sp>
      <p:pic>
        <p:nvPicPr>
          <p:cNvPr id="7" name="Місце для вмісту 4" descr="Зображення, що містить особа, чоловік, сидить, фото&#10;&#10;Автоматично згенерований опис">
            <a:extLst>
              <a:ext uri="{FF2B5EF4-FFF2-40B4-BE49-F238E27FC236}">
                <a16:creationId xmlns:a16="http://schemas.microsoft.com/office/drawing/2014/main" id="{3669107A-30E4-4C69-9E17-EB2EA9D355F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051720" y="1348441"/>
            <a:ext cx="2413695" cy="3215324"/>
          </a:xfrm>
        </p:spPr>
      </p:pic>
      <p:pic>
        <p:nvPicPr>
          <p:cNvPr id="8" name="Рисунок 7" descr="Зображення, що містить особа, у приміщенні, чоловік, дивиться&#10;&#10;Автоматично згенерований опис">
            <a:extLst>
              <a:ext uri="{FF2B5EF4-FFF2-40B4-BE49-F238E27FC236}">
                <a16:creationId xmlns:a16="http://schemas.microsoft.com/office/drawing/2014/main" id="{8785AE8A-CA57-4A1F-AED4-7C891F79E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142" y="1348441"/>
            <a:ext cx="2265403" cy="3215324"/>
          </a:xfrm>
          <a:prstGeom prst="rect">
            <a:avLst/>
          </a:prstGeom>
        </p:spPr>
      </p:pic>
    </p:spTree>
    <p:extLst>
      <p:ext uri="{BB962C8B-B14F-4D97-AF65-F5344CB8AC3E}">
        <p14:creationId xmlns:p14="http://schemas.microsoft.com/office/powerpoint/2010/main" val="437961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F3EC7B-FBA8-4BBE-B5FE-A625B6F01EFF}"/>
              </a:ext>
            </a:extLst>
          </p:cNvPr>
          <p:cNvSpPr>
            <a:spLocks noGrp="1"/>
          </p:cNvSpPr>
          <p:nvPr>
            <p:ph type="title"/>
          </p:nvPr>
        </p:nvSpPr>
        <p:spPr/>
        <p:txBody>
          <a:bodyPr/>
          <a:lstStyle/>
          <a:p>
            <a:r>
              <a:rPr lang="en-US" b="1" dirty="0">
                <a:solidFill>
                  <a:schemeClr val="tx2"/>
                </a:solidFill>
                <a:effectLst>
                  <a:outerShdw blurRad="38100" dist="38100" dir="2700000" algn="tl">
                    <a:srgbClr val="000000">
                      <a:alpha val="43137"/>
                    </a:srgbClr>
                  </a:outerShdw>
                </a:effectLst>
              </a:rPr>
              <a:t>Famous persons</a:t>
            </a:r>
            <a:endParaRPr lang="uk-UA" dirty="0"/>
          </a:p>
        </p:txBody>
      </p:sp>
      <p:sp>
        <p:nvSpPr>
          <p:cNvPr id="3" name="Місце для тексту 2">
            <a:extLst>
              <a:ext uri="{FF2B5EF4-FFF2-40B4-BE49-F238E27FC236}">
                <a16:creationId xmlns:a16="http://schemas.microsoft.com/office/drawing/2014/main" id="{3DDC881B-2865-43D7-9A84-C9F94A7953D6}"/>
              </a:ext>
            </a:extLst>
          </p:cNvPr>
          <p:cNvSpPr>
            <a:spLocks noGrp="1"/>
          </p:cNvSpPr>
          <p:nvPr>
            <p:ph type="body" idx="1"/>
          </p:nvPr>
        </p:nvSpPr>
        <p:spPr>
          <a:xfrm>
            <a:off x="9496" y="795735"/>
            <a:ext cx="1981815" cy="4080270"/>
          </a:xfrm>
        </p:spPr>
        <p:txBody>
          <a:bodyPr>
            <a:normAutofit fontScale="47500" lnSpcReduction="20000"/>
          </a:bodyPr>
          <a:lstStyle/>
          <a:p>
            <a:pPr marL="0" indent="0" algn="ctr">
              <a:buNone/>
            </a:pPr>
            <a:r>
              <a:rPr lang="en-US" sz="4000" b="1" i="1" dirty="0" err="1">
                <a:solidFill>
                  <a:schemeClr val="tx2"/>
                </a:solidFill>
              </a:rPr>
              <a:t>Taras</a:t>
            </a:r>
            <a:r>
              <a:rPr lang="en-US" sz="4000" b="1" i="1" dirty="0">
                <a:solidFill>
                  <a:schemeClr val="tx2"/>
                </a:solidFill>
              </a:rPr>
              <a:t> Shevchenko</a:t>
            </a:r>
            <a:endParaRPr lang="uk-UA" sz="4000" b="1" i="1" dirty="0">
              <a:solidFill>
                <a:schemeClr val="tx2"/>
              </a:solidFill>
            </a:endParaRPr>
          </a:p>
          <a:p>
            <a:pPr marL="0" indent="0">
              <a:buNone/>
            </a:pPr>
            <a:r>
              <a:rPr lang="en-US" sz="3600" b="0" dirty="0">
                <a:solidFill>
                  <a:schemeClr val="tx2"/>
                </a:solidFill>
              </a:rPr>
              <a:t>Ukrainian writer, classic of Ukrainian literature, thinker, artist. During his stay in </a:t>
            </a:r>
            <a:r>
              <a:rPr lang="en-US" sz="3600" b="0" dirty="0" err="1">
                <a:solidFill>
                  <a:schemeClr val="tx2"/>
                </a:solidFill>
              </a:rPr>
              <a:t>Pereiaslav</a:t>
            </a:r>
            <a:r>
              <a:rPr lang="en-US" sz="3600" b="0" dirty="0">
                <a:solidFill>
                  <a:schemeClr val="tx2"/>
                </a:solidFill>
              </a:rPr>
              <a:t> he wrote several works, including the famous </a:t>
            </a:r>
            <a:r>
              <a:rPr lang="uk-UA" sz="3600" b="0" dirty="0">
                <a:solidFill>
                  <a:schemeClr val="tx2"/>
                </a:solidFill>
              </a:rPr>
              <a:t>«</a:t>
            </a:r>
            <a:r>
              <a:rPr lang="en-US" sz="3600" b="0" dirty="0">
                <a:solidFill>
                  <a:schemeClr val="tx2"/>
                </a:solidFill>
              </a:rPr>
              <a:t>Testament</a:t>
            </a:r>
            <a:r>
              <a:rPr lang="uk-UA" sz="3600" b="0" dirty="0">
                <a:solidFill>
                  <a:schemeClr val="tx2"/>
                </a:solidFill>
              </a:rPr>
              <a:t>»</a:t>
            </a:r>
            <a:r>
              <a:rPr lang="en-US" sz="3600" b="0" dirty="0">
                <a:solidFill>
                  <a:schemeClr val="tx2"/>
                </a:solidFill>
              </a:rPr>
              <a:t> (1845).</a:t>
            </a:r>
          </a:p>
          <a:p>
            <a:pPr marL="0" indent="0">
              <a:buNone/>
            </a:pPr>
            <a:r>
              <a:rPr lang="en-US" sz="3600" b="0" dirty="0">
                <a:solidFill>
                  <a:schemeClr val="tx2"/>
                </a:solidFill>
              </a:rPr>
              <a:t>In the house where the writer lived, the Museum of </a:t>
            </a:r>
            <a:r>
              <a:rPr lang="uk-UA" sz="3600" b="0" dirty="0">
                <a:solidFill>
                  <a:schemeClr val="tx2"/>
                </a:solidFill>
              </a:rPr>
              <a:t>«</a:t>
            </a:r>
            <a:r>
              <a:rPr lang="en-US" sz="3600" b="0" dirty="0">
                <a:solidFill>
                  <a:schemeClr val="tx2"/>
                </a:solidFill>
              </a:rPr>
              <a:t>Testament</a:t>
            </a:r>
            <a:r>
              <a:rPr lang="uk-UA" sz="3600" b="0" dirty="0">
                <a:solidFill>
                  <a:schemeClr val="tx2"/>
                </a:solidFill>
              </a:rPr>
              <a:t>»</a:t>
            </a:r>
            <a:r>
              <a:rPr lang="en-US" sz="3600" b="0" dirty="0">
                <a:solidFill>
                  <a:schemeClr val="tx2"/>
                </a:solidFill>
              </a:rPr>
              <a:t> of </a:t>
            </a:r>
            <a:r>
              <a:rPr lang="en-US" sz="3600" b="0" dirty="0" err="1">
                <a:solidFill>
                  <a:schemeClr val="tx2"/>
                </a:solidFill>
              </a:rPr>
              <a:t>Taras</a:t>
            </a:r>
            <a:r>
              <a:rPr lang="en-US" sz="3600" b="0" dirty="0">
                <a:solidFill>
                  <a:schemeClr val="tx2"/>
                </a:solidFill>
              </a:rPr>
              <a:t> Shevchenko</a:t>
            </a:r>
            <a:r>
              <a:rPr lang="uk-UA" sz="3600" b="0" dirty="0">
                <a:solidFill>
                  <a:schemeClr val="tx2"/>
                </a:solidFill>
              </a:rPr>
              <a:t> </a:t>
            </a:r>
            <a:r>
              <a:rPr lang="en-US" sz="3600" b="0" dirty="0">
                <a:solidFill>
                  <a:schemeClr val="tx2"/>
                </a:solidFill>
              </a:rPr>
              <a:t>was created.</a:t>
            </a:r>
            <a:endParaRPr lang="uk-UA" sz="3600" b="0" dirty="0">
              <a:solidFill>
                <a:schemeClr val="tx2"/>
              </a:solidFill>
            </a:endParaRPr>
          </a:p>
        </p:txBody>
      </p:sp>
      <p:sp>
        <p:nvSpPr>
          <p:cNvPr id="5" name="Місце для тексту 4">
            <a:extLst>
              <a:ext uri="{FF2B5EF4-FFF2-40B4-BE49-F238E27FC236}">
                <a16:creationId xmlns:a16="http://schemas.microsoft.com/office/drawing/2014/main" id="{C6895B88-2F49-416E-8AFC-413D76C085DB}"/>
              </a:ext>
            </a:extLst>
          </p:cNvPr>
          <p:cNvSpPr>
            <a:spLocks noGrp="1"/>
          </p:cNvSpPr>
          <p:nvPr>
            <p:ph type="body" sz="quarter" idx="3"/>
          </p:nvPr>
        </p:nvSpPr>
        <p:spPr>
          <a:xfrm>
            <a:off x="6659992" y="1063228"/>
            <a:ext cx="2345974" cy="3812777"/>
          </a:xfrm>
        </p:spPr>
        <p:txBody>
          <a:bodyPr>
            <a:noAutofit/>
          </a:bodyPr>
          <a:lstStyle/>
          <a:p>
            <a:pPr marL="0" indent="0" algn="ctr">
              <a:buNone/>
            </a:pPr>
            <a:r>
              <a:rPr lang="en-US" sz="2000" i="1" dirty="0" err="1">
                <a:solidFill>
                  <a:schemeClr val="tx2"/>
                </a:solidFill>
              </a:rPr>
              <a:t>Hryhorii</a:t>
            </a:r>
            <a:r>
              <a:rPr lang="en-US" sz="2000" i="1" dirty="0">
                <a:solidFill>
                  <a:schemeClr val="tx2"/>
                </a:solidFill>
              </a:rPr>
              <a:t> </a:t>
            </a:r>
            <a:r>
              <a:rPr lang="en-US" sz="2000" i="1" dirty="0" err="1">
                <a:solidFill>
                  <a:schemeClr val="tx2"/>
                </a:solidFill>
              </a:rPr>
              <a:t>Skovoroda</a:t>
            </a:r>
            <a:r>
              <a:rPr lang="en-US" sz="2000" i="1" dirty="0">
                <a:solidFill>
                  <a:schemeClr val="tx2"/>
                </a:solidFill>
              </a:rPr>
              <a:t> </a:t>
            </a:r>
            <a:endParaRPr lang="uk-UA" sz="2000" i="1" dirty="0">
              <a:solidFill>
                <a:schemeClr val="tx2"/>
              </a:solidFill>
            </a:endParaRPr>
          </a:p>
          <a:p>
            <a:pPr marL="0" indent="0">
              <a:buNone/>
            </a:pPr>
            <a:r>
              <a:rPr lang="en-US" sz="1700" b="0" dirty="0">
                <a:solidFill>
                  <a:schemeClr val="tx2"/>
                </a:solidFill>
              </a:rPr>
              <a:t>An outstanding Ukrainian philosopher-mystic, theologian, poet, teacher</a:t>
            </a:r>
          </a:p>
          <a:p>
            <a:pPr marL="0" indent="0">
              <a:buNone/>
            </a:pPr>
            <a:r>
              <a:rPr lang="en-US" sz="1700" b="0" dirty="0">
                <a:solidFill>
                  <a:schemeClr val="tx2"/>
                </a:solidFill>
              </a:rPr>
              <a:t>Teacher of the </a:t>
            </a:r>
            <a:r>
              <a:rPr lang="en-US" sz="1700" b="0" dirty="0" err="1">
                <a:solidFill>
                  <a:schemeClr val="tx2"/>
                </a:solidFill>
              </a:rPr>
              <a:t>Pereiaslav</a:t>
            </a:r>
            <a:r>
              <a:rPr lang="en-US" sz="1700" b="0" dirty="0">
                <a:solidFill>
                  <a:schemeClr val="tx2"/>
                </a:solidFill>
              </a:rPr>
              <a:t> Collegium in the period from 1751 to 1753. The </a:t>
            </a:r>
            <a:r>
              <a:rPr lang="en-US" sz="1700" b="0" dirty="0" err="1">
                <a:solidFill>
                  <a:schemeClr val="tx2"/>
                </a:solidFill>
              </a:rPr>
              <a:t>Hryhorii</a:t>
            </a:r>
            <a:r>
              <a:rPr lang="en-US" sz="1700" b="0" dirty="0">
                <a:solidFill>
                  <a:schemeClr val="tx2"/>
                </a:solidFill>
              </a:rPr>
              <a:t> </a:t>
            </a:r>
            <a:r>
              <a:rPr lang="en-US" sz="1700" b="0" dirty="0" err="1">
                <a:solidFill>
                  <a:schemeClr val="tx2"/>
                </a:solidFill>
              </a:rPr>
              <a:t>Skovoroda</a:t>
            </a:r>
            <a:r>
              <a:rPr lang="en-US" sz="1700" b="0" dirty="0">
                <a:solidFill>
                  <a:schemeClr val="tx2"/>
                </a:solidFill>
              </a:rPr>
              <a:t> Memorial Museum was established in </a:t>
            </a:r>
            <a:r>
              <a:rPr lang="en-US" sz="1700" b="0" dirty="0" err="1">
                <a:solidFill>
                  <a:schemeClr val="tx2"/>
                </a:solidFill>
              </a:rPr>
              <a:t>Pereiaslav</a:t>
            </a:r>
            <a:r>
              <a:rPr lang="en-US" sz="1700" b="0" dirty="0">
                <a:solidFill>
                  <a:schemeClr val="tx2"/>
                </a:solidFill>
              </a:rPr>
              <a:t> in the former Collegium building.</a:t>
            </a:r>
            <a:endParaRPr lang="uk-UA" sz="1700" b="0" dirty="0">
              <a:solidFill>
                <a:schemeClr val="tx2"/>
              </a:solidFill>
            </a:endParaRPr>
          </a:p>
        </p:txBody>
      </p:sp>
      <p:pic>
        <p:nvPicPr>
          <p:cNvPr id="9" name="Рисунок 8" descr="Зображення, що містить у приміщенні, фото, дивиться, дзеркало&#10;&#10;Автоматично згенерований опис">
            <a:extLst>
              <a:ext uri="{FF2B5EF4-FFF2-40B4-BE49-F238E27FC236}">
                <a16:creationId xmlns:a16="http://schemas.microsoft.com/office/drawing/2014/main" id="{F73B81F5-9084-4FAD-8477-584C468B4A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0281" y="1324999"/>
            <a:ext cx="2442223" cy="3095518"/>
          </a:xfrm>
          <a:prstGeom prst="rect">
            <a:avLst/>
          </a:prstGeom>
        </p:spPr>
      </p:pic>
      <p:pic>
        <p:nvPicPr>
          <p:cNvPr id="10" name="Рисунок 9" descr="Зображення, що містить фото, чоловік, дзеркало, старий&#10;&#10;Автоматично згенерований опис">
            <a:extLst>
              <a:ext uri="{FF2B5EF4-FFF2-40B4-BE49-F238E27FC236}">
                <a16:creationId xmlns:a16="http://schemas.microsoft.com/office/drawing/2014/main" id="{FAE082C1-A580-4765-B7CE-77B2FC9EE5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919" y="1324999"/>
            <a:ext cx="2345974" cy="3095518"/>
          </a:xfrm>
          <a:prstGeom prst="rect">
            <a:avLst/>
          </a:prstGeom>
        </p:spPr>
      </p:pic>
    </p:spTree>
    <p:extLst>
      <p:ext uri="{BB962C8B-B14F-4D97-AF65-F5344CB8AC3E}">
        <p14:creationId xmlns:p14="http://schemas.microsoft.com/office/powerpoint/2010/main" val="981833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A0A5C783-C689-463A-ADD6-FAEBEB1A9EE6}"/>
              </a:ext>
            </a:extLst>
          </p:cNvPr>
          <p:cNvSpPr>
            <a:spLocks noGrp="1"/>
          </p:cNvSpPr>
          <p:nvPr>
            <p:ph idx="1"/>
          </p:nvPr>
        </p:nvSpPr>
        <p:spPr>
          <a:xfrm>
            <a:off x="141549" y="1282830"/>
            <a:ext cx="4896544" cy="3600400"/>
          </a:xfrm>
        </p:spPr>
        <p:txBody>
          <a:bodyPr>
            <a:normAutofit/>
          </a:bodyPr>
          <a:lstStyle/>
          <a:p>
            <a:pPr marL="0" indent="0">
              <a:buNone/>
            </a:pPr>
            <a:endParaRPr lang="ru-RU" sz="1800" dirty="0">
              <a:solidFill>
                <a:schemeClr val="tx2"/>
              </a:solidFill>
            </a:endParaRPr>
          </a:p>
          <a:p>
            <a:pPr marL="0" indent="0">
              <a:buNone/>
            </a:pPr>
            <a:r>
              <a:rPr lang="en-US" sz="1800" dirty="0">
                <a:solidFill>
                  <a:schemeClr val="tx2"/>
                </a:solidFill>
              </a:rPr>
              <a:t>Open-air museum located in </a:t>
            </a:r>
            <a:r>
              <a:rPr lang="en-US" sz="1800" dirty="0" err="1">
                <a:solidFill>
                  <a:schemeClr val="tx2"/>
                </a:solidFill>
              </a:rPr>
              <a:t>Pereiaslav</a:t>
            </a:r>
            <a:r>
              <a:rPr lang="en-US" sz="1800" dirty="0">
                <a:solidFill>
                  <a:schemeClr val="tx2"/>
                </a:solidFill>
              </a:rPr>
              <a:t> suburbs.</a:t>
            </a:r>
          </a:p>
          <a:p>
            <a:pPr marL="0" indent="0">
              <a:buNone/>
            </a:pPr>
            <a:r>
              <a:rPr lang="en-US" sz="1800" dirty="0">
                <a:solidFill>
                  <a:schemeClr val="tx2"/>
                </a:solidFill>
              </a:rPr>
              <a:t>The museum presents both the Ukrainian village of the Middle Dnieper region of the late 19 - early 20 centuries, and buildings and parking lots from the late Paleolithic to the times of </a:t>
            </a:r>
            <a:r>
              <a:rPr lang="en-US" sz="1800" dirty="0" err="1">
                <a:solidFill>
                  <a:schemeClr val="tx2"/>
                </a:solidFill>
              </a:rPr>
              <a:t>Kievan</a:t>
            </a:r>
            <a:r>
              <a:rPr lang="en-US" sz="1800" dirty="0">
                <a:solidFill>
                  <a:schemeClr val="tx2"/>
                </a:solidFill>
              </a:rPr>
              <a:t> Rus. There are 13 thematic museums on the territory of 30 hectares, which are an organic continuation of the museum-village. The museum acquaints with folk culture, architecture and creativity, customs and rituals of Ukrainians of the Middle Dnieper region.</a:t>
            </a:r>
            <a:endParaRPr lang="ru-RU" sz="1800" dirty="0">
              <a:solidFill>
                <a:schemeClr val="tx2"/>
              </a:solidFill>
            </a:endParaRPr>
          </a:p>
        </p:txBody>
      </p:sp>
      <p:pic>
        <p:nvPicPr>
          <p:cNvPr id="5" name="Рисунок 4" descr="Зображення, що містить малювання&#10;&#10;Автоматично згенерований опис">
            <a:extLst>
              <a:ext uri="{FF2B5EF4-FFF2-40B4-BE49-F238E27FC236}">
                <a16:creationId xmlns:a16="http://schemas.microsoft.com/office/drawing/2014/main" id="{D4E1CE7E-634E-4CD8-ABC1-E563C7E52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99592" cy="1164178"/>
          </a:xfrm>
          <a:prstGeom prst="rect">
            <a:avLst/>
          </a:prstGeom>
        </p:spPr>
      </p:pic>
      <p:pic>
        <p:nvPicPr>
          <p:cNvPr id="4" name="Рисунок 3" descr="Зображення, що містить текст, карта&#10;&#10;Автоматично згенерований опис">
            <a:extLst>
              <a:ext uri="{FF2B5EF4-FFF2-40B4-BE49-F238E27FC236}">
                <a16:creationId xmlns:a16="http://schemas.microsoft.com/office/drawing/2014/main" id="{81102EB7-B872-49E6-879D-F4E5E3D4D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1796" y="1563638"/>
            <a:ext cx="4064000" cy="2606040"/>
          </a:xfrm>
          <a:prstGeom prst="rect">
            <a:avLst/>
          </a:prstGeom>
        </p:spPr>
      </p:pic>
      <p:sp>
        <p:nvSpPr>
          <p:cNvPr id="6" name="TextBox 5">
            <a:extLst>
              <a:ext uri="{FF2B5EF4-FFF2-40B4-BE49-F238E27FC236}">
                <a16:creationId xmlns:a16="http://schemas.microsoft.com/office/drawing/2014/main" id="{1BD8F2C5-A500-48EB-BB3F-32312F7D70C5}"/>
              </a:ext>
            </a:extLst>
          </p:cNvPr>
          <p:cNvSpPr txBox="1"/>
          <p:nvPr/>
        </p:nvSpPr>
        <p:spPr>
          <a:xfrm>
            <a:off x="1079104" y="236284"/>
            <a:ext cx="7885384" cy="954107"/>
          </a:xfrm>
          <a:prstGeom prst="rect">
            <a:avLst/>
          </a:prstGeom>
          <a:noFill/>
        </p:spPr>
        <p:txBody>
          <a:bodyPr wrap="square" rtlCol="0">
            <a:spAutoFit/>
          </a:bodyPr>
          <a:lstStyle/>
          <a:p>
            <a:pPr algn="ctr"/>
            <a:r>
              <a:rPr lang="en-US" sz="2800" b="1" i="1" dirty="0">
                <a:solidFill>
                  <a:schemeClr val="tx2"/>
                </a:solidFill>
                <a:effectLst>
                  <a:outerShdw blurRad="38100" dist="38100" dir="2700000" algn="tl">
                    <a:srgbClr val="000000">
                      <a:alpha val="43137"/>
                    </a:srgbClr>
                  </a:outerShdw>
                </a:effectLst>
              </a:rPr>
              <a:t>Museum of Folk Architecture and Life of the Middle Dnieper</a:t>
            </a:r>
            <a:endParaRPr lang="ru-RU" sz="2800" b="1" i="1" dirty="0">
              <a:solidFill>
                <a:schemeClr val="tx2"/>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089C64AE-43A5-40A9-B92E-15232BA8CDE1}"/>
              </a:ext>
            </a:extLst>
          </p:cNvPr>
          <p:cNvSpPr txBox="1"/>
          <p:nvPr/>
        </p:nvSpPr>
        <p:spPr>
          <a:xfrm>
            <a:off x="5710604" y="4323092"/>
            <a:ext cx="3060453" cy="369332"/>
          </a:xfrm>
          <a:prstGeom prst="rect">
            <a:avLst/>
          </a:prstGeom>
          <a:noFill/>
        </p:spPr>
        <p:txBody>
          <a:bodyPr wrap="none" rtlCol="0">
            <a:spAutoFit/>
          </a:bodyPr>
          <a:lstStyle/>
          <a:p>
            <a:r>
              <a:rPr lang="en-US" i="1" dirty="0">
                <a:solidFill>
                  <a:schemeClr val="tx2"/>
                </a:solidFill>
              </a:rPr>
              <a:t>Schematic plan of the museum</a:t>
            </a:r>
            <a:endParaRPr lang="uk-UA" i="1" dirty="0">
              <a:solidFill>
                <a:schemeClr val="tx2"/>
              </a:solidFill>
            </a:endParaRPr>
          </a:p>
        </p:txBody>
      </p:sp>
    </p:spTree>
    <p:extLst>
      <p:ext uri="{BB962C8B-B14F-4D97-AF65-F5344CB8AC3E}">
        <p14:creationId xmlns:p14="http://schemas.microsoft.com/office/powerpoint/2010/main" val="3981274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Зображення, що містить у приміщенні, стіл, живе, кімната&#10;&#10;Автоматично згенерований опис">
            <a:extLst>
              <a:ext uri="{FF2B5EF4-FFF2-40B4-BE49-F238E27FC236}">
                <a16:creationId xmlns:a16="http://schemas.microsoft.com/office/drawing/2014/main" id="{156BCEFB-F865-48DE-A04B-78CBF44127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164" y="0"/>
            <a:ext cx="7374988" cy="5143500"/>
          </a:xfrm>
          <a:prstGeom prst="rect">
            <a:avLst/>
          </a:prstGeom>
        </p:spPr>
      </p:pic>
      <p:sp>
        <p:nvSpPr>
          <p:cNvPr id="4" name="Прямоугольник 3"/>
          <p:cNvSpPr/>
          <p:nvPr/>
        </p:nvSpPr>
        <p:spPr>
          <a:xfrm>
            <a:off x="736234" y="4835723"/>
            <a:ext cx="7632848" cy="307777"/>
          </a:xfrm>
          <a:prstGeom prst="rect">
            <a:avLst/>
          </a:prstGeom>
          <a:solidFill>
            <a:schemeClr val="bg1"/>
          </a:solidFill>
        </p:spPr>
        <p:txBody>
          <a:bodyPr wrap="square">
            <a:spAutoFit/>
          </a:bodyPr>
          <a:lstStyle/>
          <a:p>
            <a:pPr algn="ctr"/>
            <a:r>
              <a:rPr lang="en-US" sz="1400" dirty="0" err="1">
                <a:solidFill>
                  <a:schemeClr val="tx2"/>
                </a:solidFill>
              </a:rPr>
              <a:t>Hryhorii</a:t>
            </a:r>
            <a:r>
              <a:rPr lang="en-US" sz="1400" dirty="0">
                <a:solidFill>
                  <a:schemeClr val="tx2"/>
                </a:solidFill>
              </a:rPr>
              <a:t> </a:t>
            </a:r>
            <a:r>
              <a:rPr lang="en-US" sz="1400" dirty="0" err="1">
                <a:solidFill>
                  <a:schemeClr val="tx2"/>
                </a:solidFill>
              </a:rPr>
              <a:t>Skovoroda</a:t>
            </a:r>
            <a:r>
              <a:rPr lang="en-US" sz="1400" dirty="0">
                <a:solidFill>
                  <a:schemeClr val="tx2"/>
                </a:solidFill>
              </a:rPr>
              <a:t> Memorial Museum</a:t>
            </a:r>
            <a:endParaRPr lang="uk-UA" sz="1400" i="1" dirty="0">
              <a:solidFill>
                <a:schemeClr val="tx2"/>
              </a:solidFill>
            </a:endParaRPr>
          </a:p>
        </p:txBody>
      </p:sp>
      <p:pic>
        <p:nvPicPr>
          <p:cNvPr id="2" name="Рисунок 1" descr="Зображення, що містить малювання&#10;&#10;Автоматично згенерований опис">
            <a:extLst>
              <a:ext uri="{FF2B5EF4-FFF2-40B4-BE49-F238E27FC236}">
                <a16:creationId xmlns:a16="http://schemas.microsoft.com/office/drawing/2014/main" id="{06D9262C-4EC3-4B6C-B1B4-CC377040F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99592" cy="1164178"/>
          </a:xfrm>
          <a:prstGeom prst="rect">
            <a:avLst/>
          </a:prstGeom>
        </p:spPr>
      </p:pic>
    </p:spTree>
    <p:extLst>
      <p:ext uri="{BB962C8B-B14F-4D97-AF65-F5344CB8AC3E}">
        <p14:creationId xmlns:p14="http://schemas.microsoft.com/office/powerpoint/2010/main" val="1526250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Зображення, що містить надворі, будівля, трава, будинок&#10;&#10;Автоматично згенерований опис">
            <a:extLst>
              <a:ext uri="{FF2B5EF4-FFF2-40B4-BE49-F238E27FC236}">
                <a16:creationId xmlns:a16="http://schemas.microsoft.com/office/drawing/2014/main" id="{C31A7645-7752-424A-B07D-88ED69BF4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023" y="1"/>
            <a:ext cx="8417642" cy="5149031"/>
          </a:xfrm>
          <a:prstGeom prst="rect">
            <a:avLst/>
          </a:prstGeom>
        </p:spPr>
      </p:pic>
      <p:sp>
        <p:nvSpPr>
          <p:cNvPr id="4" name="Прямоугольник 3"/>
          <p:cNvSpPr/>
          <p:nvPr/>
        </p:nvSpPr>
        <p:spPr>
          <a:xfrm>
            <a:off x="357158" y="4774168"/>
            <a:ext cx="4475905" cy="369332"/>
          </a:xfrm>
          <a:prstGeom prst="rect">
            <a:avLst/>
          </a:prstGeom>
          <a:solidFill>
            <a:schemeClr val="bg1"/>
          </a:solidFill>
        </p:spPr>
        <p:txBody>
          <a:bodyPr wrap="none">
            <a:spAutoFit/>
          </a:bodyPr>
          <a:lstStyle/>
          <a:p>
            <a:r>
              <a:rPr lang="en-US" dirty="0">
                <a:solidFill>
                  <a:schemeClr val="tx2"/>
                </a:solidFill>
              </a:rPr>
              <a:t>Museum of </a:t>
            </a:r>
            <a:r>
              <a:rPr lang="uk-UA" dirty="0">
                <a:solidFill>
                  <a:schemeClr val="tx2"/>
                </a:solidFill>
              </a:rPr>
              <a:t>«</a:t>
            </a:r>
            <a:r>
              <a:rPr lang="en-US" dirty="0">
                <a:solidFill>
                  <a:schemeClr val="tx2"/>
                </a:solidFill>
              </a:rPr>
              <a:t>Testament</a:t>
            </a:r>
            <a:r>
              <a:rPr lang="uk-UA" dirty="0">
                <a:solidFill>
                  <a:schemeClr val="tx2"/>
                </a:solidFill>
              </a:rPr>
              <a:t>»</a:t>
            </a:r>
            <a:r>
              <a:rPr lang="en-US" dirty="0">
                <a:solidFill>
                  <a:schemeClr val="tx2"/>
                </a:solidFill>
              </a:rPr>
              <a:t> of </a:t>
            </a:r>
            <a:r>
              <a:rPr lang="en-US" dirty="0" err="1">
                <a:solidFill>
                  <a:schemeClr val="tx2"/>
                </a:solidFill>
              </a:rPr>
              <a:t>Taras</a:t>
            </a:r>
            <a:r>
              <a:rPr lang="en-US" dirty="0">
                <a:solidFill>
                  <a:schemeClr val="tx2"/>
                </a:solidFill>
              </a:rPr>
              <a:t> Shevchenko</a:t>
            </a:r>
            <a:endParaRPr lang="ru-RU" dirty="0">
              <a:solidFill>
                <a:schemeClr val="tx2"/>
              </a:solidFill>
            </a:endParaRPr>
          </a:p>
        </p:txBody>
      </p:sp>
      <p:pic>
        <p:nvPicPr>
          <p:cNvPr id="2" name="Рисунок 1" descr="Зображення, що містить малювання&#10;&#10;Автоматично згенерований опис">
            <a:extLst>
              <a:ext uri="{FF2B5EF4-FFF2-40B4-BE49-F238E27FC236}">
                <a16:creationId xmlns:a16="http://schemas.microsoft.com/office/drawing/2014/main" id="{75B18B3C-AD98-4A5B-A781-1109C2078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99592" cy="1164178"/>
          </a:xfrm>
          <a:prstGeom prst="rect">
            <a:avLst/>
          </a:prstGeom>
        </p:spPr>
      </p:pic>
    </p:spTree>
    <p:extLst>
      <p:ext uri="{BB962C8B-B14F-4D97-AF65-F5344CB8AC3E}">
        <p14:creationId xmlns:p14="http://schemas.microsoft.com/office/powerpoint/2010/main" val="3530045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7F7D18-1935-4655-BCF1-8F465FA52773}"/>
              </a:ext>
            </a:extLst>
          </p:cNvPr>
          <p:cNvSpPr>
            <a:spLocks noGrp="1"/>
          </p:cNvSpPr>
          <p:nvPr>
            <p:ph type="title"/>
          </p:nvPr>
        </p:nvSpPr>
        <p:spPr>
          <a:xfrm>
            <a:off x="685800" y="699542"/>
            <a:ext cx="7772400" cy="1021556"/>
          </a:xfrm>
        </p:spPr>
        <p:txBody>
          <a:bodyPr/>
          <a:lstStyle/>
          <a:p>
            <a:pPr algn="ctr"/>
            <a:r>
              <a:rPr lang="en-US" dirty="0">
                <a:solidFill>
                  <a:schemeClr val="tx2"/>
                </a:solidFill>
                <a:effectLst>
                  <a:outerShdw blurRad="38100" dist="38100" dir="2700000" algn="tl">
                    <a:srgbClr val="000000">
                      <a:alpha val="43137"/>
                    </a:srgbClr>
                  </a:outerShdw>
                </a:effectLst>
              </a:rPr>
              <a:t>Thank you for attention</a:t>
            </a:r>
            <a:r>
              <a:rPr lang="uk-UA" dirty="0">
                <a:solidFill>
                  <a:schemeClr val="tx2"/>
                </a:solidFill>
                <a:effectLst>
                  <a:outerShdw blurRad="38100" dist="38100" dir="2700000" algn="tl">
                    <a:srgbClr val="000000">
                      <a:alpha val="43137"/>
                    </a:srgbClr>
                  </a:outerShdw>
                </a:effectLst>
              </a:rPr>
              <a:t>!</a:t>
            </a:r>
          </a:p>
        </p:txBody>
      </p:sp>
      <p:pic>
        <p:nvPicPr>
          <p:cNvPr id="6" name="Picture 2" descr="Логотип університету: 1">
            <a:extLst>
              <a:ext uri="{FF2B5EF4-FFF2-40B4-BE49-F238E27FC236}">
                <a16:creationId xmlns:a16="http://schemas.microsoft.com/office/drawing/2014/main" id="{A0CFCF6D-E202-4326-B2F5-623CA76E8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300" y="3723878"/>
            <a:ext cx="4343400" cy="1320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001A12-BA9B-455D-970B-B295EC19B600}"/>
              </a:ext>
            </a:extLst>
          </p:cNvPr>
          <p:cNvSpPr txBox="1"/>
          <p:nvPr/>
        </p:nvSpPr>
        <p:spPr>
          <a:xfrm>
            <a:off x="1900493" y="1648420"/>
            <a:ext cx="5343014" cy="1846659"/>
          </a:xfrm>
          <a:prstGeom prst="rect">
            <a:avLst/>
          </a:prstGeom>
          <a:noFill/>
        </p:spPr>
        <p:txBody>
          <a:bodyPr wrap="square" rtlCol="0">
            <a:spAutoFit/>
          </a:bodyPr>
          <a:lstStyle/>
          <a:p>
            <a:pPr algn="ctr"/>
            <a:r>
              <a:rPr lang="en-US" b="1" dirty="0">
                <a:solidFill>
                  <a:schemeClr val="tx2"/>
                </a:solidFill>
              </a:rPr>
              <a:t>Oksana </a:t>
            </a:r>
            <a:r>
              <a:rPr lang="en-US" b="1" dirty="0" err="1">
                <a:solidFill>
                  <a:schemeClr val="tx2"/>
                </a:solidFill>
              </a:rPr>
              <a:t>Kovtun</a:t>
            </a:r>
            <a:endParaRPr lang="en-US" b="1" dirty="0">
              <a:solidFill>
                <a:schemeClr val="tx2"/>
              </a:solidFill>
            </a:endParaRPr>
          </a:p>
          <a:p>
            <a:pPr algn="ctr"/>
            <a:r>
              <a:rPr lang="en-US" sz="1600" dirty="0">
                <a:solidFill>
                  <a:schemeClr val="tx2"/>
                </a:solidFill>
              </a:rPr>
              <a:t>Vice-Rector for International Relations and Project Activities</a:t>
            </a:r>
          </a:p>
          <a:p>
            <a:pPr algn="ctr"/>
            <a:r>
              <a:rPr lang="en-US" sz="1600" dirty="0">
                <a:solidFill>
                  <a:schemeClr val="tx2"/>
                </a:solidFill>
              </a:rPr>
              <a:t>Tel.: +38 (073) 061-69-35 </a:t>
            </a:r>
          </a:p>
          <a:p>
            <a:pPr algn="ctr"/>
            <a:r>
              <a:rPr lang="en-US" sz="1600" dirty="0">
                <a:solidFill>
                  <a:schemeClr val="tx2"/>
                </a:solidFill>
              </a:rPr>
              <a:t>E-mail: </a:t>
            </a:r>
            <a:r>
              <a:rPr lang="en-US" sz="1600" dirty="0">
                <a:solidFill>
                  <a:srgbClr val="0000FF"/>
                </a:solidFill>
                <a:hlinkClick r:id="rId3"/>
              </a:rPr>
              <a:t>kovtunok@ukr.</a:t>
            </a:r>
            <a:r>
              <a:rPr lang="en-US" sz="1600" dirty="0">
                <a:solidFill>
                  <a:schemeClr val="tx2"/>
                </a:solidFill>
                <a:hlinkClick r:id="rId3"/>
              </a:rPr>
              <a:t>net</a:t>
            </a:r>
            <a:r>
              <a:rPr lang="en-US" sz="1600" dirty="0">
                <a:solidFill>
                  <a:schemeClr val="tx2"/>
                </a:solidFill>
              </a:rPr>
              <a:t> </a:t>
            </a:r>
          </a:p>
          <a:p>
            <a:pPr algn="ctr"/>
            <a:r>
              <a:rPr lang="en-US" sz="1600" i="1" dirty="0">
                <a:solidFill>
                  <a:schemeClr val="tx2"/>
                </a:solidFill>
              </a:rPr>
              <a:t>Web-site of the University</a:t>
            </a:r>
            <a:r>
              <a:rPr lang="en-US" sz="1600" dirty="0">
                <a:solidFill>
                  <a:schemeClr val="tx2"/>
                </a:solidFill>
              </a:rPr>
              <a:t>: </a:t>
            </a:r>
            <a:r>
              <a:rPr lang="en-US" sz="1600" dirty="0">
                <a:solidFill>
                  <a:schemeClr val="tx2"/>
                </a:solidFill>
                <a:hlinkClick r:id="rId4"/>
              </a:rPr>
              <a:t>https://phdpu.edu.ua/</a:t>
            </a:r>
            <a:r>
              <a:rPr lang="en-US" sz="1600" dirty="0">
                <a:solidFill>
                  <a:schemeClr val="tx2"/>
                </a:solidFill>
              </a:rPr>
              <a:t> </a:t>
            </a:r>
          </a:p>
          <a:p>
            <a:pPr algn="ctr"/>
            <a:r>
              <a:rPr lang="en-US" sz="1600" i="1" dirty="0">
                <a:solidFill>
                  <a:schemeClr val="tx2"/>
                </a:solidFill>
              </a:rPr>
              <a:t>Web-site of the International Relations Department</a:t>
            </a:r>
            <a:r>
              <a:rPr lang="en-US" sz="1600" dirty="0">
                <a:solidFill>
                  <a:schemeClr val="tx2"/>
                </a:solidFill>
              </a:rPr>
              <a:t>: </a:t>
            </a:r>
            <a:r>
              <a:rPr lang="en-US" sz="1600" dirty="0">
                <a:solidFill>
                  <a:schemeClr val="tx2"/>
                </a:solidFill>
                <a:hlinkClick r:id="rId5"/>
              </a:rPr>
              <a:t>https://doir.phdpu.edu.ua/</a:t>
            </a:r>
            <a:r>
              <a:rPr lang="en-US" sz="1600" dirty="0">
                <a:solidFill>
                  <a:schemeClr val="tx2"/>
                </a:solidFill>
              </a:rPr>
              <a:t> </a:t>
            </a:r>
            <a:endParaRPr lang="uk-UA" sz="1600" dirty="0">
              <a:solidFill>
                <a:schemeClr val="tx2"/>
              </a:solidFill>
            </a:endParaRPr>
          </a:p>
        </p:txBody>
      </p:sp>
    </p:spTree>
    <p:extLst>
      <p:ext uri="{BB962C8B-B14F-4D97-AF65-F5344CB8AC3E}">
        <p14:creationId xmlns:p14="http://schemas.microsoft.com/office/powerpoint/2010/main" val="1473139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A7206D-EE57-41F9-AF74-333A565CB085}"/>
              </a:ext>
            </a:extLst>
          </p:cNvPr>
          <p:cNvSpPr>
            <a:spLocks noGrp="1"/>
          </p:cNvSpPr>
          <p:nvPr>
            <p:ph type="title"/>
          </p:nvPr>
        </p:nvSpPr>
        <p:spPr>
          <a:xfrm>
            <a:off x="971600" y="179519"/>
            <a:ext cx="7848872" cy="820383"/>
          </a:xfrm>
        </p:spPr>
        <p:txBody>
          <a:bodyPr>
            <a:normAutofit/>
          </a:bodyPr>
          <a:lstStyle/>
          <a:p>
            <a:r>
              <a:rPr lang="en-US" sz="3600" b="1" dirty="0">
                <a:solidFill>
                  <a:schemeClr val="tx2"/>
                </a:solidFill>
                <a:effectLst>
                  <a:outerShdw blurRad="38100" dist="38100" dir="2700000" algn="tl">
                    <a:srgbClr val="000000">
                      <a:alpha val="43137"/>
                    </a:srgbClr>
                  </a:outerShdw>
                </a:effectLst>
              </a:rPr>
              <a:t>History of the University</a:t>
            </a:r>
            <a:endParaRPr lang="uk-UA" sz="36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4B40A7B2-31A3-4EC6-9407-5536061852F4}"/>
              </a:ext>
            </a:extLst>
          </p:cNvPr>
          <p:cNvSpPr>
            <a:spLocks noGrp="1"/>
          </p:cNvSpPr>
          <p:nvPr>
            <p:ph idx="1"/>
          </p:nvPr>
        </p:nvSpPr>
        <p:spPr>
          <a:xfrm>
            <a:off x="94288" y="1565692"/>
            <a:ext cx="3037552" cy="3312368"/>
          </a:xfrm>
        </p:spPr>
        <p:txBody>
          <a:bodyPr>
            <a:normAutofit/>
          </a:bodyPr>
          <a:lstStyle/>
          <a:p>
            <a:pPr marL="0" indent="0">
              <a:buNone/>
            </a:pPr>
            <a:r>
              <a:rPr lang="en-US" sz="1800" dirty="0" err="1">
                <a:solidFill>
                  <a:schemeClr val="tx2"/>
                </a:solidFill>
                <a:effectLst/>
              </a:rPr>
              <a:t>Pereiaslav</a:t>
            </a:r>
            <a:r>
              <a:rPr lang="en-US" sz="1800" dirty="0">
                <a:solidFill>
                  <a:schemeClr val="tx2"/>
                </a:solidFill>
                <a:effectLst/>
              </a:rPr>
              <a:t> Collegium, founded in 1738, was one of the first higher educational institutions of the Left Bank of Ukraine, where educational activities were carried out on the pattern of Kyiv-</a:t>
            </a:r>
            <a:r>
              <a:rPr lang="en-US" sz="1800" dirty="0" err="1">
                <a:solidFill>
                  <a:schemeClr val="tx2"/>
                </a:solidFill>
                <a:effectLst/>
              </a:rPr>
              <a:t>Mohyla</a:t>
            </a:r>
            <a:r>
              <a:rPr lang="en-US" sz="1800" dirty="0">
                <a:solidFill>
                  <a:schemeClr val="tx2"/>
                </a:solidFill>
                <a:effectLst/>
              </a:rPr>
              <a:t> Academy. The </a:t>
            </a:r>
            <a:r>
              <a:rPr lang="en-US" sz="1800" dirty="0" err="1">
                <a:solidFill>
                  <a:schemeClr val="tx2"/>
                </a:solidFill>
                <a:effectLst/>
              </a:rPr>
              <a:t>Pereiaslav</a:t>
            </a:r>
            <a:r>
              <a:rPr lang="en-US" sz="1800" dirty="0">
                <a:solidFill>
                  <a:schemeClr val="tx2"/>
                </a:solidFill>
                <a:effectLst/>
              </a:rPr>
              <a:t> Collegium is known for teaching poetry professor </a:t>
            </a:r>
            <a:r>
              <a:rPr lang="en-US" sz="1800" dirty="0" err="1">
                <a:solidFill>
                  <a:schemeClr val="tx2"/>
                </a:solidFill>
                <a:effectLst/>
              </a:rPr>
              <a:t>Hryhorii</a:t>
            </a:r>
            <a:r>
              <a:rPr lang="en-US" sz="1800" dirty="0">
                <a:solidFill>
                  <a:schemeClr val="tx2"/>
                </a:solidFill>
                <a:effectLst/>
              </a:rPr>
              <a:t> </a:t>
            </a:r>
            <a:r>
              <a:rPr lang="en-US" sz="1800" dirty="0" err="1">
                <a:solidFill>
                  <a:schemeClr val="tx2"/>
                </a:solidFill>
                <a:effectLst/>
              </a:rPr>
              <a:t>Skovoroda</a:t>
            </a:r>
            <a:r>
              <a:rPr lang="en-US" sz="1800" dirty="0">
                <a:solidFill>
                  <a:schemeClr val="tx2"/>
                </a:solidFill>
                <a:effectLst/>
              </a:rPr>
              <a:t>.</a:t>
            </a:r>
            <a:endParaRPr lang="uk-UA" sz="1800" dirty="0">
              <a:solidFill>
                <a:schemeClr val="tx2"/>
              </a:solidFill>
              <a:effectLst/>
            </a:endParaRPr>
          </a:p>
        </p:txBody>
      </p:sp>
      <p:pic>
        <p:nvPicPr>
          <p:cNvPr id="5" name="Picture 2" descr="Логотип університету: 1">
            <a:extLst>
              <a:ext uri="{FF2B5EF4-FFF2-40B4-BE49-F238E27FC236}">
                <a16:creationId xmlns:a16="http://schemas.microsoft.com/office/drawing/2014/main" id="{AFFB4EB1-D833-4D7D-A470-A20865E504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Зображення, що містить фото, старий, будівля, вінтаж&#10;&#10;Автоматично згенерований опис">
            <a:extLst>
              <a:ext uri="{FF2B5EF4-FFF2-40B4-BE49-F238E27FC236}">
                <a16:creationId xmlns:a16="http://schemas.microsoft.com/office/drawing/2014/main" id="{B0B96B02-9023-4198-9A62-9E226C6AC245}"/>
              </a:ext>
            </a:extLst>
          </p:cNvPr>
          <p:cNvPicPr>
            <a:picLocks noChangeAspect="1"/>
          </p:cNvPicPr>
          <p:nvPr/>
        </p:nvPicPr>
        <p:blipFill rotWithShape="1">
          <a:blip r:embed="rId3">
            <a:extLst>
              <a:ext uri="{28A0092B-C50C-407E-A947-70E740481C1C}">
                <a14:useLocalDpi xmlns:a14="http://schemas.microsoft.com/office/drawing/2010/main" val="0"/>
              </a:ext>
            </a:extLst>
          </a:blip>
          <a:srcRect l="5901" t="23400" r="5901" b="12200"/>
          <a:stretch/>
        </p:blipFill>
        <p:spPr>
          <a:xfrm>
            <a:off x="3086150" y="1565692"/>
            <a:ext cx="6048672" cy="3312368"/>
          </a:xfrm>
          <a:prstGeom prst="rect">
            <a:avLst/>
          </a:prstGeom>
        </p:spPr>
      </p:pic>
      <p:sp>
        <p:nvSpPr>
          <p:cNvPr id="7" name="Місце для вмісту 2">
            <a:extLst>
              <a:ext uri="{FF2B5EF4-FFF2-40B4-BE49-F238E27FC236}">
                <a16:creationId xmlns:a16="http://schemas.microsoft.com/office/drawing/2014/main" id="{E96BE84F-5E9E-49B0-A284-A535843B69D3}"/>
              </a:ext>
            </a:extLst>
          </p:cNvPr>
          <p:cNvSpPr txBox="1">
            <a:spLocks/>
          </p:cNvSpPr>
          <p:nvPr/>
        </p:nvSpPr>
        <p:spPr>
          <a:xfrm>
            <a:off x="94288" y="944433"/>
            <a:ext cx="8856984" cy="8572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tx2"/>
                </a:solidFill>
              </a:rPr>
              <a:t>The history of the institution dates to 1702, when the Elementary Spiritual School, a literacy school for teaching clergy children, was opened.</a:t>
            </a:r>
            <a:r>
              <a:rPr lang="ru-RU" sz="1800" dirty="0">
                <a:solidFill>
                  <a:schemeClr val="tx2"/>
                </a:solidFill>
              </a:rPr>
              <a:t> </a:t>
            </a:r>
          </a:p>
        </p:txBody>
      </p:sp>
    </p:spTree>
    <p:extLst>
      <p:ext uri="{BB962C8B-B14F-4D97-AF65-F5344CB8AC3E}">
        <p14:creationId xmlns:p14="http://schemas.microsoft.com/office/powerpoint/2010/main" val="1112463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5F7B603D-EBAC-4F34-9390-5D463CD4CAA9}"/>
              </a:ext>
            </a:extLst>
          </p:cNvPr>
          <p:cNvSpPr>
            <a:spLocks noGrp="1"/>
          </p:cNvSpPr>
          <p:nvPr>
            <p:ph idx="1"/>
          </p:nvPr>
        </p:nvSpPr>
        <p:spPr>
          <a:xfrm>
            <a:off x="184969" y="1743657"/>
            <a:ext cx="4032448" cy="3174629"/>
          </a:xfrm>
        </p:spPr>
        <p:txBody>
          <a:bodyPr>
            <a:noAutofit/>
          </a:bodyPr>
          <a:lstStyle/>
          <a:p>
            <a:pPr marL="0" indent="0">
              <a:buNone/>
            </a:pPr>
            <a:r>
              <a:rPr lang="en-US" sz="1800" dirty="0">
                <a:solidFill>
                  <a:schemeClr val="tx2"/>
                </a:solidFill>
                <a:effectLst/>
              </a:rPr>
              <a:t>By the Cabinet of Ministers’ order of February 28, 2002 “On creation of </a:t>
            </a:r>
            <a:r>
              <a:rPr lang="en-US" sz="1800" dirty="0" err="1">
                <a:solidFill>
                  <a:schemeClr val="tx2"/>
                </a:solidFill>
                <a:effectLst/>
              </a:rPr>
              <a:t>Pereiaslav-Khmelnytskyi</a:t>
            </a:r>
            <a:r>
              <a:rPr lang="en-US" sz="1800" dirty="0">
                <a:solidFill>
                  <a:schemeClr val="tx2"/>
                </a:solidFill>
                <a:effectLst/>
              </a:rPr>
              <a:t> </a:t>
            </a:r>
            <a:r>
              <a:rPr lang="en-US" sz="1800" dirty="0" err="1">
                <a:solidFill>
                  <a:schemeClr val="tx2"/>
                </a:solidFill>
                <a:effectLst/>
              </a:rPr>
              <a:t>Hryhorii</a:t>
            </a:r>
            <a:r>
              <a:rPr lang="en-US" sz="1800" dirty="0">
                <a:solidFill>
                  <a:schemeClr val="tx2"/>
                </a:solidFill>
                <a:effectLst/>
              </a:rPr>
              <a:t> </a:t>
            </a:r>
            <a:r>
              <a:rPr lang="en-US" sz="1800" dirty="0" err="1">
                <a:solidFill>
                  <a:schemeClr val="tx2"/>
                </a:solidFill>
                <a:effectLst/>
              </a:rPr>
              <a:t>Skovoroda</a:t>
            </a:r>
            <a:r>
              <a:rPr lang="en-US" sz="1800" dirty="0">
                <a:solidFill>
                  <a:schemeClr val="tx2"/>
                </a:solidFill>
                <a:effectLst/>
              </a:rPr>
              <a:t> State Pedagogical University</a:t>
            </a:r>
            <a:r>
              <a:rPr lang="en-US" sz="1800" dirty="0">
                <a:solidFill>
                  <a:schemeClr val="tx2"/>
                </a:solidFill>
              </a:rPr>
              <a:t>”</a:t>
            </a:r>
            <a:r>
              <a:rPr lang="en-US" sz="1800" dirty="0">
                <a:solidFill>
                  <a:schemeClr val="tx2"/>
                </a:solidFill>
                <a:effectLst/>
              </a:rPr>
              <a:t> our Higher Educational Institution became an independent university.</a:t>
            </a:r>
            <a:r>
              <a:rPr lang="uk-UA" sz="1800" dirty="0">
                <a:solidFill>
                  <a:schemeClr val="tx2"/>
                </a:solidFill>
                <a:effectLst/>
              </a:rPr>
              <a:t> </a:t>
            </a:r>
          </a:p>
          <a:p>
            <a:pPr marL="0" indent="0">
              <a:buNone/>
            </a:pPr>
            <a:r>
              <a:rPr lang="en-US" sz="1800" dirty="0">
                <a:solidFill>
                  <a:schemeClr val="tx2"/>
                </a:solidFill>
                <a:effectLst/>
              </a:rPr>
              <a:t>Currently, the university is being renamed. Now our university will be called “</a:t>
            </a:r>
            <a:r>
              <a:rPr lang="en-US" sz="1800" dirty="0" err="1">
                <a:solidFill>
                  <a:schemeClr val="tx2"/>
                </a:solidFill>
                <a:effectLst/>
              </a:rPr>
              <a:t>Hryhorii</a:t>
            </a:r>
            <a:r>
              <a:rPr lang="en-US" sz="1800" dirty="0">
                <a:solidFill>
                  <a:schemeClr val="tx2"/>
                </a:solidFill>
                <a:effectLst/>
              </a:rPr>
              <a:t> </a:t>
            </a:r>
            <a:r>
              <a:rPr lang="en-US" sz="1800" dirty="0" err="1">
                <a:solidFill>
                  <a:schemeClr val="tx2"/>
                </a:solidFill>
                <a:effectLst/>
              </a:rPr>
              <a:t>Skovoroda</a:t>
            </a:r>
            <a:r>
              <a:rPr lang="en-US" sz="1800" dirty="0">
                <a:solidFill>
                  <a:schemeClr val="tx2"/>
                </a:solidFill>
                <a:effectLst/>
              </a:rPr>
              <a:t> University in </a:t>
            </a:r>
            <a:r>
              <a:rPr lang="en-US" sz="1800" dirty="0" err="1">
                <a:solidFill>
                  <a:schemeClr val="tx2"/>
                </a:solidFill>
                <a:effectLst/>
              </a:rPr>
              <a:t>Pereiaslav</a:t>
            </a:r>
            <a:r>
              <a:rPr lang="en-US" sz="1800" dirty="0">
                <a:solidFill>
                  <a:schemeClr val="tx2"/>
                </a:solidFill>
                <a:effectLst/>
              </a:rPr>
              <a:t>”.</a:t>
            </a:r>
            <a:endParaRPr lang="uk-UA" sz="1800" dirty="0">
              <a:solidFill>
                <a:schemeClr val="tx2"/>
              </a:solidFill>
              <a:effectLst/>
            </a:endParaRPr>
          </a:p>
        </p:txBody>
      </p:sp>
      <p:pic>
        <p:nvPicPr>
          <p:cNvPr id="5" name="Picture 2" descr="Логотип університету: 1">
            <a:extLst>
              <a:ext uri="{FF2B5EF4-FFF2-40B4-BE49-F238E27FC236}">
                <a16:creationId xmlns:a16="http://schemas.microsoft.com/office/drawing/2014/main" id="{3CB443D1-10A2-4C27-9107-BEA36BCCE3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
        <p:nvSpPr>
          <p:cNvPr id="6" name="Місце для вмісту 2">
            <a:extLst>
              <a:ext uri="{FF2B5EF4-FFF2-40B4-BE49-F238E27FC236}">
                <a16:creationId xmlns:a16="http://schemas.microsoft.com/office/drawing/2014/main" id="{23D04889-B4D1-4298-880B-C5505835BFF8}"/>
              </a:ext>
            </a:extLst>
          </p:cNvPr>
          <p:cNvSpPr txBox="1">
            <a:spLocks/>
          </p:cNvSpPr>
          <p:nvPr/>
        </p:nvSpPr>
        <p:spPr>
          <a:xfrm>
            <a:off x="189830" y="923275"/>
            <a:ext cx="8846665" cy="82038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dirty="0">
                <a:solidFill>
                  <a:schemeClr val="tx2"/>
                </a:solidFill>
              </a:rPr>
              <a:t>Considering the ancient educational traditions, our educational institution was founded on June 23, 1986, which began its activity as a branch of Kyiv Pedagogical Institute named after A.M. </a:t>
            </a:r>
            <a:r>
              <a:rPr lang="en-US" sz="1800" dirty="0" err="1">
                <a:solidFill>
                  <a:schemeClr val="tx2"/>
                </a:solidFill>
              </a:rPr>
              <a:t>Horkyi</a:t>
            </a:r>
            <a:r>
              <a:rPr lang="uk-UA" sz="1800" dirty="0">
                <a:solidFill>
                  <a:schemeClr val="tx2"/>
                </a:solidFill>
              </a:rPr>
              <a:t>. </a:t>
            </a:r>
          </a:p>
        </p:txBody>
      </p:sp>
      <p:pic>
        <p:nvPicPr>
          <p:cNvPr id="2" name="Picture 2" descr="132qaz">
            <a:extLst>
              <a:ext uri="{FF2B5EF4-FFF2-40B4-BE49-F238E27FC236}">
                <a16:creationId xmlns:a16="http://schemas.microsoft.com/office/drawing/2014/main" id="{113F21E0-C3C4-4017-88BE-3AE6D7A17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563638"/>
            <a:ext cx="4592075" cy="306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3507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4BEFFB-DB2C-4FB9-BE59-19DC592976C5}"/>
              </a:ext>
            </a:extLst>
          </p:cNvPr>
          <p:cNvSpPr>
            <a:spLocks noGrp="1"/>
          </p:cNvSpPr>
          <p:nvPr>
            <p:ph type="title"/>
          </p:nvPr>
        </p:nvSpPr>
        <p:spPr>
          <a:xfrm>
            <a:off x="251520" y="205979"/>
            <a:ext cx="8784976" cy="857250"/>
          </a:xfrm>
        </p:spPr>
        <p:txBody>
          <a:bodyPr>
            <a:normAutofit/>
          </a:bodyPr>
          <a:lstStyle/>
          <a:p>
            <a:r>
              <a:rPr lang="en-US" sz="4000" b="1" dirty="0">
                <a:solidFill>
                  <a:schemeClr val="tx2"/>
                </a:solidFill>
                <a:effectLst>
                  <a:outerShdw blurRad="38100" dist="38100" dir="2700000" algn="tl">
                    <a:srgbClr val="000000">
                      <a:alpha val="43137"/>
                    </a:srgbClr>
                  </a:outerShdw>
                </a:effectLst>
              </a:rPr>
              <a:t>Viktor </a:t>
            </a:r>
            <a:r>
              <a:rPr lang="en-US" sz="4000" b="1" dirty="0" err="1">
                <a:solidFill>
                  <a:schemeClr val="tx2"/>
                </a:solidFill>
                <a:effectLst>
                  <a:outerShdw blurRad="38100" dist="38100" dir="2700000" algn="tl">
                    <a:srgbClr val="000000">
                      <a:alpha val="43137"/>
                    </a:srgbClr>
                  </a:outerShdw>
                </a:effectLst>
              </a:rPr>
              <a:t>Kotsur</a:t>
            </a:r>
            <a:endParaRPr lang="uk-UA" sz="4000" b="1" dirty="0">
              <a:solidFill>
                <a:schemeClr val="tx2"/>
              </a:solidFill>
              <a:effectLst>
                <a:outerShdw blurRad="38100" dist="38100" dir="2700000" algn="tl">
                  <a:srgbClr val="000000">
                    <a:alpha val="43137"/>
                  </a:srgbClr>
                </a:outerShdw>
              </a:effectLst>
            </a:endParaRPr>
          </a:p>
        </p:txBody>
      </p:sp>
      <p:pic>
        <p:nvPicPr>
          <p:cNvPr id="5" name="Місце для вмісту 4" descr="Зображення, що містить особа, у приміщенні, стіл, чоловік&#10;&#10;Автоматично згенерований опис">
            <a:extLst>
              <a:ext uri="{FF2B5EF4-FFF2-40B4-BE49-F238E27FC236}">
                <a16:creationId xmlns:a16="http://schemas.microsoft.com/office/drawing/2014/main" id="{A1523BA2-9E77-494B-8BED-99C60E2116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536" y="1156067"/>
            <a:ext cx="3600400" cy="3600400"/>
          </a:xfrm>
        </p:spPr>
      </p:pic>
      <p:sp>
        <p:nvSpPr>
          <p:cNvPr id="6" name="TextBox 5">
            <a:extLst>
              <a:ext uri="{FF2B5EF4-FFF2-40B4-BE49-F238E27FC236}">
                <a16:creationId xmlns:a16="http://schemas.microsoft.com/office/drawing/2014/main" id="{BB0D6696-BDDB-4E25-8FF6-B892987A6B12}"/>
              </a:ext>
            </a:extLst>
          </p:cNvPr>
          <p:cNvSpPr txBox="1"/>
          <p:nvPr/>
        </p:nvSpPr>
        <p:spPr>
          <a:xfrm>
            <a:off x="4427984" y="1779662"/>
            <a:ext cx="4104456" cy="2031325"/>
          </a:xfrm>
          <a:prstGeom prst="rect">
            <a:avLst/>
          </a:prstGeom>
          <a:noFill/>
        </p:spPr>
        <p:txBody>
          <a:bodyPr wrap="square" rtlCol="0">
            <a:spAutoFit/>
          </a:bodyPr>
          <a:lstStyle/>
          <a:p>
            <a:r>
              <a:rPr lang="en-US" b="1" dirty="0">
                <a:solidFill>
                  <a:schemeClr val="tx2"/>
                </a:solidFill>
              </a:rPr>
              <a:t>Rector of the University</a:t>
            </a:r>
          </a:p>
          <a:p>
            <a:r>
              <a:rPr lang="en-US" b="1" dirty="0">
                <a:solidFill>
                  <a:schemeClr val="tx2"/>
                </a:solidFill>
              </a:rPr>
              <a:t>Academician of the National Academy of Pedagogical Sciences of Ukraine</a:t>
            </a:r>
          </a:p>
          <a:p>
            <a:r>
              <a:rPr lang="en-US" b="1" dirty="0">
                <a:solidFill>
                  <a:schemeClr val="tx2"/>
                </a:solidFill>
              </a:rPr>
              <a:t>Deputy Chairman of the National Union of Local Historians of Ukraine</a:t>
            </a:r>
          </a:p>
          <a:p>
            <a:r>
              <a:rPr lang="en-US" b="1" dirty="0">
                <a:solidFill>
                  <a:schemeClr val="tx2"/>
                </a:solidFill>
              </a:rPr>
              <a:t>Honored Worker of Education of Ukraine</a:t>
            </a:r>
          </a:p>
          <a:p>
            <a:r>
              <a:rPr lang="en-US" b="1" dirty="0">
                <a:solidFill>
                  <a:schemeClr val="tx2"/>
                </a:solidFill>
              </a:rPr>
              <a:t>Doctor of Historical Sciences, Professor</a:t>
            </a:r>
            <a:endParaRPr lang="uk-UA" b="1" dirty="0">
              <a:solidFill>
                <a:schemeClr val="tx2"/>
              </a:solidFill>
            </a:endParaRPr>
          </a:p>
        </p:txBody>
      </p:sp>
      <p:pic>
        <p:nvPicPr>
          <p:cNvPr id="8" name="Picture 2" descr="Логотип університету: 1">
            <a:extLst>
              <a:ext uri="{FF2B5EF4-FFF2-40B4-BE49-F238E27FC236}">
                <a16:creationId xmlns:a16="http://schemas.microsoft.com/office/drawing/2014/main" id="{0EAC8959-9140-4A19-BED1-1F28CEB5F9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938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D85030-E037-435E-B973-B6D76A1D7FD7}"/>
              </a:ext>
            </a:extLst>
          </p:cNvPr>
          <p:cNvSpPr>
            <a:spLocks noGrp="1"/>
          </p:cNvSpPr>
          <p:nvPr>
            <p:ph type="title"/>
          </p:nvPr>
        </p:nvSpPr>
        <p:spPr>
          <a:xfrm>
            <a:off x="685800" y="3003798"/>
            <a:ext cx="7772400" cy="1021556"/>
          </a:xfrm>
        </p:spPr>
        <p:txBody>
          <a:bodyPr>
            <a:normAutofit fontScale="90000"/>
          </a:bodyPr>
          <a:lstStyle/>
          <a:p>
            <a:pPr algn="ctr"/>
            <a:r>
              <a:rPr lang="en-US" sz="4400" dirty="0">
                <a:solidFill>
                  <a:schemeClr val="tx2"/>
                </a:solidFill>
              </a:rPr>
              <a:t>Educational</a:t>
            </a:r>
            <a:r>
              <a:rPr lang="uk-UA" sz="4400" dirty="0">
                <a:solidFill>
                  <a:schemeClr val="tx2"/>
                </a:solidFill>
              </a:rPr>
              <a:t> </a:t>
            </a:r>
            <a:r>
              <a:rPr lang="en-US" sz="4400" dirty="0">
                <a:solidFill>
                  <a:schemeClr val="tx2"/>
                </a:solidFill>
              </a:rPr>
              <a:t>and scientific  activities</a:t>
            </a:r>
            <a:endParaRPr lang="uk-UA" sz="4400" dirty="0">
              <a:solidFill>
                <a:schemeClr val="tx2"/>
              </a:solidFill>
            </a:endParaRPr>
          </a:p>
        </p:txBody>
      </p:sp>
      <p:pic>
        <p:nvPicPr>
          <p:cNvPr id="4" name="Picture 2" descr="Логотип університету: 1">
            <a:extLst>
              <a:ext uri="{FF2B5EF4-FFF2-40B4-BE49-F238E27FC236}">
                <a16:creationId xmlns:a16="http://schemas.microsoft.com/office/drawing/2014/main" id="{BA1503A1-BA69-4657-A94F-FB7EDF80CA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3484103" y="627534"/>
            <a:ext cx="2175793" cy="206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632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A1762E-F0AD-497A-A68B-CF84C2149A3D}"/>
              </a:ext>
            </a:extLst>
          </p:cNvPr>
          <p:cNvSpPr>
            <a:spLocks noGrp="1"/>
          </p:cNvSpPr>
          <p:nvPr>
            <p:ph type="title"/>
          </p:nvPr>
        </p:nvSpPr>
        <p:spPr/>
        <p:txBody>
          <a:bodyPr>
            <a:normAutofit/>
          </a:bodyPr>
          <a:lstStyle/>
          <a:p>
            <a:r>
              <a:rPr lang="en-US" sz="4000" b="1" dirty="0">
                <a:solidFill>
                  <a:schemeClr val="tx2"/>
                </a:solidFill>
                <a:effectLst>
                  <a:outerShdw blurRad="38100" dist="38100" dir="2700000" algn="tl">
                    <a:srgbClr val="000000">
                      <a:alpha val="43137"/>
                    </a:srgbClr>
                  </a:outerShdw>
                </a:effectLst>
              </a:rPr>
              <a:t>Structure</a:t>
            </a:r>
            <a:endParaRPr lang="uk-UA" sz="4000" b="1" dirty="0">
              <a:solidFill>
                <a:schemeClr val="tx2"/>
              </a:solidFill>
              <a:effectLst>
                <a:outerShdw blurRad="38100" dist="38100" dir="2700000" algn="tl">
                  <a:srgbClr val="000000">
                    <a:alpha val="43137"/>
                  </a:srgbClr>
                </a:outerShdw>
              </a:effectLst>
            </a:endParaRPr>
          </a:p>
        </p:txBody>
      </p:sp>
      <p:sp>
        <p:nvSpPr>
          <p:cNvPr id="3" name="Місце для вмісту 2">
            <a:extLst>
              <a:ext uri="{FF2B5EF4-FFF2-40B4-BE49-F238E27FC236}">
                <a16:creationId xmlns:a16="http://schemas.microsoft.com/office/drawing/2014/main" id="{1239ABD2-2215-4C0D-B425-0D8003C11258}"/>
              </a:ext>
            </a:extLst>
          </p:cNvPr>
          <p:cNvSpPr>
            <a:spLocks noGrp="1"/>
          </p:cNvSpPr>
          <p:nvPr>
            <p:ph idx="1"/>
          </p:nvPr>
        </p:nvSpPr>
        <p:spPr/>
        <p:txBody>
          <a:bodyPr>
            <a:normAutofit lnSpcReduction="10000"/>
          </a:bodyPr>
          <a:lstStyle/>
          <a:p>
            <a:pPr>
              <a:buFont typeface="Wingdings" panose="05000000000000000000" pitchFamily="2" charset="2"/>
              <a:buChar char="q"/>
            </a:pPr>
            <a:r>
              <a:rPr lang="en-US" sz="2400" dirty="0">
                <a:solidFill>
                  <a:schemeClr val="tx2"/>
                </a:solidFill>
              </a:rPr>
              <a:t>Faculty of Humanitarian and Natural Education and Social Technologies</a:t>
            </a:r>
          </a:p>
          <a:p>
            <a:pPr>
              <a:buFont typeface="Wingdings" panose="05000000000000000000" pitchFamily="2" charset="2"/>
              <a:buChar char="q"/>
            </a:pPr>
            <a:r>
              <a:rPr lang="en-US" sz="2400" dirty="0">
                <a:solidFill>
                  <a:schemeClr val="tx2"/>
                </a:solidFill>
              </a:rPr>
              <a:t>Faculty of Technological and Mathematical Education</a:t>
            </a:r>
          </a:p>
          <a:p>
            <a:pPr>
              <a:buFont typeface="Wingdings" panose="05000000000000000000" pitchFamily="2" charset="2"/>
              <a:buChar char="q"/>
            </a:pPr>
            <a:r>
              <a:rPr lang="en-US" sz="2400" dirty="0">
                <a:solidFill>
                  <a:schemeClr val="tx2"/>
                </a:solidFill>
              </a:rPr>
              <a:t>Faculty of Historical and Socio-Psychological Education</a:t>
            </a:r>
          </a:p>
          <a:p>
            <a:pPr>
              <a:buFont typeface="Wingdings" panose="05000000000000000000" pitchFamily="2" charset="2"/>
              <a:buChar char="q"/>
            </a:pPr>
            <a:r>
              <a:rPr lang="en-US" sz="2400" dirty="0">
                <a:solidFill>
                  <a:schemeClr val="tx2"/>
                </a:solidFill>
              </a:rPr>
              <a:t>Faculty of Pedagogical Education, Management and Arts</a:t>
            </a:r>
          </a:p>
          <a:p>
            <a:pPr>
              <a:buFont typeface="Wingdings" panose="05000000000000000000" pitchFamily="2" charset="2"/>
              <a:buChar char="q"/>
            </a:pPr>
            <a:r>
              <a:rPr lang="en-US" sz="2400" dirty="0">
                <a:solidFill>
                  <a:schemeClr val="tx2"/>
                </a:solidFill>
              </a:rPr>
              <a:t>Faculty of Financial and Economic and Vocational Education</a:t>
            </a:r>
          </a:p>
          <a:p>
            <a:pPr>
              <a:buFont typeface="Wingdings" panose="05000000000000000000" pitchFamily="2" charset="2"/>
              <a:buChar char="q"/>
            </a:pPr>
            <a:r>
              <a:rPr lang="en-US" sz="2400" dirty="0">
                <a:solidFill>
                  <a:schemeClr val="tx2"/>
                </a:solidFill>
              </a:rPr>
              <a:t>Faculty of Physical Education, Sport and Health Care</a:t>
            </a:r>
          </a:p>
          <a:p>
            <a:pPr>
              <a:buFont typeface="Wingdings" panose="05000000000000000000" pitchFamily="2" charset="2"/>
              <a:buChar char="q"/>
            </a:pPr>
            <a:r>
              <a:rPr lang="en-US" sz="2400" dirty="0">
                <a:solidFill>
                  <a:schemeClr val="tx2"/>
                </a:solidFill>
              </a:rPr>
              <a:t>Faculty of Ukrainian and Foreign Philology</a:t>
            </a:r>
            <a:endParaRPr lang="uk-UA" sz="2400" dirty="0">
              <a:solidFill>
                <a:schemeClr val="tx2"/>
              </a:solidFill>
            </a:endParaRPr>
          </a:p>
        </p:txBody>
      </p:sp>
      <p:pic>
        <p:nvPicPr>
          <p:cNvPr id="5" name="Picture 2" descr="Логотип університету: 1">
            <a:extLst>
              <a:ext uri="{FF2B5EF4-FFF2-40B4-BE49-F238E27FC236}">
                <a16:creationId xmlns:a16="http://schemas.microsoft.com/office/drawing/2014/main" id="{73832821-A192-4025-8F0C-7281C587E7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973"/>
          <a:stretch/>
        </p:blipFill>
        <p:spPr bwMode="auto">
          <a:xfrm>
            <a:off x="179512" y="179520"/>
            <a:ext cx="864029" cy="8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99057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7141</TotalTime>
  <Words>4358</Words>
  <Application>Microsoft Office PowerPoint</Application>
  <PresentationFormat>Екран (16:9)</PresentationFormat>
  <Paragraphs>285</Paragraphs>
  <Slides>47</Slides>
  <Notes>5</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47</vt:i4>
      </vt:variant>
    </vt:vector>
  </HeadingPairs>
  <TitlesOfParts>
    <vt:vector size="52" baseType="lpstr">
      <vt:lpstr>Arial</vt:lpstr>
      <vt:lpstr>Calibri</vt:lpstr>
      <vt:lpstr>FreeSans</vt:lpstr>
      <vt:lpstr>Wingdings</vt:lpstr>
      <vt:lpstr>Тема Office</vt:lpstr>
      <vt:lpstr>Презентація PowerPoint</vt:lpstr>
      <vt:lpstr>Aims of the University</vt:lpstr>
      <vt:lpstr>Презентація PowerPoint</vt:lpstr>
      <vt:lpstr>Internationalization strategy of the University</vt:lpstr>
      <vt:lpstr>History of the University</vt:lpstr>
      <vt:lpstr>Презентація PowerPoint</vt:lpstr>
      <vt:lpstr>Viktor Kotsur</vt:lpstr>
      <vt:lpstr>Educational and scientific  activities</vt:lpstr>
      <vt:lpstr>Structure</vt:lpstr>
      <vt:lpstr>Bachelor Degree Specialties</vt:lpstr>
      <vt:lpstr>Master Degree Specialties</vt:lpstr>
      <vt:lpstr>Ph.D. Specialties</vt:lpstr>
      <vt:lpstr>Презентація PowerPoint</vt:lpstr>
      <vt:lpstr>Презентація PowerPoint</vt:lpstr>
      <vt:lpstr>International activities AND PROJECTS</vt:lpstr>
      <vt:lpstr>Web-site of the International Relations Department</vt:lpstr>
      <vt:lpstr>Academic mobility programs </vt:lpstr>
      <vt:lpstr>Project of the program “Student Academic Mobility (SAM) Ukraine”</vt:lpstr>
      <vt:lpstr>ERASMUS+ Youth KA 2 project “Adaptation Guide to Educational System &amp; Social Life for International Students”</vt:lpstr>
      <vt:lpstr>The Affiliated Diploma</vt:lpstr>
      <vt:lpstr>The project “New Ukrainian school – a new teacher”</vt:lpstr>
      <vt:lpstr>ERASMUS+ KA2 project “Modernization of pedagogical higher education by innovative teaching instruments – MoPED”</vt:lpstr>
      <vt:lpstr>The results of the MoPED project</vt:lpstr>
      <vt:lpstr>Additional results of the MoPED project</vt:lpstr>
      <vt:lpstr>Erasmus+ CBHE Project UTTERLY “University Teachers' Certification Centres: Innovative Approach to Promotion Teaching Excellence”</vt:lpstr>
      <vt:lpstr>Project “Study and distinguish: info-media literacy”</vt:lpstr>
      <vt:lpstr>Cooperation with Guangdong University of Petrochemical Technology</vt:lpstr>
      <vt:lpstr>Tempus IV Project «Ecological Education in Ukraine, Russia and Belarus» (EcoBRU).</vt:lpstr>
      <vt:lpstr>“Transfer of European experience in the fields of educational management , international cooperation with Pereiaslav-Khmelnytskyi Hryhorii Skovoroda State Pedagogical University”</vt:lpstr>
      <vt:lpstr>“Changes in pedagogical faculties and universities in the 21st century”</vt:lpstr>
      <vt:lpstr>“Progressive University Management”</vt:lpstr>
      <vt:lpstr>  Cooperation with the Istanbul Foundation for Science and Culture</vt:lpstr>
      <vt:lpstr>Erasmus+ Youth project “Discovering and Sharing Common Human and Moral Values”</vt:lpstr>
      <vt:lpstr>Erasmus+ Youth project “Picture on the wall”</vt:lpstr>
      <vt:lpstr>Erasmus+ Youth project “Let’s write an utopia”</vt:lpstr>
      <vt:lpstr>Erasmus+ Youth project “Tracing cultural heritage”</vt:lpstr>
      <vt:lpstr>Erasmus+ Youth project “A Different Country – A Different Life”</vt:lpstr>
      <vt:lpstr>Erasmus+ Youth project “Unity is strength”</vt:lpstr>
      <vt:lpstr>«Human rights, democracy, diversity and internationalization of Ukrainian society»</vt:lpstr>
      <vt:lpstr>Pereiaslav</vt:lpstr>
      <vt:lpstr>Презентація PowerPoint</vt:lpstr>
      <vt:lpstr>Famous persons</vt:lpstr>
      <vt:lpstr>Famous persons</vt:lpstr>
      <vt:lpstr>Презентація PowerPoint</vt:lpstr>
      <vt:lpstr>Презентація PowerPoint</vt:lpstr>
      <vt:lpstr>Презентація PowerPoint</vt:lpstr>
      <vt:lpstr>Thank you for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Тарас</dc:creator>
  <cp:lastModifiedBy>Валентина Лялька</cp:lastModifiedBy>
  <cp:revision>379</cp:revision>
  <cp:lastPrinted>2019-04-30T10:53:43Z</cp:lastPrinted>
  <dcterms:created xsi:type="dcterms:W3CDTF">2019-04-25T22:32:02Z</dcterms:created>
  <dcterms:modified xsi:type="dcterms:W3CDTF">2021-02-11T08:38:40Z</dcterms:modified>
</cp:coreProperties>
</file>