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68" r:id="rId2"/>
    <p:sldId id="267" r:id="rId3"/>
    <p:sldId id="269" r:id="rId4"/>
    <p:sldId id="270" r:id="rId5"/>
    <p:sldId id="271" r:id="rId6"/>
    <p:sldId id="304" r:id="rId7"/>
    <p:sldId id="272" r:id="rId8"/>
    <p:sldId id="273" r:id="rId9"/>
    <p:sldId id="305" r:id="rId10"/>
    <p:sldId id="274" r:id="rId11"/>
    <p:sldId id="306" r:id="rId12"/>
    <p:sldId id="309" r:id="rId13"/>
    <p:sldId id="307" r:id="rId14"/>
    <p:sldId id="308" r:id="rId15"/>
    <p:sldId id="310" r:id="rId16"/>
    <p:sldId id="311" r:id="rId17"/>
    <p:sldId id="312" r:id="rId18"/>
    <p:sldId id="313" r:id="rId19"/>
    <p:sldId id="314" r:id="rId20"/>
    <p:sldId id="315" r:id="rId21"/>
    <p:sldId id="316" r:id="rId22"/>
    <p:sldId id="296" r:id="rId23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81" autoAdjust="0"/>
    <p:restoredTop sz="94660"/>
  </p:normalViewPr>
  <p:slideViewPr>
    <p:cSldViewPr snapToGrid="0">
      <p:cViewPr varScale="1">
        <p:scale>
          <a:sx n="81" d="100"/>
          <a:sy n="81" d="100"/>
        </p:scale>
        <p:origin x="100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3F7086-35D3-4D01-A4B0-71C51EC6D6B3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1DEA56-8440-4F53-81D6-EE1CE70FEC7A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839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1DEA56-8440-4F53-81D6-EE1CE70FEC7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9761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1DEA56-8440-4F53-81D6-EE1CE70FEC7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2680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1DEA56-8440-4F53-81D6-EE1CE70FEC7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8795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1DEA56-8440-4F53-81D6-EE1CE70FEC7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8463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1DEA56-8440-4F53-81D6-EE1CE70FEC7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9085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1DEA56-8440-4F53-81D6-EE1CE70FEC7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9120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1DEA56-8440-4F53-81D6-EE1CE70FEC7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649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1DEA56-8440-4F53-81D6-EE1CE70FEC7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6794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1DEA56-8440-4F53-81D6-EE1CE70FEC7A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824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0A8B14-E2B7-4A16-8C7D-35AA179394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/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0CB77879-3607-4F07-98C2-AF93BC7EC9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D7DC5FA6-C97B-4F11-9096-C2D97E53E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0EC61-43E7-49AB-830E-0E972C89BA55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CD99C502-0D4E-4AD3-AFE9-C13C56503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2F208C93-FE5E-4BFB-8267-0B115E3F2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62DAB-DF4A-4935-9C04-53D310F6AA84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10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560BBC-E1C4-4A66-97CF-05426C4CD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/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9DAF4BBD-7BA9-4BC5-A6CE-1334C9A80B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01C27614-801D-46E5-8BB4-F9AC40BFA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0EC61-43E7-49AB-830E-0E972C89BA55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0DE576BC-134D-4C9F-B419-7678FE2B0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BE958FDA-C4E6-48C9-B7D7-AF85C8E94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62DAB-DF4A-4935-9C04-53D310F6AA84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680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9625D5D3-42B4-4A4D-8D3C-A277F06CA6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  <a:endParaRPr lang="en-US"/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AE1DA97E-8562-4B05-BC3B-AB7494A075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89F0552E-C73F-44A8-8AB1-DA0D7BCB7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0EC61-43E7-49AB-830E-0E972C89BA55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009DC6CB-7821-42EE-9B26-858707ED1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5DC61E59-BB63-4A58-B772-4DD7A13B0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62DAB-DF4A-4935-9C04-53D310F6AA84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914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DE26D5-E3F5-4AB2-A24E-66CDEF6A8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659CD42B-8FD1-4B75-BEDD-F7A38B7C1D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CE835736-8659-40D8-9278-422963225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0EC61-43E7-49AB-830E-0E972C89BA55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91A411C3-A8D0-45CB-AF62-72B91A789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84E986F5-34CE-44AE-8410-F5B3F1743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62DAB-DF4A-4935-9C04-53D310F6AA84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346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9B5363-0018-4E96-A627-4E5CF6C69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F6EE8B6A-CBDA-4388-920F-EBFD83C845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7600171C-942A-46F3-928C-8A690E1EB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0EC61-43E7-49AB-830E-0E972C89BA55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EE694A4F-D4F8-44A1-B274-7C6771F58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648931E7-60B0-4990-8A27-28F751058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62DAB-DF4A-4935-9C04-53D310F6AA84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212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9437EB-F933-40CC-AD98-C5C6620EC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1918732-94AB-4E7B-AC33-8D466E1281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/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237F4A0F-8CFC-40F0-93BB-0B5F9D150B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/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587905C0-92A6-44AD-B9D1-31D859694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0EC61-43E7-49AB-830E-0E972C89BA55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A06073FD-B92D-4B44-9439-FCC78C387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664F4092-BA0E-4ED1-943E-0791FFC5E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62DAB-DF4A-4935-9C04-53D310F6AA84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074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27D3A4-CE63-4464-A37E-BDC6C0464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4706B377-E0CC-4D47-8AA3-51327C35A8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401EE6E1-653D-4057-9F90-55B60C20E8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/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864614CF-F96E-458D-8F7B-AAC3DADD5D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6E2159DA-6FDD-494B-9697-047EBFC85F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/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34D991E9-A2DD-4876-BD45-D08947C5B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0EC61-43E7-49AB-830E-0E972C89BA55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DE442481-3AFA-492C-922D-753B6D460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860D0418-F868-49E8-9E8D-8BEC55F28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62DAB-DF4A-4935-9C04-53D310F6AA84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872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ED3C47-5983-47F6-9E10-D7F06A2E7F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/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CFA36026-9448-4ED3-BF84-B852C3E16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0EC61-43E7-49AB-830E-0E972C89BA55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58BD71D5-318A-4A99-A3B8-5084529CB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01622E98-B622-4D85-8762-50D894D83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62DAB-DF4A-4935-9C04-53D310F6AA84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493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FB445E37-5CEA-484A-A710-7E6288093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0EC61-43E7-49AB-830E-0E972C89BA55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4DE8B5AD-668F-4798-B383-16369C773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A6817683-3CA6-4448-BE76-5E25073BA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62DAB-DF4A-4935-9C04-53D310F6AA84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902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B94FDD-C0D0-4B44-860D-73A30FF44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4AC59BA-D330-4430-A163-A00EAE644E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EAD26D53-C43F-43EA-BB64-887ECD9C2D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463CD001-1EF1-429D-AA54-5DC152987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0EC61-43E7-49AB-830E-0E972C89BA55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1D97F3F3-9DB4-446A-BC1F-5E03AFB79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BE7086C3-CBF2-4129-BDD3-7264A66BF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62DAB-DF4A-4935-9C04-53D310F6AA84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270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86AC32-8DA1-4A16-B762-1BF6EC37A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/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EEECF70A-C43B-4973-ABBC-B32BDB196A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2A84F805-A7CC-48D9-A9D5-1020398270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C5CE6A5F-0C4D-4F97-B49D-B39043F55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0EC61-43E7-49AB-830E-0E972C89BA55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9EAA9367-9B79-417F-A776-2703CB043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25318CA8-1AC9-4BB2-9588-6C71F9E45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62DAB-DF4A-4935-9C04-53D310F6AA84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887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AB29BCD0-BD63-45D2-BE9B-B7D9C61752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DA691F36-4B38-49CC-B4FF-AF26C96646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45A4F904-7139-4339-ADC4-75EA0ADB3C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0EC61-43E7-49AB-830E-0E972C89BA55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1E878EBE-B116-433B-8AAC-D1BEE6CC6A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D48937E3-EE80-4FE9-B8C1-6882E1E9DF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262DAB-DF4A-4935-9C04-53D310F6AA84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404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erasmusplus.org.ua/erasmus/zhan-mone/pidtrymka-asotsiatsii.html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erasmusplus.org.ua/erasmus/zhan-mone.html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erasmusplus.org.ua/erasmus/novyny-i-baza-proektiv.html" TargetMode="External"/><Relationship Id="rId2" Type="http://schemas.openxmlformats.org/officeDocument/2006/relationships/hyperlink" Target="http://erasmusplus.org.ua/erasmus/zhanmone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hyperlink" Target="https://eacea.ec.europa.eu/erasmus-plus_en" TargetMode="External"/><Relationship Id="rId4" Type="http://schemas.openxmlformats.org/officeDocument/2006/relationships/hyperlink" Target="https://eacea.ec.europa.eu/erasmusplus/actions/jean-monnet_en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ec.europa.eu/info/fundingtenders/opportunities/portal/screen/how-to-participate/how-toparticipate" TargetMode="External"/><Relationship Id="rId2" Type="http://schemas.openxmlformats.org/officeDocument/2006/relationships/hyperlink" Target="http://ec.europa.eu/programmes/erasmus-plus/resources_en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ec.europa.eu/programmes/erasmus-plus/projects/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doir.phdpu.edu.ua/" TargetMode="External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gif"/><Relationship Id="rId5" Type="http://schemas.openxmlformats.org/officeDocument/2006/relationships/hyperlink" Target="mailto:valyalyalka@ukr.net" TargetMode="External"/><Relationship Id="rId4" Type="http://schemas.openxmlformats.org/officeDocument/2006/relationships/hyperlink" Target="mailto:kovtunok@ukr.net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rasmusplus.org.ua/erasmus/zhan-mone/vykladannia-i-doslidzhennia/1846-kafedra-zhan-mone.html" TargetMode="Externa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erasmusplus.org.ua/erasmus/zhan-mone/vykladannia-i-doslidzhennia/1838-vykladannia-i-doslidzhennia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erasmusplus.org.ua/erasmus/zhan-mone/vykladannia-i-doslidzhennia/1848-tsentri-doskonalosti-zhan-mone.html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erasmusplus.org.ua/erasmus/zhan-mone/obmin-znanniamy/1839-obmin-znanniamy.html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erasmusplus.org.ua/erasmus/zhan-mone/obmin-znanniamy/1847-proekty-zhan-mone.html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Rectangle 68">
            <a:extLst>
              <a:ext uri="{FF2B5EF4-FFF2-40B4-BE49-F238E27FC236}">
                <a16:creationId xmlns:a16="http://schemas.microsoft.com/office/drawing/2014/main" id="{42A5316D-ED2F-4F89-B4B4-8D9240B1A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3236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30ED4A-29B7-4EBE-AD07-ABE2563B8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510" y="1487272"/>
            <a:ext cx="2743200" cy="2743200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100" b="1" kern="1200" dirty="0">
                <a:solidFill>
                  <a:srgbClr val="FFFFFF"/>
                </a:solidFill>
                <a:latin typeface="Bookman Old Style" panose="02050604050505020204" pitchFamily="18" charset="0"/>
              </a:rPr>
              <a:t>ЖАН МОНЕ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2DADA6CF-3541-4B13-A2D1-7BACCADC80A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9150"/>
          <a:stretch/>
        </p:blipFill>
        <p:spPr>
          <a:xfrm>
            <a:off x="4309291" y="0"/>
            <a:ext cx="7188199" cy="218771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4FFF400-7216-4C5A-BAA2-A1651D8D3E5E}"/>
              </a:ext>
            </a:extLst>
          </p:cNvPr>
          <p:cNvSpPr txBox="1"/>
          <p:nvPr/>
        </p:nvSpPr>
        <p:spPr>
          <a:xfrm>
            <a:off x="3998596" y="4230472"/>
            <a:ext cx="7498894" cy="2590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i="0" dirty="0" err="1">
                <a:solidFill>
                  <a:srgbClr val="002060"/>
                </a:solidFill>
                <a:effectLst/>
                <a:latin typeface="Bookman Old Style" panose="02050604050505020204" pitchFamily="18" charset="0"/>
              </a:rPr>
              <a:t>Ціль</a:t>
            </a:r>
            <a:r>
              <a:rPr lang="en-US" sz="2000" i="0" dirty="0">
                <a:solidFill>
                  <a:srgbClr val="00206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en-US" sz="2000" i="0" dirty="0" err="1">
                <a:solidFill>
                  <a:srgbClr val="002060"/>
                </a:solidFill>
                <a:effectLst/>
                <a:latin typeface="Bookman Old Style" panose="02050604050505020204" pitchFamily="18" charset="0"/>
              </a:rPr>
              <a:t>напряму</a:t>
            </a:r>
            <a:r>
              <a:rPr lang="en-US" sz="2000" i="0" dirty="0">
                <a:solidFill>
                  <a:srgbClr val="00206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en-US" sz="2000" i="0" dirty="0" err="1">
                <a:solidFill>
                  <a:srgbClr val="002060"/>
                </a:solidFill>
                <a:effectLst/>
                <a:latin typeface="Bookman Old Style" panose="02050604050505020204" pitchFamily="18" charset="0"/>
              </a:rPr>
              <a:t>Жан</a:t>
            </a:r>
            <a:r>
              <a:rPr lang="en-US" sz="2000" i="0" dirty="0">
                <a:solidFill>
                  <a:srgbClr val="00206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en-US" sz="2000" i="0" dirty="0" err="1">
                <a:solidFill>
                  <a:srgbClr val="002060"/>
                </a:solidFill>
                <a:effectLst/>
                <a:latin typeface="Bookman Old Style" panose="02050604050505020204" pitchFamily="18" charset="0"/>
              </a:rPr>
              <a:t>Моне</a:t>
            </a:r>
            <a:r>
              <a:rPr lang="en-US" sz="2000" i="0" dirty="0">
                <a:solidFill>
                  <a:srgbClr val="002060"/>
                </a:solidFill>
                <a:effectLst/>
                <a:latin typeface="Bookman Old Style" panose="02050604050505020204" pitchFamily="18" charset="0"/>
              </a:rPr>
              <a:t> в </a:t>
            </a:r>
            <a:r>
              <a:rPr lang="en-US" sz="2000" i="0" dirty="0" err="1">
                <a:solidFill>
                  <a:srgbClr val="002060"/>
                </a:solidFill>
                <a:effectLst/>
                <a:latin typeface="Bookman Old Style" panose="02050604050505020204" pitchFamily="18" charset="0"/>
              </a:rPr>
              <a:t>рамках</a:t>
            </a:r>
            <a:r>
              <a:rPr lang="en-US" sz="2000" i="0" dirty="0">
                <a:solidFill>
                  <a:srgbClr val="00206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en-US" sz="2000" i="0" dirty="0" err="1">
                <a:solidFill>
                  <a:srgbClr val="002060"/>
                </a:solidFill>
                <a:effectLst/>
                <a:latin typeface="Bookman Old Style" panose="02050604050505020204" pitchFamily="18" charset="0"/>
              </a:rPr>
              <a:t>Програми</a:t>
            </a:r>
            <a:r>
              <a:rPr lang="en-US" sz="2000" i="0" dirty="0">
                <a:solidFill>
                  <a:srgbClr val="002060"/>
                </a:solidFill>
                <a:effectLst/>
                <a:latin typeface="Bookman Old Style" panose="02050604050505020204" pitchFamily="18" charset="0"/>
              </a:rPr>
              <a:t> ЄС </a:t>
            </a:r>
            <a:r>
              <a:rPr lang="en-US" sz="2000" i="0" dirty="0" err="1">
                <a:solidFill>
                  <a:srgbClr val="002060"/>
                </a:solidFill>
                <a:effectLst/>
                <a:latin typeface="Bookman Old Style" panose="02050604050505020204" pitchFamily="18" charset="0"/>
              </a:rPr>
              <a:t>Еразмус</a:t>
            </a:r>
            <a:r>
              <a:rPr lang="en-US" sz="2000" i="0" dirty="0">
                <a:solidFill>
                  <a:srgbClr val="002060"/>
                </a:solidFill>
                <a:effectLst/>
                <a:latin typeface="Bookman Old Style" panose="02050604050505020204" pitchFamily="18" charset="0"/>
              </a:rPr>
              <a:t>+: 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i="0" dirty="0" err="1">
                <a:solidFill>
                  <a:srgbClr val="002060"/>
                </a:solidFill>
                <a:effectLst/>
                <a:latin typeface="Bookman Old Style" panose="02050604050505020204" pitchFamily="18" charset="0"/>
              </a:rPr>
              <a:t>активізувати</a:t>
            </a:r>
            <a:r>
              <a:rPr lang="en-US" sz="2000" i="0" dirty="0">
                <a:solidFill>
                  <a:srgbClr val="00206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en-US" sz="2000" i="0" dirty="0" err="1">
                <a:solidFill>
                  <a:srgbClr val="002060"/>
                </a:solidFill>
                <a:effectLst/>
                <a:latin typeface="Bookman Old Style" panose="02050604050505020204" pitchFamily="18" charset="0"/>
              </a:rPr>
              <a:t>євроінтеграційний</a:t>
            </a:r>
            <a:r>
              <a:rPr lang="en-US" sz="2000" i="0" dirty="0">
                <a:solidFill>
                  <a:srgbClr val="00206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en-US" sz="2000" i="0" dirty="0" err="1">
                <a:solidFill>
                  <a:srgbClr val="002060"/>
                </a:solidFill>
                <a:effectLst/>
                <a:latin typeface="Bookman Old Style" panose="02050604050505020204" pitchFamily="18" charset="0"/>
              </a:rPr>
              <a:t>дискурс</a:t>
            </a:r>
            <a:r>
              <a:rPr lang="en-US" sz="2000" i="0" dirty="0">
                <a:solidFill>
                  <a:srgbClr val="002060"/>
                </a:solidFill>
                <a:effectLst/>
                <a:latin typeface="Bookman Old Style" panose="02050604050505020204" pitchFamily="18" charset="0"/>
              </a:rPr>
              <a:t>; 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i="0" dirty="0" err="1">
                <a:solidFill>
                  <a:srgbClr val="002060"/>
                </a:solidFill>
                <a:effectLst/>
                <a:latin typeface="Bookman Old Style" panose="02050604050505020204" pitchFamily="18" charset="0"/>
              </a:rPr>
              <a:t>сприяти</a:t>
            </a:r>
            <a:r>
              <a:rPr lang="en-US" sz="2000" i="0" dirty="0">
                <a:solidFill>
                  <a:srgbClr val="00206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en-US" sz="2000" i="0" dirty="0" err="1">
                <a:solidFill>
                  <a:srgbClr val="002060"/>
                </a:solidFill>
                <a:effectLst/>
                <a:latin typeface="Bookman Old Style" panose="02050604050505020204" pitchFamily="18" charset="0"/>
              </a:rPr>
              <a:t>досконалості</a:t>
            </a:r>
            <a:r>
              <a:rPr lang="en-US" sz="2000" i="0" dirty="0">
                <a:solidFill>
                  <a:srgbClr val="00206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en-US" sz="2000" i="0" dirty="0" err="1">
                <a:solidFill>
                  <a:srgbClr val="002060"/>
                </a:solidFill>
                <a:effectLst/>
                <a:latin typeface="Bookman Old Style" panose="02050604050505020204" pitchFamily="18" charset="0"/>
              </a:rPr>
              <a:t>євроінтеграційних</a:t>
            </a:r>
            <a:r>
              <a:rPr lang="en-US" sz="2000" i="0" dirty="0">
                <a:solidFill>
                  <a:srgbClr val="00206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en-US" sz="2000" i="0" dirty="0" err="1">
                <a:solidFill>
                  <a:srgbClr val="002060"/>
                </a:solidFill>
                <a:effectLst/>
                <a:latin typeface="Bookman Old Style" panose="02050604050505020204" pitchFamily="18" charset="0"/>
              </a:rPr>
              <a:t>студій</a:t>
            </a:r>
            <a:r>
              <a:rPr lang="en-US" sz="2000" i="0" dirty="0">
                <a:solidFill>
                  <a:srgbClr val="002060"/>
                </a:solidFill>
                <a:effectLst/>
                <a:latin typeface="Bookman Old Style" panose="02050604050505020204" pitchFamily="18" charset="0"/>
              </a:rPr>
              <a:t>; 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i="0" dirty="0" err="1">
                <a:solidFill>
                  <a:srgbClr val="002060"/>
                </a:solidFill>
                <a:effectLst/>
                <a:latin typeface="Bookman Old Style" panose="02050604050505020204" pitchFamily="18" charset="0"/>
              </a:rPr>
              <a:t>залучати</a:t>
            </a:r>
            <a:r>
              <a:rPr lang="en-US" sz="2000" i="0" dirty="0">
                <a:solidFill>
                  <a:srgbClr val="00206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en-US" sz="2000" i="0" dirty="0" err="1">
                <a:solidFill>
                  <a:srgbClr val="002060"/>
                </a:solidFill>
                <a:effectLst/>
                <a:latin typeface="Bookman Old Style" panose="02050604050505020204" pitchFamily="18" charset="0"/>
              </a:rPr>
              <a:t>заклади</a:t>
            </a:r>
            <a:r>
              <a:rPr lang="en-US" sz="2000" i="0" dirty="0">
                <a:solidFill>
                  <a:srgbClr val="00206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en-US" sz="2000" i="0" dirty="0" err="1">
                <a:solidFill>
                  <a:srgbClr val="002060"/>
                </a:solidFill>
                <a:effectLst/>
                <a:latin typeface="Bookman Old Style" panose="02050604050505020204" pitchFamily="18" charset="0"/>
              </a:rPr>
              <a:t>вищої</a:t>
            </a:r>
            <a:r>
              <a:rPr lang="en-US" sz="2000" i="0" dirty="0">
                <a:solidFill>
                  <a:srgbClr val="00206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en-US" sz="2000" i="0" dirty="0" err="1">
                <a:solidFill>
                  <a:srgbClr val="002060"/>
                </a:solidFill>
                <a:effectLst/>
                <a:latin typeface="Bookman Old Style" panose="02050604050505020204" pitchFamily="18" charset="0"/>
              </a:rPr>
              <a:t>освіти</a:t>
            </a:r>
            <a:r>
              <a:rPr lang="en-US" sz="2000" i="0" dirty="0">
                <a:solidFill>
                  <a:srgbClr val="00206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en-US" sz="2000" i="0" dirty="0" err="1">
                <a:solidFill>
                  <a:srgbClr val="002060"/>
                </a:solidFill>
                <a:effectLst/>
                <a:latin typeface="Bookman Old Style" panose="02050604050505020204" pitchFamily="18" charset="0"/>
              </a:rPr>
              <a:t>до</a:t>
            </a:r>
            <a:r>
              <a:rPr lang="en-US" sz="2000" i="0" dirty="0">
                <a:solidFill>
                  <a:srgbClr val="00206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en-US" sz="2000" i="0" dirty="0" err="1">
                <a:solidFill>
                  <a:srgbClr val="002060"/>
                </a:solidFill>
                <a:effectLst/>
                <a:latin typeface="Bookman Old Style" panose="02050604050505020204" pitchFamily="18" charset="0"/>
              </a:rPr>
              <a:t>дослідження</a:t>
            </a:r>
            <a:r>
              <a:rPr lang="en-US" sz="2000" i="0" dirty="0">
                <a:solidFill>
                  <a:srgbClr val="00206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en-US" sz="2000" i="0" dirty="0" err="1">
                <a:solidFill>
                  <a:srgbClr val="002060"/>
                </a:solidFill>
                <a:effectLst/>
                <a:latin typeface="Bookman Old Style" panose="02050604050505020204" pitchFamily="18" charset="0"/>
              </a:rPr>
              <a:t>євроінтеграційних</a:t>
            </a:r>
            <a:r>
              <a:rPr lang="en-US" sz="2000" i="0" dirty="0">
                <a:solidFill>
                  <a:srgbClr val="00206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en-US" sz="2000" i="0" dirty="0" err="1">
                <a:solidFill>
                  <a:srgbClr val="002060"/>
                </a:solidFill>
                <a:effectLst/>
                <a:latin typeface="Bookman Old Style" panose="02050604050505020204" pitchFamily="18" charset="0"/>
              </a:rPr>
              <a:t>процесів</a:t>
            </a:r>
            <a:r>
              <a:rPr lang="en-US" sz="2000" i="0" dirty="0">
                <a:solidFill>
                  <a:srgbClr val="002060"/>
                </a:solidFill>
                <a:effectLst/>
                <a:latin typeface="Bookman Old Style" panose="02050604050505020204" pitchFamily="18" charset="0"/>
              </a:rPr>
              <a:t>; 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i="0" dirty="0" err="1">
                <a:solidFill>
                  <a:srgbClr val="002060"/>
                </a:solidFill>
                <a:effectLst/>
                <a:latin typeface="Bookman Old Style" panose="02050604050505020204" pitchFamily="18" charset="0"/>
              </a:rPr>
              <a:t>поширювати</a:t>
            </a:r>
            <a:r>
              <a:rPr lang="en-US" sz="2000" i="0" dirty="0">
                <a:solidFill>
                  <a:srgbClr val="00206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en-US" sz="2000" i="0" dirty="0" err="1">
                <a:solidFill>
                  <a:srgbClr val="002060"/>
                </a:solidFill>
                <a:effectLst/>
                <a:latin typeface="Bookman Old Style" panose="02050604050505020204" pitchFamily="18" charset="0"/>
              </a:rPr>
              <a:t>ідей</a:t>
            </a:r>
            <a:r>
              <a:rPr lang="en-US" sz="2000" i="0" dirty="0">
                <a:solidFill>
                  <a:srgbClr val="00206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en-US" sz="2000" i="0" dirty="0" err="1">
                <a:solidFill>
                  <a:srgbClr val="002060"/>
                </a:solidFill>
                <a:effectLst/>
                <a:latin typeface="Bookman Old Style" panose="02050604050505020204" pitchFamily="18" charset="0"/>
              </a:rPr>
              <a:t>Об’єднаної</a:t>
            </a:r>
            <a:r>
              <a:rPr lang="en-US" sz="2000" i="0" dirty="0">
                <a:solidFill>
                  <a:srgbClr val="002060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en-US" sz="2000" i="0" dirty="0" err="1">
                <a:solidFill>
                  <a:srgbClr val="002060"/>
                </a:solidFill>
                <a:effectLst/>
                <a:latin typeface="Bookman Old Style" panose="02050604050505020204" pitchFamily="18" charset="0"/>
              </a:rPr>
              <a:t>Європи</a:t>
            </a:r>
            <a:r>
              <a:rPr lang="en-US" sz="2000" i="0" dirty="0">
                <a:solidFill>
                  <a:srgbClr val="002060"/>
                </a:solidFill>
                <a:effectLst/>
                <a:latin typeface="Bookman Old Style" panose="02050604050505020204" pitchFamily="18" charset="0"/>
              </a:rPr>
              <a:t>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B40802F-D729-48CF-9FCA-E34085D192B3}"/>
              </a:ext>
            </a:extLst>
          </p:cNvPr>
          <p:cNvSpPr txBox="1"/>
          <p:nvPr/>
        </p:nvSpPr>
        <p:spPr>
          <a:xfrm>
            <a:off x="3998596" y="1974968"/>
            <a:ext cx="7809587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Співпраця закладів вищої освіти й інших інституцій всього світу, які активно пропагують Євроінтеграцію України та мають науковців з публікаціями за </a:t>
            </a:r>
            <a:r>
              <a:rPr lang="uk-UA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тематиками</a:t>
            </a:r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Європейських студій, досвіду вивчення ЄС задля його адаптації в Україні. Покриває всі сфери економіки, де важливо вивчати та досліджувати досвід ЄС для України.</a:t>
            </a:r>
            <a:endParaRPr lang="en-US" sz="2000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73290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Rectangle 134">
            <a:extLst>
              <a:ext uri="{FF2B5EF4-FFF2-40B4-BE49-F238E27FC236}">
                <a16:creationId xmlns:a16="http://schemas.microsoft.com/office/drawing/2014/main" id="{42A5316D-ED2F-4F89-B4B4-8D9240B1A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3236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30ED4A-29B7-4EBE-AD07-ABE2563B8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114" y="1962941"/>
            <a:ext cx="3300885" cy="3044859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sz="2400" b="1" dirty="0">
                <a:solidFill>
                  <a:srgbClr val="FFFFFF"/>
                </a:solidFill>
                <a:latin typeface="Bookman Old Style" panose="02050604050505020204" pitchFamily="18" charset="0"/>
              </a:rPr>
              <a:t>ЖАН МОНЕ -</a:t>
            </a:r>
            <a:br>
              <a:rPr lang="en-US" sz="2400" b="1" dirty="0">
                <a:solidFill>
                  <a:srgbClr val="FFFFFF"/>
                </a:solidFill>
                <a:latin typeface="Bookman Old Style" panose="02050604050505020204" pitchFamily="18" charset="0"/>
              </a:rPr>
            </a:br>
            <a:r>
              <a:rPr lang="en-US" sz="2400" b="1" dirty="0">
                <a:solidFill>
                  <a:srgbClr val="FFFFFF"/>
                </a:solidFill>
                <a:latin typeface="Bookman Old Style" panose="02050604050505020204" pitchFamily="18" charset="0"/>
              </a:rPr>
              <a:t>ПІДТРИМКА ДІЯЛЬНОСТІ АСОЦІАЦІЙ</a:t>
            </a:r>
          </a:p>
        </p:txBody>
      </p:sp>
      <p:pic>
        <p:nvPicPr>
          <p:cNvPr id="11266" name="Picture 2">
            <a:extLst>
              <a:ext uri="{FF2B5EF4-FFF2-40B4-BE49-F238E27FC236}">
                <a16:creationId xmlns:a16="http://schemas.microsoft.com/office/drawing/2014/main" id="{3228384D-A67C-45F0-BDBB-095745274C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067826" y="4733826"/>
            <a:ext cx="2124173" cy="2124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B40802F-D729-48CF-9FCA-E34085D192B3}"/>
              </a:ext>
            </a:extLst>
          </p:cNvPr>
          <p:cNvSpPr txBox="1"/>
          <p:nvPr/>
        </p:nvSpPr>
        <p:spPr>
          <a:xfrm>
            <a:off x="3866493" y="1670398"/>
            <a:ext cx="7596501" cy="12920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b="1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Напрям</a:t>
            </a:r>
            <a:r>
              <a:rPr lang="en-US" sz="2000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Жан</a:t>
            </a:r>
            <a:r>
              <a:rPr lang="en-US" sz="2000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Моне</a:t>
            </a:r>
            <a:r>
              <a:rPr lang="en-US" sz="2000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підтримує</a:t>
            </a:r>
            <a:r>
              <a:rPr lang="en-US" sz="2000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 АСОЦІАЦІЇ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,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які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мають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своєю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чіткою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ціллю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сприяти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вивченню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євроінтеграційних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процесів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.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Такі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асоціації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повинні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бути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міждисциплінарними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та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відкритими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для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всіх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зацікавлених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професорів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,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викладачів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і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дослідників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,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що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спеціалізуються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на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європейських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студіях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у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тій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чи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іншій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країні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або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регіоні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.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Вони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повинні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гідно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представляти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академічну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спільноту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,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яка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спеціалізується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на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європейських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студіях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,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на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регіональному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,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національному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або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наднаціональному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рівні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.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Підтримка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буде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надана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лише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тим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асоціаціям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,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що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офіційно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зареєстровані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і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мають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статус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незалежної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юридичної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особи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05E2042-90CE-4C71-8705-C7FA1A5B98E7}"/>
              </a:ext>
            </a:extLst>
          </p:cNvPr>
          <p:cNvSpPr txBox="1"/>
          <p:nvPr/>
        </p:nvSpPr>
        <p:spPr>
          <a:xfrm>
            <a:off x="2800671" y="5226783"/>
            <a:ext cx="7304133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Детальну інформацію щодо ПРАВИЛ УЧАСТІ, КРИТЕРІЇВ ОЦІНЮВАННЯ ЗАЯВОК, АПЛІКАЦІЙНИХ ДОКУМЕНТІВ можна дізнатись тут: </a:t>
            </a:r>
            <a:r>
              <a:rPr lang="tr-TR" sz="2000" dirty="0">
                <a:solidFill>
                  <a:srgbClr val="002060"/>
                </a:solidFill>
                <a:latin typeface="Bookman Old Style" panose="02050604050505020204" pitchFamily="18" charset="0"/>
                <a:hlinkClick r:id="rId4"/>
              </a:rPr>
              <a:t>https://erasmusplus.org.ua/erasmus/zhan-mone/pidtrymka-asotsiatsii.html</a:t>
            </a:r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endParaRPr lang="en-US" sz="2000" dirty="0">
              <a:latin typeface="Bookman Old Style" panose="02050604050505020204" pitchFamily="18" charset="0"/>
            </a:endParaRP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36F7ABFC-B06A-4EA5-96CF-F374BD17446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90978" y="209407"/>
            <a:ext cx="4580752" cy="1534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7950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2A5316D-ED2F-4F89-B4B4-8D9240B1A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3236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B03A8F-E247-461D-89AF-2B4F88344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5140" y="1743958"/>
            <a:ext cx="3176833" cy="3160142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>
            <a:normAutofit/>
          </a:bodyPr>
          <a:lstStyle/>
          <a:p>
            <a:pPr algn="ctr"/>
            <a:r>
              <a:rPr lang="uk-UA" sz="2600" b="1" dirty="0">
                <a:solidFill>
                  <a:srgbClr val="FFFFFF"/>
                </a:solidFill>
                <a:latin typeface="Bookman Old Style" panose="02050604050505020204" pitchFamily="18" charset="0"/>
              </a:rPr>
              <a:t>Жан Моне - підтримка асоціацій: види діяльності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372DA685-C899-41D3-8CBD-532722B3D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95308" y="1819373"/>
            <a:ext cx="7531492" cy="459085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Асоціації можуть займатися різноманітними, типовими для них видами діяльності, наприклад: </a:t>
            </a:r>
          </a:p>
          <a:p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організовувати та проваджувати статутну діяльність асоціацій, що спеціалізуються на європейських студіях та питаннях функціонування ЄС (публікація бюлетеню, створення спеціального веб-сайту, організація окремих </a:t>
            </a:r>
            <a:r>
              <a:rPr lang="uk-UA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промоційних</a:t>
            </a:r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заходів, спрямованих на більшу візуалізацію Європейського Союзу та європейських студій тощо); </a:t>
            </a:r>
          </a:p>
          <a:p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проводити дослідження за окремими євроінтеграційними питаннями та надавати консультативно-дорадчі послуги </a:t>
            </a:r>
            <a:r>
              <a:rPr lang="uk-UA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стейкхолдерам</a:t>
            </a:r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різних рівнів, поширювати інформацію серед установ, що займаються євроінтеграційною проблематикою, та серед широких верств населення, сприяючи активному громадянству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9A036379-BFF6-4E64-903B-B987AB8F44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0978" y="209407"/>
            <a:ext cx="4580752" cy="1534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59923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42A5316D-ED2F-4F89-B4B4-8D9240B1A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3236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D51C33-D707-4420-A265-C7EA82763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510" y="1487272"/>
            <a:ext cx="2743200" cy="2743200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>
            <a:normAutofit/>
          </a:bodyPr>
          <a:lstStyle/>
          <a:p>
            <a:pPr algn="ctr"/>
            <a:r>
              <a:rPr lang="uk-UA" sz="2600" b="1" dirty="0">
                <a:solidFill>
                  <a:srgbClr val="FFFFFF"/>
                </a:solidFill>
                <a:latin typeface="Bookman Old Style" panose="02050604050505020204" pitchFamily="18" charset="0"/>
              </a:rPr>
              <a:t>Тематика українських проєктів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B8C40D1-3C23-4114-874D-2C88F6467D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65925" y="1944471"/>
            <a:ext cx="7811610" cy="4572001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фінансові аспекти європейської інтеграції</a:t>
            </a:r>
          </a:p>
          <a:p>
            <a:pPr>
              <a:spcBef>
                <a:spcPts val="0"/>
              </a:spcBef>
            </a:pPr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міждисциплінарні студії з європеїзації</a:t>
            </a:r>
          </a:p>
          <a:p>
            <a:pPr>
              <a:spcBef>
                <a:spcPts val="0"/>
              </a:spcBef>
            </a:pPr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європейське право і політика</a:t>
            </a:r>
          </a:p>
          <a:p>
            <a:pPr>
              <a:spcBef>
                <a:spcPts val="0"/>
              </a:spcBef>
            </a:pPr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успішні практики ЄС зі стійкої економіки</a:t>
            </a:r>
          </a:p>
          <a:p>
            <a:pPr>
              <a:spcBef>
                <a:spcPts val="0"/>
              </a:spcBef>
            </a:pPr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корпоративна соціальна відповідальність</a:t>
            </a:r>
          </a:p>
          <a:p>
            <a:pPr>
              <a:spcBef>
                <a:spcPts val="0"/>
              </a:spcBef>
            </a:pPr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європейський досвід у сфері демократії та врядування</a:t>
            </a:r>
          </a:p>
          <a:p>
            <a:pPr>
              <a:spcBef>
                <a:spcPts val="0"/>
              </a:spcBef>
            </a:pPr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екологічна відповідальність бізнесу, угода про торгівлю з ЄС – можливості, виклики та перспективи,</a:t>
            </a:r>
          </a:p>
          <a:p>
            <a:pPr>
              <a:spcBef>
                <a:spcPts val="0"/>
              </a:spcBef>
            </a:pPr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концепція Європи</a:t>
            </a:r>
          </a:p>
          <a:p>
            <a:pPr>
              <a:spcBef>
                <a:spcPts val="0"/>
              </a:spcBef>
            </a:pPr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аграрна політика ЄС</a:t>
            </a:r>
          </a:p>
          <a:p>
            <a:pPr>
              <a:spcBef>
                <a:spcPts val="0"/>
              </a:spcBef>
            </a:pPr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крос-культурні порівняння України та ЄС в освітніх дослідженнях</a:t>
            </a:r>
          </a:p>
          <a:p>
            <a:pPr>
              <a:spcBef>
                <a:spcPts val="0"/>
              </a:spcBef>
            </a:pPr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захист довкілля</a:t>
            </a:r>
          </a:p>
          <a:p>
            <a:pPr>
              <a:spcBef>
                <a:spcPts val="0"/>
              </a:spcBef>
            </a:pPr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стійкий розвиток</a:t>
            </a:r>
          </a:p>
          <a:p>
            <a:pPr>
              <a:spcBef>
                <a:spcPts val="0"/>
              </a:spcBef>
            </a:pPr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мережева економіка</a:t>
            </a: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242D07D7-34B8-4ED5-87A9-5139799A1A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0978" y="209407"/>
            <a:ext cx="4580752" cy="1534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98139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42A5316D-ED2F-4F89-B4B4-8D9240B1A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3236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D51C33-D707-4420-A265-C7EA82763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510" y="1487272"/>
            <a:ext cx="2743200" cy="2743200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>
            <a:normAutofit/>
          </a:bodyPr>
          <a:lstStyle/>
          <a:p>
            <a:pPr algn="ctr"/>
            <a:r>
              <a:rPr lang="uk-UA" sz="2600" b="1" dirty="0">
                <a:solidFill>
                  <a:srgbClr val="FFFFFF"/>
                </a:solidFill>
                <a:latin typeface="Bookman Old Style" panose="02050604050505020204" pitchFamily="18" charset="0"/>
              </a:rPr>
              <a:t>Тематика українських проєктів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B8C40D1-3C23-4114-874D-2C88F6467D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85880" y="1866507"/>
            <a:ext cx="7811610" cy="4713401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логічна політика та екологічне право ЄС</a:t>
            </a:r>
          </a:p>
          <a:p>
            <a:pPr>
              <a:spcBef>
                <a:spcPts val="0"/>
              </a:spcBef>
            </a:pPr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управління конфліктами та кризовий менеджмент</a:t>
            </a:r>
          </a:p>
          <a:p>
            <a:pPr>
              <a:spcBef>
                <a:spcPts val="0"/>
              </a:spcBef>
            </a:pPr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соціальна згуртованість</a:t>
            </a:r>
          </a:p>
          <a:p>
            <a:pPr>
              <a:spcBef>
                <a:spcPts val="0"/>
              </a:spcBef>
            </a:pPr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якість вищої освіти та освітніх досліджень</a:t>
            </a:r>
          </a:p>
          <a:p>
            <a:pPr>
              <a:spcBef>
                <a:spcPts val="0"/>
              </a:spcBef>
            </a:pPr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європейські бізнес-моделі,</a:t>
            </a:r>
          </a:p>
          <a:p>
            <a:pPr>
              <a:spcBef>
                <a:spcPts val="0"/>
              </a:spcBef>
            </a:pPr>
            <a:r>
              <a:rPr lang="uk-UA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мовна</a:t>
            </a:r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політика ЄС</a:t>
            </a:r>
          </a:p>
          <a:p>
            <a:pPr>
              <a:spcBef>
                <a:spcPts val="0"/>
              </a:spcBef>
            </a:pPr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споживання та контроль безпечності харчових продуктів у ЄС</a:t>
            </a:r>
          </a:p>
          <a:p>
            <a:pPr>
              <a:spcBef>
                <a:spcPts val="0"/>
              </a:spcBef>
            </a:pPr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адаптація законодавства в Україні до ЄС</a:t>
            </a:r>
          </a:p>
          <a:p>
            <a:pPr>
              <a:spcBef>
                <a:spcPts val="0"/>
              </a:spcBef>
            </a:pPr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європейські цінності та ідентичність</a:t>
            </a:r>
          </a:p>
          <a:p>
            <a:pPr>
              <a:spcBef>
                <a:spcPts val="0"/>
              </a:spcBef>
            </a:pPr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медична освіта</a:t>
            </a:r>
          </a:p>
          <a:p>
            <a:pPr>
              <a:spcBef>
                <a:spcPts val="0"/>
              </a:spcBef>
            </a:pPr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європейські </a:t>
            </a:r>
            <a:r>
              <a:rPr lang="uk-UA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антитоталітариські</a:t>
            </a:r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практики</a:t>
            </a:r>
          </a:p>
          <a:p>
            <a:pPr>
              <a:spcBef>
                <a:spcPts val="0"/>
              </a:spcBef>
            </a:pPr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енергоефективність</a:t>
            </a:r>
          </a:p>
          <a:p>
            <a:pPr>
              <a:spcBef>
                <a:spcPts val="0"/>
              </a:spcBef>
            </a:pPr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виклики безпеки</a:t>
            </a:r>
          </a:p>
          <a:p>
            <a:pPr>
              <a:spcBef>
                <a:spcPts val="0"/>
              </a:spcBef>
            </a:pPr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успішні практики з розвитку регіонів</a:t>
            </a:r>
          </a:p>
          <a:p>
            <a:pPr>
              <a:spcBef>
                <a:spcPts val="0"/>
              </a:spcBef>
            </a:pPr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підвищення конкурентоспроможності ЄС</a:t>
            </a: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242D07D7-34B8-4ED5-87A9-5139799A1A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0978" y="209407"/>
            <a:ext cx="4580752" cy="1534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5183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42A5316D-ED2F-4F89-B4B4-8D9240B1A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3236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D51C33-D707-4420-A265-C7EA82763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510" y="1487272"/>
            <a:ext cx="2743200" cy="2743200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>
            <a:normAutofit/>
          </a:bodyPr>
          <a:lstStyle/>
          <a:p>
            <a:pPr algn="ctr"/>
            <a:r>
              <a:rPr lang="uk-UA" sz="2600" b="1" dirty="0">
                <a:solidFill>
                  <a:srgbClr val="FFFFFF"/>
                </a:solidFill>
                <a:latin typeface="Bookman Old Style" panose="02050604050505020204" pitchFamily="18" charset="0"/>
              </a:rPr>
              <a:t>Тематика українських проєктів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B8C40D1-3C23-4114-874D-2C88F6467D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85880" y="1932494"/>
            <a:ext cx="7811610" cy="420435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європейський досвід з логістики та управління постачанням</a:t>
            </a:r>
          </a:p>
          <a:p>
            <a:pPr>
              <a:spcBef>
                <a:spcPts val="0"/>
              </a:spcBef>
            </a:pPr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європейський освітній простір - можливості та виклики для України</a:t>
            </a:r>
          </a:p>
          <a:p>
            <a:pPr>
              <a:spcBef>
                <a:spcPts val="0"/>
              </a:spcBef>
            </a:pPr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кримінальна політика Європейського Союзу</a:t>
            </a:r>
          </a:p>
          <a:p>
            <a:pPr>
              <a:spcBef>
                <a:spcPts val="0"/>
              </a:spcBef>
            </a:pPr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соціальна та економічна інклюзія біженців та мігрантів до Європейського Союзу - виклики для України</a:t>
            </a:r>
          </a:p>
          <a:p>
            <a:pPr>
              <a:spcBef>
                <a:spcPts val="0"/>
              </a:spcBef>
            </a:pPr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європейські стандарти місцевого самоврядування та регіональна політика ЄС</a:t>
            </a:r>
          </a:p>
          <a:p>
            <a:pPr>
              <a:spcBef>
                <a:spcPts val="0"/>
              </a:spcBef>
            </a:pPr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трансфер технологій</a:t>
            </a:r>
          </a:p>
          <a:p>
            <a:pPr>
              <a:spcBef>
                <a:spcPts val="0"/>
              </a:spcBef>
            </a:pPr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захист даних в ЄС</a:t>
            </a:r>
          </a:p>
          <a:p>
            <a:pPr>
              <a:spcBef>
                <a:spcPts val="0"/>
              </a:spcBef>
            </a:pPr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запобігання корупції,</a:t>
            </a:r>
          </a:p>
          <a:p>
            <a:pPr>
              <a:spcBef>
                <a:spcPts val="0"/>
              </a:spcBef>
            </a:pPr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економічна безпека</a:t>
            </a:r>
          </a:p>
          <a:p>
            <a:pPr>
              <a:spcBef>
                <a:spcPts val="0"/>
              </a:spcBef>
            </a:pPr>
            <a:r>
              <a:rPr lang="uk-UA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кібербезпека</a:t>
            </a:r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та цифрова дипломатія ЄС тощо.</a:t>
            </a: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242D07D7-34B8-4ED5-87A9-5139799A1A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0978" y="209407"/>
            <a:ext cx="4580752" cy="1534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43347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2A5316D-ED2F-4F89-B4B4-8D9240B1A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3236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B7A535-86F7-4414-91A4-C5BCB3B9B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510" y="1487272"/>
            <a:ext cx="2743200" cy="2743200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2600" b="1" dirty="0">
                <a:solidFill>
                  <a:srgbClr val="FFFFFF"/>
                </a:solidFill>
                <a:latin typeface="Bookman Old Style" panose="02050604050505020204" pitchFamily="18" charset="0"/>
              </a:rPr>
              <a:t>Кроки до </a:t>
            </a:r>
            <a:r>
              <a:rPr lang="ru-RU" sz="2600" b="1" dirty="0" err="1">
                <a:solidFill>
                  <a:srgbClr val="FFFFFF"/>
                </a:solidFill>
                <a:latin typeface="Bookman Old Style" panose="02050604050505020204" pitchFamily="18" charset="0"/>
              </a:rPr>
              <a:t>якісної</a:t>
            </a:r>
            <a:r>
              <a:rPr lang="ru-RU" sz="2600" b="1" dirty="0">
                <a:solidFill>
                  <a:srgbClr val="FFFFFF"/>
                </a:solidFill>
                <a:latin typeface="Bookman Old Style" panose="02050604050505020204" pitchFamily="18" charset="0"/>
              </a:rPr>
              <a:t> проєктної заявки</a:t>
            </a:r>
            <a:endParaRPr lang="uk-UA" sz="2600" b="1" dirty="0">
              <a:solidFill>
                <a:srgbClr val="FFFFFF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680D3C48-1293-4131-A6EC-B5B643B13B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00" y="1913641"/>
            <a:ext cx="7569199" cy="4263322"/>
          </a:xfrm>
        </p:spPr>
        <p:txBody>
          <a:bodyPr>
            <a:normAutofit/>
          </a:bodyPr>
          <a:lstStyle/>
          <a:p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Збирати інформацію про можливості (Інформаційні заходи, сайт НЕО в Україні, сайти проєктів, консультації з координаторами поточних проєктів, консультації з НЕО) </a:t>
            </a:r>
          </a:p>
          <a:p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Ознайомитися з матеріалами конкурсів програми Еразмус+ </a:t>
            </a:r>
          </a:p>
          <a:p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Визначитися з типом проєкту (модуль, кафедра тощо) </a:t>
            </a:r>
          </a:p>
          <a:p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Оцінити інституційні ресурси та спроможності </a:t>
            </a:r>
          </a:p>
          <a:p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Обговорити ідеї проєкту з керівництвом та іншими підрозділами (ГОРИЗОНТАЛЬНА СПІВПРАЦЯ)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5C86C240-2B02-4156-976D-77A9630DA1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0978" y="209407"/>
            <a:ext cx="4580752" cy="1534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7504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2A5316D-ED2F-4F89-B4B4-8D9240B1A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3236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EE792A-5C4C-4C0E-9CF7-A6BD907D0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510" y="1487272"/>
            <a:ext cx="2743200" cy="2743200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>
            <a:normAutofit/>
          </a:bodyPr>
          <a:lstStyle/>
          <a:p>
            <a:pPr algn="ctr"/>
            <a:r>
              <a:rPr lang="uk-UA" sz="2400" b="1" dirty="0">
                <a:solidFill>
                  <a:srgbClr val="FFFFFF"/>
                </a:solidFill>
                <a:latin typeface="Bookman Old Style" panose="02050604050505020204" pitchFamily="18" charset="0"/>
              </a:rPr>
              <a:t>Актуальність, значущість проєкту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3386D28C-D0FA-4836-AE08-834555D3D2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8600" y="1904214"/>
            <a:ext cx="7188199" cy="4272749"/>
          </a:xfrm>
        </p:spPr>
        <p:txBody>
          <a:bodyPr>
            <a:normAutofit/>
          </a:bodyPr>
          <a:lstStyle/>
          <a:p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Як проєкт стосується європейських студій: чому </a:t>
            </a:r>
          </a:p>
          <a:p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Яку додану вартість має проєкт для університету/ організації (як він сприятиме інституційному розвитку, які позитивні зміни очікуються, який вплив він матиме на студентів, викладачів, адміністрацію ЗВО, на представників організації): для чого і для кого </a:t>
            </a:r>
          </a:p>
          <a:p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Послідовність та узгодження між заходами, методологією та очікуваними результатами: яким чином </a:t>
            </a:r>
          </a:p>
          <a:p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Інноваційні підходи і методики, сучасні технології для досягнення цілей проєкту: які інструменти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5FFDC14-6847-4054-A800-7E0A037DE5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0978" y="209407"/>
            <a:ext cx="4580752" cy="1534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0619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2A5316D-ED2F-4F89-B4B4-8D9240B1A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3236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EB6016-E1B5-4D55-AB64-D1EDC8C1B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510" y="1487272"/>
            <a:ext cx="2743200" cy="2743200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sz="2600" b="1" dirty="0" err="1">
                <a:solidFill>
                  <a:srgbClr val="FFFFFF"/>
                </a:solidFill>
                <a:latin typeface="Bookman Old Style" panose="02050604050505020204" pitchFamily="18" charset="0"/>
              </a:rPr>
              <a:t>Якість</a:t>
            </a:r>
            <a:r>
              <a:rPr lang="ru-RU" sz="2600" b="1" dirty="0">
                <a:solidFill>
                  <a:srgbClr val="FFFFFF"/>
                </a:solidFill>
                <a:latin typeface="Bookman Old Style" panose="02050604050505020204" pitchFamily="18" charset="0"/>
              </a:rPr>
              <a:t> дизайну та </a:t>
            </a:r>
            <a:r>
              <a:rPr lang="ru-RU" sz="2600" b="1" dirty="0" err="1">
                <a:solidFill>
                  <a:srgbClr val="FFFFFF"/>
                </a:solidFill>
                <a:latin typeface="Bookman Old Style" panose="02050604050505020204" pitchFamily="18" charset="0"/>
              </a:rPr>
              <a:t>виконання</a:t>
            </a:r>
            <a:r>
              <a:rPr lang="ru-RU" sz="2600" b="1" dirty="0">
                <a:solidFill>
                  <a:srgbClr val="FFFFFF"/>
                </a:solidFill>
                <a:latin typeface="Bookman Old Style" panose="02050604050505020204" pitchFamily="18" charset="0"/>
              </a:rPr>
              <a:t> проєкту</a:t>
            </a:r>
            <a:endParaRPr lang="uk-UA" sz="2600" b="1" dirty="0">
              <a:solidFill>
                <a:srgbClr val="FFFFFF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26EB006-3E44-4125-876A-8AAEAD31DF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6942" y="1904214"/>
            <a:ext cx="7188199" cy="4319883"/>
          </a:xfrm>
        </p:spPr>
        <p:txBody>
          <a:bodyPr>
            <a:normAutofit/>
          </a:bodyPr>
          <a:lstStyle/>
          <a:p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Зрозумілість, повнота та якість робочої програми (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Work Plan), </a:t>
            </a:r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включаючи належні фази підготовки, виконання, оцінювання, подальшого моніторингу та поширення результатів </a:t>
            </a:r>
          </a:p>
          <a:p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Відповідність між цілями, завданнями, заходами й результатами проєкту та запропонованим бюджетом </a:t>
            </a:r>
          </a:p>
          <a:p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Якість та здійсненність пропонованої методології, орієнтовного робочого плану </a:t>
            </a:r>
          </a:p>
          <a:p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Управління </a:t>
            </a:r>
            <a:r>
              <a:rPr lang="uk-UA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проєктом</a:t>
            </a:r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та діяльністю в межах проєкту, форми і методи комунікації на рівнях та етапах проєкту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976221FE-D931-4E86-9D98-707558ACA7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0978" y="209407"/>
            <a:ext cx="4580752" cy="1534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06741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2A5316D-ED2F-4F89-B4B4-8D9240B1A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3236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E3BE32-A6A4-468D-AE6A-9DACB8531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510" y="1487272"/>
            <a:ext cx="2743200" cy="2743200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>
            <a:normAutofit/>
          </a:bodyPr>
          <a:lstStyle/>
          <a:p>
            <a:pPr algn="ctr"/>
            <a:r>
              <a:rPr lang="uk-UA" sz="2600" b="1" dirty="0">
                <a:solidFill>
                  <a:srgbClr val="FFFFFF"/>
                </a:solidFill>
                <a:latin typeface="Bookman Old Style" panose="02050604050505020204" pitchFamily="18" charset="0"/>
              </a:rPr>
              <a:t>Якість проєктної команди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3567F046-05CA-4B81-861B-1A20FBC220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8600" y="1904214"/>
            <a:ext cx="7188199" cy="4272749"/>
          </a:xfrm>
        </p:spPr>
        <p:txBody>
          <a:bodyPr>
            <a:normAutofit/>
          </a:bodyPr>
          <a:lstStyle/>
          <a:p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Компетентність в сфері європейських студій та галузі знань тематики проєкту </a:t>
            </a:r>
          </a:p>
          <a:p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За потреби запросити зовнішнього експерта за тематикою проєкту </a:t>
            </a:r>
          </a:p>
          <a:p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Eligibility criteria – </a:t>
            </a:r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мінімальні технічні вимоги, наприклад мінімум 40/90 (модуль/кафедра) годин викладання на рік </a:t>
            </a:r>
          </a:p>
          <a:p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Чітка роль кожного члена команди, для мереж Жан Моне – роль кожного з партнерів </a:t>
            </a:r>
          </a:p>
          <a:p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Обов’язково включити 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CVs </a:t>
            </a:r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та список відповідних тематиці проєкту публікацій кожного з членів команди, залучених до проєкту, у додаток “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Detailed description of the project”</a:t>
            </a:r>
            <a:endParaRPr lang="uk-UA" sz="2000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D4FB36B5-4545-4919-A63E-32A866F976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0978" y="209407"/>
            <a:ext cx="4580752" cy="1534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5668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2A5316D-ED2F-4F89-B4B4-8D9240B1A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3236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D2C6B7-051F-4A4E-81D6-67580D0A8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510" y="1487272"/>
            <a:ext cx="2743200" cy="2743200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>
            <a:normAutofit/>
          </a:bodyPr>
          <a:lstStyle/>
          <a:p>
            <a:pPr algn="ctr"/>
            <a:r>
              <a:rPr lang="uk-UA" sz="2600" b="1" dirty="0">
                <a:solidFill>
                  <a:srgbClr val="FFFFFF"/>
                </a:solidFill>
                <a:latin typeface="Bookman Old Style" panose="02050604050505020204" pitchFamily="18" charset="0"/>
              </a:rPr>
              <a:t>Вплив та поширення результатів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18A5807-DAAA-4AA4-905B-D4831ED694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8600" y="2064470"/>
            <a:ext cx="7188199" cy="4112493"/>
          </a:xfrm>
        </p:spPr>
        <p:txBody>
          <a:bodyPr>
            <a:normAutofit/>
          </a:bodyPr>
          <a:lstStyle/>
          <a:p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Чіткий та зрозумілий опис концепції та методології </a:t>
            </a:r>
          </a:p>
          <a:p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Опис стратегії дисемінації (поширення інформації про проєкт, очікуваних результатів) </a:t>
            </a:r>
          </a:p>
          <a:p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Цільові групи та їх потреби (виходити за межі закладу/ організації) </a:t>
            </a:r>
          </a:p>
          <a:p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Комунікація зі всіма </a:t>
            </a:r>
            <a:r>
              <a:rPr lang="uk-UA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стейкхолдерами</a:t>
            </a:r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та залучення їх до заходів проєкту </a:t>
            </a:r>
          </a:p>
          <a:p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Заходи з оцінювання результатів проєктної діяльності </a:t>
            </a:r>
          </a:p>
          <a:p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Забезпечення стійкості результатів проєкту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7F044060-CF19-460A-A0AC-73B97E1980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0978" y="209407"/>
            <a:ext cx="4580752" cy="1534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400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 136">
            <a:extLst>
              <a:ext uri="{FF2B5EF4-FFF2-40B4-BE49-F238E27FC236}">
                <a16:creationId xmlns:a16="http://schemas.microsoft.com/office/drawing/2014/main" id="{42A5316D-ED2F-4F89-B4B4-8D9240B1A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3236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30ED4A-29B7-4EBE-AD07-ABE2563B8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510" y="1487272"/>
            <a:ext cx="2743200" cy="2743200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000" b="1" dirty="0">
                <a:solidFill>
                  <a:srgbClr val="FFFFFF"/>
                </a:solidFill>
                <a:latin typeface="Bookman Old Style" panose="02050604050505020204" pitchFamily="18" charset="0"/>
              </a:rPr>
              <a:t>ЖАН МОНЕ</a:t>
            </a:r>
          </a:p>
        </p:txBody>
      </p:sp>
      <p:pic>
        <p:nvPicPr>
          <p:cNvPr id="5124" name="Picture 4">
            <a:extLst>
              <a:ext uri="{FF2B5EF4-FFF2-40B4-BE49-F238E27FC236}">
                <a16:creationId xmlns:a16="http://schemas.microsoft.com/office/drawing/2014/main" id="{712CC1BA-FBD3-4389-B124-4795CCA847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710" y="4951755"/>
            <a:ext cx="1854136" cy="185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B40802F-D729-48CF-9FCA-E34085D192B3}"/>
              </a:ext>
            </a:extLst>
          </p:cNvPr>
          <p:cNvSpPr txBox="1"/>
          <p:nvPr/>
        </p:nvSpPr>
        <p:spPr>
          <a:xfrm>
            <a:off x="3746369" y="2315381"/>
            <a:ext cx="7188199" cy="12920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Проєкти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передбачають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участь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від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одного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і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більше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інститутцій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та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розраховані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12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місяців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, 24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місяці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, 3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роки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(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залежить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від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виду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діяльності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).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Основні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види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діяльності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за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напрямом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: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ВИКЛАДАННЯ Й ДОСЛІДЖЕННЯ («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Кафедри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», «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Модулі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», «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Центри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досконалості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»)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НАУКОВО-ЕКСПЕРТНІ ДЕБАТИ З АКАДЕМІЧНОЮ СПІЛЬНОТОЮ 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(«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Мережі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»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та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«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Проєкти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»)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ПІДТРИМКА ДІЯЛЬНОСТІ АСОЦІАЦІЙ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05E2042-90CE-4C71-8705-C7FA1A5B98E7}"/>
              </a:ext>
            </a:extLst>
          </p:cNvPr>
          <p:cNvSpPr txBox="1"/>
          <p:nvPr/>
        </p:nvSpPr>
        <p:spPr>
          <a:xfrm>
            <a:off x="2747503" y="5063215"/>
            <a:ext cx="6696994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Детальну інформацію щодо ПРАВИЛ УЧАСТІ, КРИТЕРІЇВ ОЦІНЮВАННЯ ЗАЯВОК, АПЛІКАЦІЙНИХ ДОКУМЕНТІВ можна дізнатись тут: </a:t>
            </a:r>
            <a:r>
              <a:rPr lang="tr-TR" sz="2000" dirty="0">
                <a:solidFill>
                  <a:srgbClr val="002060"/>
                </a:solidFill>
                <a:latin typeface="Bookman Old Style" panose="02050604050505020204" pitchFamily="18" charset="0"/>
                <a:hlinkClick r:id="rId4"/>
              </a:rPr>
              <a:t>https://erasmusplus.org.ua/erasmus/zhan-mone.html</a:t>
            </a:r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endParaRPr lang="en-US" sz="2000" dirty="0">
              <a:latin typeface="Bookman Old Style" panose="02050604050505020204" pitchFamily="18" charset="0"/>
            </a:endParaRP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7669A21D-7970-4B6E-89BC-292F6A1B66D7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9150"/>
          <a:stretch/>
        </p:blipFill>
        <p:spPr>
          <a:xfrm>
            <a:off x="3825512" y="0"/>
            <a:ext cx="7188199" cy="2187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5250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2A5316D-ED2F-4F89-B4B4-8D9240B1A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3236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A7F532-3DED-4DDF-B7BC-BECBA4BEF8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510" y="1487272"/>
            <a:ext cx="2743200" cy="2743200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>
            <a:normAutofit/>
          </a:bodyPr>
          <a:lstStyle/>
          <a:p>
            <a:pPr algn="ctr"/>
            <a:r>
              <a:rPr lang="uk-UA" sz="2600" b="1" dirty="0">
                <a:solidFill>
                  <a:srgbClr val="FFFFFF"/>
                </a:solidFill>
                <a:latin typeface="Bookman Old Style" panose="02050604050505020204" pitchFamily="18" charset="0"/>
              </a:rPr>
              <a:t>Довідкові матеріали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B674F4FC-AB3D-43D4-A2AC-B46C82847B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8600" y="2064470"/>
            <a:ext cx="7188199" cy="41124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На веб-сайті Національного Еразмус+ офісу в Україні: </a:t>
            </a:r>
          </a:p>
          <a:p>
            <a:pPr marL="0" indent="0">
              <a:buNone/>
            </a:pPr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Сторінка Жан Моне: 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http://erasmusplus.org.ua/erasmus/zhanmone.html</a:t>
            </a:r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</a:p>
          <a:p>
            <a:pPr marL="0" indent="0">
              <a:buNone/>
            </a:pPr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База і новини проєктів Еразмус+, </a:t>
            </a:r>
            <a:r>
              <a:rPr lang="uk-UA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Темпус</a:t>
            </a:r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, Жан Моне: 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http://erasmusplus.org.ua/erasmus/novyny-i-baza-proektiv.html</a:t>
            </a:r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</a:p>
          <a:p>
            <a:pPr marL="0" indent="0">
              <a:buNone/>
            </a:pPr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Сторінка напряму Жан Моне: 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https://eacea.ec.europa.eu/erasmusplus/actions/jean-monnet_en</a:t>
            </a:r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</a:p>
          <a:p>
            <a:pPr marL="0" indent="0">
              <a:buNone/>
            </a:pPr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Загальна сторінка програми ЄС Еразмус+: 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https://eacea.ec.europa.eu/erasmus-plus_en</a:t>
            </a:r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D99C1DB8-B6B8-4E04-B453-093786E4E72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90978" y="209407"/>
            <a:ext cx="4580752" cy="1534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65035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2A5316D-ED2F-4F89-B4B4-8D9240B1A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3236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B38E57-1E79-4D2B-820C-814A58454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510" y="1487272"/>
            <a:ext cx="2743200" cy="2743200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>
            <a:normAutofit/>
          </a:bodyPr>
          <a:lstStyle/>
          <a:p>
            <a:pPr algn="ctr"/>
            <a:r>
              <a:rPr lang="uk-UA" sz="2600" b="1" dirty="0">
                <a:solidFill>
                  <a:srgbClr val="FFFFFF"/>
                </a:solidFill>
                <a:latin typeface="Bookman Old Style" panose="02050604050505020204" pitchFamily="18" charset="0"/>
              </a:rPr>
              <a:t>Корисні посилання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0B73220-836E-4CF5-B084-A1A84F6B4F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8600" y="1866507"/>
            <a:ext cx="7188199" cy="4310456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Erasmus+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Programme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Guide and other materials: 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http://ec.europa.eu/programmes/erasmus-plus/resources_en</a:t>
            </a:r>
            <a:endParaRPr lang="uk-UA" sz="2000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Funding &amp; tender opportunities: 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https://ec.europa.eu/info/fundingtenders/opportunities/portal/screen/how-to-participate/how-toparticipate</a:t>
            </a:r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</a:p>
          <a:p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Erasmus+ projects results: 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https://ec.europa.eu/programmes/erasmus-plus/projects/</a:t>
            </a:r>
            <a:endParaRPr lang="uk-UA" sz="2000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71E7AF05-F5E1-419A-AB41-454711E7A17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90978" y="209407"/>
            <a:ext cx="4580752" cy="1534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0293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30ED4A-29B7-4EBE-AD07-ABE2563B8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2435" y="552116"/>
            <a:ext cx="6387102" cy="1325563"/>
          </a:xfrm>
        </p:spPr>
        <p:txBody>
          <a:bodyPr>
            <a:normAutofit/>
          </a:bodyPr>
          <a:lstStyle/>
          <a:p>
            <a:pPr algn="ctr"/>
            <a:r>
              <a:rPr lang="uk-UA" b="1" dirty="0">
                <a:latin typeface="Bookman Old Style" panose="02050604050505020204" pitchFamily="18" charset="0"/>
              </a:rPr>
              <a:t>Відділ міжнародних зв’язків </a:t>
            </a:r>
            <a:endParaRPr lang="en-US" b="1" dirty="0">
              <a:latin typeface="Bookman Old Style" panose="02050604050505020204" pitchFamily="18" charset="0"/>
            </a:endParaRP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96065FB3-7E55-4BA9-8DB8-3D32B96280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5542" y="1998482"/>
            <a:ext cx="7370315" cy="4506012"/>
          </a:xfrm>
        </p:spPr>
        <p:txBody>
          <a:bodyPr anchor="t">
            <a:normAutofit lnSpcReduction="10000"/>
          </a:bodyPr>
          <a:lstStyle/>
          <a:p>
            <a:pPr marL="0" indent="0" fontAlgn="base">
              <a:buNone/>
            </a:pPr>
            <a:r>
              <a:rPr lang="uk-UA" sz="2000" i="0" dirty="0">
                <a:effectLst/>
                <a:latin typeface="Bookman Old Style" panose="02050604050505020204" pitchFamily="18" charset="0"/>
              </a:rPr>
              <a:t>Сай</a:t>
            </a:r>
            <a:r>
              <a:rPr lang="uk-UA" sz="2000" dirty="0">
                <a:latin typeface="Bookman Old Style" panose="02050604050505020204" pitchFamily="18" charset="0"/>
              </a:rPr>
              <a:t>т відділу: </a:t>
            </a:r>
            <a:r>
              <a:rPr lang="tr-TR" sz="2000" dirty="0">
                <a:latin typeface="Bookman Old Style" panose="02050604050505020204" pitchFamily="18" charset="0"/>
                <a:hlinkClick r:id="rId3"/>
              </a:rPr>
              <a:t>https://doir.phdpu.edu.ua/</a:t>
            </a:r>
            <a:r>
              <a:rPr lang="uk-UA" sz="2000" dirty="0">
                <a:latin typeface="Bookman Old Style" panose="02050604050505020204" pitchFamily="18" charset="0"/>
              </a:rPr>
              <a:t> </a:t>
            </a:r>
          </a:p>
          <a:p>
            <a:pPr marL="0" indent="0" fontAlgn="base">
              <a:buNone/>
            </a:pPr>
            <a:endParaRPr lang="uk-UA" sz="2000" i="0" dirty="0">
              <a:effectLst/>
              <a:latin typeface="Bookman Old Style" panose="02050604050505020204" pitchFamily="18" charset="0"/>
            </a:endParaRPr>
          </a:p>
          <a:p>
            <a:pPr marL="0" indent="0" fontAlgn="base">
              <a:buNone/>
            </a:pPr>
            <a:r>
              <a:rPr lang="uk-UA" sz="2000" dirty="0">
                <a:latin typeface="Bookman Old Style" panose="02050604050505020204" pitchFamily="18" charset="0"/>
              </a:rPr>
              <a:t>Ковтун Оксана Анатоліївна</a:t>
            </a:r>
          </a:p>
          <a:p>
            <a:pPr marL="0" indent="0" fontAlgn="base">
              <a:buNone/>
            </a:pPr>
            <a:r>
              <a:rPr lang="uk-UA" sz="2000" dirty="0">
                <a:latin typeface="Bookman Old Style" panose="02050604050505020204" pitchFamily="18" charset="0"/>
              </a:rPr>
              <a:t>Проректор з міжнародних зв’язків та проєктної діяльності</a:t>
            </a:r>
          </a:p>
          <a:p>
            <a:pPr marL="0" indent="0" fontAlgn="base">
              <a:buNone/>
            </a:pPr>
            <a:r>
              <a:rPr lang="uk-UA" sz="2000" dirty="0">
                <a:latin typeface="Bookman Old Style" panose="02050604050505020204" pitchFamily="18" charset="0"/>
              </a:rPr>
              <a:t>+380730616935</a:t>
            </a:r>
          </a:p>
          <a:p>
            <a:pPr marL="0" indent="0" fontAlgn="base">
              <a:buNone/>
            </a:pPr>
            <a:r>
              <a:rPr lang="en-US" sz="2000" dirty="0">
                <a:latin typeface="Bookman Old Style" panose="02050604050505020204" pitchFamily="18" charset="0"/>
                <a:hlinkClick r:id="rId4"/>
              </a:rPr>
              <a:t>kovtunok@ukr.net</a:t>
            </a:r>
            <a:r>
              <a:rPr lang="uk-UA" sz="2000" dirty="0">
                <a:latin typeface="Bookman Old Style" panose="02050604050505020204" pitchFamily="18" charset="0"/>
              </a:rPr>
              <a:t> </a:t>
            </a:r>
          </a:p>
          <a:p>
            <a:pPr marL="0" indent="0" fontAlgn="base">
              <a:buNone/>
            </a:pPr>
            <a:endParaRPr lang="en-US" sz="2000" dirty="0">
              <a:latin typeface="Bookman Old Style" panose="02050604050505020204" pitchFamily="18" charset="0"/>
            </a:endParaRPr>
          </a:p>
          <a:p>
            <a:pPr marL="0" indent="0" fontAlgn="base">
              <a:buNone/>
            </a:pPr>
            <a:r>
              <a:rPr lang="uk-UA" sz="2000" dirty="0">
                <a:latin typeface="Bookman Old Style" panose="02050604050505020204" pitchFamily="18" charset="0"/>
              </a:rPr>
              <a:t>Крикун Валентина Сергіївна</a:t>
            </a:r>
          </a:p>
          <a:p>
            <a:pPr marL="0" indent="0" fontAlgn="base">
              <a:buNone/>
            </a:pPr>
            <a:r>
              <a:rPr lang="uk-UA" sz="2000" dirty="0">
                <a:latin typeface="Bookman Old Style" panose="02050604050505020204" pitchFamily="18" charset="0"/>
              </a:rPr>
              <a:t>Начальник відділу міжнародних зв’язків</a:t>
            </a:r>
          </a:p>
          <a:p>
            <a:pPr marL="0" indent="0" fontAlgn="base">
              <a:buNone/>
            </a:pPr>
            <a:r>
              <a:rPr lang="uk-UA" sz="2000" dirty="0">
                <a:latin typeface="Bookman Old Style" panose="02050604050505020204" pitchFamily="18" charset="0"/>
              </a:rPr>
              <a:t>+380634482043</a:t>
            </a:r>
          </a:p>
          <a:p>
            <a:pPr marL="0" indent="0" fontAlgn="base">
              <a:buNone/>
            </a:pPr>
            <a:r>
              <a:rPr lang="en-US" sz="2000" dirty="0">
                <a:latin typeface="Bookman Old Style" panose="02050604050505020204" pitchFamily="18" charset="0"/>
                <a:hlinkClick r:id="rId5"/>
              </a:rPr>
              <a:t>valyalyalka@ukr.net</a:t>
            </a:r>
            <a:r>
              <a:rPr lang="uk-UA" sz="2000" dirty="0">
                <a:latin typeface="Bookman Old Style" panose="02050604050505020204" pitchFamily="18" charset="0"/>
              </a:rPr>
              <a:t> </a:t>
            </a:r>
            <a:endParaRPr lang="en-US" sz="2000" dirty="0">
              <a:latin typeface="Bookman Old Style" panose="02050604050505020204" pitchFamily="18" charset="0"/>
            </a:endParaRPr>
          </a:p>
        </p:txBody>
      </p:sp>
      <p:sp>
        <p:nvSpPr>
          <p:cNvPr id="15366" name="Freeform: Shape 72">
            <a:extLst>
              <a:ext uri="{FF2B5EF4-FFF2-40B4-BE49-F238E27FC236}">
                <a16:creationId xmlns:a16="http://schemas.microsoft.com/office/drawing/2014/main" id="{2C6A2225-94AF-4BC4-98F4-77746E7B10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25108" y="1"/>
            <a:ext cx="4666892" cy="3612937"/>
          </a:xfrm>
          <a:custGeom>
            <a:avLst/>
            <a:gdLst>
              <a:gd name="connsiteX0" fmla="*/ 192227 w 4666892"/>
              <a:gd name="connsiteY0" fmla="*/ 0 h 3612937"/>
              <a:gd name="connsiteX1" fmla="*/ 4666892 w 4666892"/>
              <a:gd name="connsiteY1" fmla="*/ 0 h 3612937"/>
              <a:gd name="connsiteX2" fmla="*/ 4666892 w 4666892"/>
              <a:gd name="connsiteY2" fmla="*/ 2643684 h 3612937"/>
              <a:gd name="connsiteX3" fmla="*/ 4657487 w 4666892"/>
              <a:gd name="connsiteY3" fmla="*/ 2656262 h 3612937"/>
              <a:gd name="connsiteX4" fmla="*/ 2628900 w 4666892"/>
              <a:gd name="connsiteY4" fmla="*/ 3612937 h 3612937"/>
              <a:gd name="connsiteX5" fmla="*/ 0 w 4666892"/>
              <a:gd name="connsiteY5" fmla="*/ 984037 h 3612937"/>
              <a:gd name="connsiteX6" fmla="*/ 118190 w 4666892"/>
              <a:gd name="connsiteY6" fmla="*/ 202283 h 3612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66892" h="3612937">
                <a:moveTo>
                  <a:pt x="192227" y="0"/>
                </a:moveTo>
                <a:lnTo>
                  <a:pt x="4666892" y="0"/>
                </a:lnTo>
                <a:lnTo>
                  <a:pt x="4666892" y="2643684"/>
                </a:lnTo>
                <a:lnTo>
                  <a:pt x="4657487" y="2656262"/>
                </a:lnTo>
                <a:cubicBezTo>
                  <a:pt x="4175308" y="3240527"/>
                  <a:pt x="3445594" y="3612937"/>
                  <a:pt x="2628900" y="3612937"/>
                </a:cubicBezTo>
                <a:cubicBezTo>
                  <a:pt x="1176999" y="3612937"/>
                  <a:pt x="0" y="2435938"/>
                  <a:pt x="0" y="984037"/>
                </a:cubicBezTo>
                <a:cubicBezTo>
                  <a:pt x="0" y="711806"/>
                  <a:pt x="41379" y="449239"/>
                  <a:pt x="118190" y="2022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367" name="Freeform: Shape 74">
            <a:extLst>
              <a:ext uri="{FF2B5EF4-FFF2-40B4-BE49-F238E27FC236}">
                <a16:creationId xmlns:a16="http://schemas.microsoft.com/office/drawing/2014/main" id="{46EA0402-5843-4D53-BF9C-BE72058120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89830" y="1"/>
            <a:ext cx="4502173" cy="3448219"/>
          </a:xfrm>
          <a:custGeom>
            <a:avLst/>
            <a:gdLst>
              <a:gd name="connsiteX0" fmla="*/ 205627 w 4502173"/>
              <a:gd name="connsiteY0" fmla="*/ 0 h 3448219"/>
              <a:gd name="connsiteX1" fmla="*/ 4502173 w 4502173"/>
              <a:gd name="connsiteY1" fmla="*/ 0 h 3448219"/>
              <a:gd name="connsiteX2" fmla="*/ 4502173 w 4502173"/>
              <a:gd name="connsiteY2" fmla="*/ 2368934 h 3448219"/>
              <a:gd name="connsiteX3" fmla="*/ 4365663 w 4502173"/>
              <a:gd name="connsiteY3" fmla="*/ 2551486 h 3448219"/>
              <a:gd name="connsiteX4" fmla="*/ 2464181 w 4502173"/>
              <a:gd name="connsiteY4" fmla="*/ 3448219 h 3448219"/>
              <a:gd name="connsiteX5" fmla="*/ 0 w 4502173"/>
              <a:gd name="connsiteY5" fmla="*/ 984038 h 3448219"/>
              <a:gd name="connsiteX6" fmla="*/ 193648 w 4502173"/>
              <a:gd name="connsiteY6" fmla="*/ 24867 h 3448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02173" h="3448219">
                <a:moveTo>
                  <a:pt x="205627" y="0"/>
                </a:moveTo>
                <a:lnTo>
                  <a:pt x="4502173" y="0"/>
                </a:lnTo>
                <a:lnTo>
                  <a:pt x="4502173" y="2368934"/>
                </a:lnTo>
                <a:lnTo>
                  <a:pt x="4365663" y="2551486"/>
                </a:lnTo>
                <a:cubicBezTo>
                  <a:pt x="3913696" y="3099144"/>
                  <a:pt x="3229704" y="3448219"/>
                  <a:pt x="2464181" y="3448219"/>
                </a:cubicBezTo>
                <a:cubicBezTo>
                  <a:pt x="1103251" y="3448219"/>
                  <a:pt x="0" y="2344968"/>
                  <a:pt x="0" y="984038"/>
                </a:cubicBezTo>
                <a:cubicBezTo>
                  <a:pt x="0" y="643806"/>
                  <a:pt x="68954" y="319678"/>
                  <a:pt x="193648" y="24867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5364" name="Picture 4">
            <a:extLst>
              <a:ext uri="{FF2B5EF4-FFF2-40B4-BE49-F238E27FC236}">
                <a16:creationId xmlns:a16="http://schemas.microsoft.com/office/drawing/2014/main" id="{D2197ED8-6D55-43F9-A8E8-283580BB0C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68827" y="244523"/>
            <a:ext cx="2580738" cy="2580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8" name="Freeform: Shape 76">
            <a:extLst>
              <a:ext uri="{FF2B5EF4-FFF2-40B4-BE49-F238E27FC236}">
                <a16:creationId xmlns:a16="http://schemas.microsoft.com/office/drawing/2014/main" id="{648F5915-2CE1-4F74-88C5-D4366893D2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4737" y="3918051"/>
            <a:ext cx="3587263" cy="2939948"/>
          </a:xfrm>
          <a:custGeom>
            <a:avLst/>
            <a:gdLst>
              <a:gd name="connsiteX0" fmla="*/ 2070613 w 3587263"/>
              <a:gd name="connsiteY0" fmla="*/ 0 h 2939948"/>
              <a:gd name="connsiteX1" fmla="*/ 3534758 w 3587263"/>
              <a:gd name="connsiteY1" fmla="*/ 606469 h 2939948"/>
              <a:gd name="connsiteX2" fmla="*/ 3587263 w 3587263"/>
              <a:gd name="connsiteY2" fmla="*/ 664240 h 2939948"/>
              <a:gd name="connsiteX3" fmla="*/ 3587263 w 3587263"/>
              <a:gd name="connsiteY3" fmla="*/ 2939948 h 2939948"/>
              <a:gd name="connsiteX4" fmla="*/ 193241 w 3587263"/>
              <a:gd name="connsiteY4" fmla="*/ 2939948 h 2939948"/>
              <a:gd name="connsiteX5" fmla="*/ 162719 w 3587263"/>
              <a:gd name="connsiteY5" fmla="*/ 2876589 h 2939948"/>
              <a:gd name="connsiteX6" fmla="*/ 0 w 3587263"/>
              <a:gd name="connsiteY6" fmla="*/ 2070613 h 2939948"/>
              <a:gd name="connsiteX7" fmla="*/ 2070613 w 3587263"/>
              <a:gd name="connsiteY7" fmla="*/ 0 h 2939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87263" h="2939948">
                <a:moveTo>
                  <a:pt x="2070613" y="0"/>
                </a:moveTo>
                <a:cubicBezTo>
                  <a:pt x="2642397" y="0"/>
                  <a:pt x="3160050" y="231761"/>
                  <a:pt x="3534758" y="606469"/>
                </a:cubicBezTo>
                <a:lnTo>
                  <a:pt x="3587263" y="664240"/>
                </a:lnTo>
                <a:lnTo>
                  <a:pt x="3587263" y="2939948"/>
                </a:lnTo>
                <a:lnTo>
                  <a:pt x="193241" y="2939948"/>
                </a:lnTo>
                <a:lnTo>
                  <a:pt x="162719" y="2876589"/>
                </a:lnTo>
                <a:cubicBezTo>
                  <a:pt x="57940" y="2628865"/>
                  <a:pt x="0" y="2356505"/>
                  <a:pt x="0" y="2070613"/>
                </a:cubicBezTo>
                <a:cubicBezTo>
                  <a:pt x="0" y="927045"/>
                  <a:pt x="927045" y="0"/>
                  <a:pt x="2070613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91B43EC4-7D6F-44CA-82DD-103883D236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68827" y="4082142"/>
            <a:ext cx="3423175" cy="2775859"/>
          </a:xfrm>
          <a:custGeom>
            <a:avLst/>
            <a:gdLst>
              <a:gd name="connsiteX0" fmla="*/ 1906524 w 3423175"/>
              <a:gd name="connsiteY0" fmla="*/ 0 h 2775859"/>
              <a:gd name="connsiteX1" fmla="*/ 3377691 w 3423175"/>
              <a:gd name="connsiteY1" fmla="*/ 693798 h 2775859"/>
              <a:gd name="connsiteX2" fmla="*/ 3423175 w 3423175"/>
              <a:gd name="connsiteY2" fmla="*/ 754624 h 2775859"/>
              <a:gd name="connsiteX3" fmla="*/ 3423175 w 3423175"/>
              <a:gd name="connsiteY3" fmla="*/ 2775859 h 2775859"/>
              <a:gd name="connsiteX4" fmla="*/ 211114 w 3423175"/>
              <a:gd name="connsiteY4" fmla="*/ 2775859 h 2775859"/>
              <a:gd name="connsiteX5" fmla="*/ 149824 w 3423175"/>
              <a:gd name="connsiteY5" fmla="*/ 2648629 h 2775859"/>
              <a:gd name="connsiteX6" fmla="*/ 0 w 3423175"/>
              <a:gd name="connsiteY6" fmla="*/ 1906524 h 2775859"/>
              <a:gd name="connsiteX7" fmla="*/ 1906524 w 3423175"/>
              <a:gd name="connsiteY7" fmla="*/ 0 h 2775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23175" h="2775859">
                <a:moveTo>
                  <a:pt x="1906524" y="0"/>
                </a:moveTo>
                <a:cubicBezTo>
                  <a:pt x="2498805" y="0"/>
                  <a:pt x="3028006" y="270078"/>
                  <a:pt x="3377691" y="693798"/>
                </a:cubicBezTo>
                <a:lnTo>
                  <a:pt x="3423175" y="754624"/>
                </a:lnTo>
                <a:lnTo>
                  <a:pt x="3423175" y="2775859"/>
                </a:lnTo>
                <a:lnTo>
                  <a:pt x="211114" y="2775859"/>
                </a:lnTo>
                <a:lnTo>
                  <a:pt x="149824" y="2648629"/>
                </a:lnTo>
                <a:cubicBezTo>
                  <a:pt x="53349" y="2420536"/>
                  <a:pt x="0" y="2169760"/>
                  <a:pt x="0" y="1906524"/>
                </a:cubicBezTo>
                <a:cubicBezTo>
                  <a:pt x="0" y="853580"/>
                  <a:pt x="853580" y="0"/>
                  <a:pt x="1906524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ED2A2BB-5CD0-41A1-8E59-2F4435C735B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667841" y="4769963"/>
            <a:ext cx="1931189" cy="1922936"/>
          </a:xfrm>
          <a:prstGeom prst="rect">
            <a:avLst/>
          </a:prstGeom>
        </p:spPr>
      </p:pic>
      <p:sp>
        <p:nvSpPr>
          <p:cNvPr id="8" name="AutoShape 4">
            <a:extLst>
              <a:ext uri="{FF2B5EF4-FFF2-40B4-BE49-F238E27FC236}">
                <a16:creationId xmlns:a16="http://schemas.microsoft.com/office/drawing/2014/main" id="{098D6D9F-AB5E-4341-9FCA-AB297B43892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6">
            <a:extLst>
              <a:ext uri="{FF2B5EF4-FFF2-40B4-BE49-F238E27FC236}">
                <a16:creationId xmlns:a16="http://schemas.microsoft.com/office/drawing/2014/main" id="{1A85713F-64B4-493E-92D9-EAB5534E7CA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3672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134">
            <a:extLst>
              <a:ext uri="{FF2B5EF4-FFF2-40B4-BE49-F238E27FC236}">
                <a16:creationId xmlns:a16="http://schemas.microsoft.com/office/drawing/2014/main" id="{42A5316D-ED2F-4F89-B4B4-8D9240B1A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3236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30ED4A-29B7-4EBE-AD07-ABE2563B8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7827" y="1621411"/>
            <a:ext cx="2951459" cy="290345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sz="2500" b="1" dirty="0">
                <a:solidFill>
                  <a:srgbClr val="FFFFFF"/>
                </a:solidFill>
                <a:latin typeface="Bookman Old Style" panose="02050604050505020204" pitchFamily="18" charset="0"/>
              </a:rPr>
              <a:t>ЖАН МОНЕ – </a:t>
            </a:r>
            <a:br>
              <a:rPr lang="en-US" sz="2500" b="1" dirty="0">
                <a:solidFill>
                  <a:srgbClr val="FFFFFF"/>
                </a:solidFill>
                <a:latin typeface="Bookman Old Style" panose="02050604050505020204" pitchFamily="18" charset="0"/>
              </a:rPr>
            </a:br>
            <a:r>
              <a:rPr lang="en-US" sz="2500" b="1" dirty="0">
                <a:solidFill>
                  <a:srgbClr val="FFFFFF"/>
                </a:solidFill>
                <a:latin typeface="Bookman Old Style" panose="02050604050505020204" pitchFamily="18" charset="0"/>
              </a:rPr>
              <a:t>«</a:t>
            </a:r>
            <a:r>
              <a:rPr lang="en-US" sz="2500" b="1" dirty="0" err="1">
                <a:solidFill>
                  <a:srgbClr val="FFFFFF"/>
                </a:solidFill>
                <a:latin typeface="Bookman Old Style" panose="02050604050505020204" pitchFamily="18" charset="0"/>
              </a:rPr>
              <a:t>Кафедри</a:t>
            </a:r>
            <a:r>
              <a:rPr lang="en-US" sz="2500" b="1" dirty="0">
                <a:solidFill>
                  <a:srgbClr val="FFFFFF"/>
                </a:solidFill>
                <a:latin typeface="Bookman Old Style" panose="02050604050505020204" pitchFamily="18" charset="0"/>
              </a:rPr>
              <a:t>»</a:t>
            </a:r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E77D844C-E01D-4845-90DB-4213F11F54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3695" y="4996250"/>
            <a:ext cx="1794173" cy="1794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876D0BD-B394-43C4-973E-D83BDCAB038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90978" y="209407"/>
            <a:ext cx="4580752" cy="153455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B40802F-D729-48CF-9FCA-E34085D192B3}"/>
              </a:ext>
            </a:extLst>
          </p:cNvPr>
          <p:cNvSpPr txBox="1"/>
          <p:nvPr/>
        </p:nvSpPr>
        <p:spPr>
          <a:xfrm>
            <a:off x="3723588" y="1621411"/>
            <a:ext cx="7692272" cy="37211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КАФЕДРА </a:t>
            </a:r>
            <a:r>
              <a:rPr lang="en-US" sz="2000" b="1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Жан</a:t>
            </a:r>
            <a:r>
              <a:rPr lang="en-US" sz="2000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Моне</a:t>
            </a:r>
            <a:r>
              <a:rPr lang="en-US" sz="2000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–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це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викладацька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посада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(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ставка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)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із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спеціалізацією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на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європейських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студіях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для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професорів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(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викладачів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)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університетів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,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яка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діє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протягом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трьох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років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.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Кафедру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Жан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Моне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може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обіймати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лише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один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професор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,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який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повинен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забезпечити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викладання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обсягом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мінімум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90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навчальних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годин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за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один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академічний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рік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.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Під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академічними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годинами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розуміють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години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безпосереднього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контакту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із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аудиторією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,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що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може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відбуватися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у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формі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лекцій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,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семінарів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,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консультацій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,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включаючи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також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дистанційний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формат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,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але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не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може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проходити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у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формі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індивідуального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навчання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або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керівництва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науковими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дослідженнями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05E2042-90CE-4C71-8705-C7FA1A5B98E7}"/>
              </a:ext>
            </a:extLst>
          </p:cNvPr>
          <p:cNvSpPr txBox="1"/>
          <p:nvPr/>
        </p:nvSpPr>
        <p:spPr>
          <a:xfrm>
            <a:off x="2573518" y="4984385"/>
            <a:ext cx="6934985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Детальну інформацію щодо ПРАВИЛ УЧАСТІ, КРИТЕРІЇВ ОЦІНЮВАННЯ ЗАЯВОК, АПЛІКАЦІЙНИХ ДОКУМЕНТІВ можна дізнатись тут: </a:t>
            </a:r>
            <a:r>
              <a:rPr lang="tr-TR" sz="2000" dirty="0">
                <a:solidFill>
                  <a:srgbClr val="002060"/>
                </a:solidFill>
                <a:latin typeface="Bookman Old Style" panose="02050604050505020204" pitchFamily="18" charset="0"/>
                <a:hlinkClick r:id="rId5"/>
              </a:rPr>
              <a:t>https://erasmusplus.org.ua/erasmus/zhan-mone/vykladannia-i-doslidzhennia/1846-kafedra-zhan-mone.html</a:t>
            </a:r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endParaRPr lang="en-US" sz="20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3577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>
            <a:extLst>
              <a:ext uri="{FF2B5EF4-FFF2-40B4-BE49-F238E27FC236}">
                <a16:creationId xmlns:a16="http://schemas.microsoft.com/office/drawing/2014/main" id="{42A5316D-ED2F-4F89-B4B4-8D9240B1A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3236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30ED4A-29B7-4EBE-AD07-ABE2563B8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510" y="1487272"/>
            <a:ext cx="2743200" cy="2743200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sz="2500" b="1" dirty="0">
                <a:solidFill>
                  <a:srgbClr val="FFFFFF"/>
                </a:solidFill>
                <a:latin typeface="Bookman Old Style" panose="02050604050505020204" pitchFamily="18" charset="0"/>
              </a:rPr>
              <a:t>ЖАН МОНЕ -</a:t>
            </a:r>
            <a:br>
              <a:rPr lang="en-US" sz="2500" b="1" dirty="0">
                <a:solidFill>
                  <a:srgbClr val="FFFFFF"/>
                </a:solidFill>
                <a:latin typeface="Bookman Old Style" panose="02050604050505020204" pitchFamily="18" charset="0"/>
              </a:rPr>
            </a:br>
            <a:r>
              <a:rPr lang="en-US" sz="2500" b="1" dirty="0">
                <a:solidFill>
                  <a:srgbClr val="FFFFFF"/>
                </a:solidFill>
                <a:latin typeface="Bookman Old Style" panose="02050604050505020204" pitchFamily="18" charset="0"/>
              </a:rPr>
              <a:t>«</a:t>
            </a:r>
            <a:r>
              <a:rPr lang="en-US" sz="2500" b="1" dirty="0" err="1">
                <a:solidFill>
                  <a:srgbClr val="FFFFFF"/>
                </a:solidFill>
                <a:latin typeface="Bookman Old Style" panose="02050604050505020204" pitchFamily="18" charset="0"/>
              </a:rPr>
              <a:t>Модулі</a:t>
            </a:r>
            <a:r>
              <a:rPr lang="en-US" sz="2500" b="1" dirty="0">
                <a:solidFill>
                  <a:srgbClr val="FFFFFF"/>
                </a:solidFill>
                <a:latin typeface="Bookman Old Style" panose="02050604050505020204" pitchFamily="18" charset="0"/>
              </a:rPr>
              <a:t>»</a:t>
            </a:r>
          </a:p>
        </p:txBody>
      </p:sp>
      <p:pic>
        <p:nvPicPr>
          <p:cNvPr id="7170" name="Picture 2">
            <a:extLst>
              <a:ext uri="{FF2B5EF4-FFF2-40B4-BE49-F238E27FC236}">
                <a16:creationId xmlns:a16="http://schemas.microsoft.com/office/drawing/2014/main" id="{8715F128-A119-42EB-A30B-3096660E54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2185" y="4901937"/>
            <a:ext cx="1829188" cy="1829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B40802F-D729-48CF-9FCA-E34085D192B3}"/>
              </a:ext>
            </a:extLst>
          </p:cNvPr>
          <p:cNvSpPr txBox="1"/>
          <p:nvPr/>
        </p:nvSpPr>
        <p:spPr>
          <a:xfrm>
            <a:off x="3505786" y="1645357"/>
            <a:ext cx="8131888" cy="37080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МОДУЛЬ </a:t>
            </a:r>
            <a:r>
              <a:rPr lang="en-US" sz="2000" b="1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Жан</a:t>
            </a:r>
            <a:r>
              <a:rPr lang="en-US" sz="2000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Моне</a:t>
            </a:r>
            <a:r>
              <a:rPr lang="en-US" sz="2000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 –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це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коротка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програма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викладання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(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або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курс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) в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галузі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європейських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студій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у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закладі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вищої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освіти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.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Мінімальна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тривалість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модулю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– 40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академічних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годин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на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один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навчальний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рік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.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Під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академічними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годинами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розуміють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години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безпосереднього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контакту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із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аудиторією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,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що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може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відбуватися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у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формі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лекцій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,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семінарів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,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консультацій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,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включаючи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також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дистанційний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формат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,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але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не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може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проходити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у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формі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індивідуального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навчання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.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Модулі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можуть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зосереджуватися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на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одній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конкретній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дисципліні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в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галузі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європейських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студій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або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ґрунтуватися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на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мультидисциплінарному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підході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, а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отже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,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передбачати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науково-експертний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внесок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кількох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професорів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та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експертів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05E2042-90CE-4C71-8705-C7FA1A5B98E7}"/>
              </a:ext>
            </a:extLst>
          </p:cNvPr>
          <p:cNvSpPr txBox="1"/>
          <p:nvPr/>
        </p:nvSpPr>
        <p:spPr>
          <a:xfrm>
            <a:off x="2013557" y="5226784"/>
            <a:ext cx="8337075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Детальну інформацію щодо ПРАВИЛ УЧАСТІ, КРИТЕРІЇВ ОЦІНЮВАННЯ ЗАЯВОК, АПЛІКАЦІЙНИХ ДОКУМЕНТІВ можна дізнатись тут: </a:t>
            </a:r>
            <a:r>
              <a:rPr lang="tr-TR" sz="2000" dirty="0">
                <a:solidFill>
                  <a:srgbClr val="002060"/>
                </a:solidFill>
                <a:latin typeface="Bookman Old Style" panose="020506040505050202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https://erasmusplus.org.ua/erasmus/zhan-mone/vykladannia-i-doslidzhennia/1838-vykladannia-i-doslidzhennia.html</a:t>
            </a:r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endParaRPr lang="en-US" sz="2000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8E0C6AC5-19E2-4625-9CCC-5812FBD3254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90978" y="209407"/>
            <a:ext cx="4580752" cy="1534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867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Rectangle 134">
            <a:extLst>
              <a:ext uri="{FF2B5EF4-FFF2-40B4-BE49-F238E27FC236}">
                <a16:creationId xmlns:a16="http://schemas.microsoft.com/office/drawing/2014/main" id="{42A5316D-ED2F-4F89-B4B4-8D9240B1A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3236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30ED4A-29B7-4EBE-AD07-ABE2563B8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510" y="1487272"/>
            <a:ext cx="2743200" cy="2743200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500" b="1" dirty="0">
                <a:solidFill>
                  <a:srgbClr val="FFFFFF"/>
                </a:solidFill>
                <a:latin typeface="Bookman Old Style" panose="02050604050505020204" pitchFamily="18" charset="0"/>
              </a:rPr>
              <a:t>ЖАН МОНЕ -</a:t>
            </a:r>
            <a:br>
              <a:rPr lang="en-US" sz="2500" b="1" dirty="0">
                <a:solidFill>
                  <a:srgbClr val="FFFFFF"/>
                </a:solidFill>
                <a:latin typeface="Bookman Old Style" panose="02050604050505020204" pitchFamily="18" charset="0"/>
              </a:rPr>
            </a:br>
            <a:r>
              <a:rPr lang="en-US" sz="2500" b="1" dirty="0">
                <a:solidFill>
                  <a:srgbClr val="FFFFFF"/>
                </a:solidFill>
                <a:latin typeface="Bookman Old Style" panose="02050604050505020204" pitchFamily="18" charset="0"/>
              </a:rPr>
              <a:t> «</a:t>
            </a:r>
            <a:r>
              <a:rPr lang="en-US" sz="2500" b="1" dirty="0" err="1">
                <a:solidFill>
                  <a:srgbClr val="FFFFFF"/>
                </a:solidFill>
                <a:latin typeface="Bookman Old Style" panose="02050604050505020204" pitchFamily="18" charset="0"/>
              </a:rPr>
              <a:t>Центри</a:t>
            </a:r>
            <a:r>
              <a:rPr lang="en-US" sz="2500" b="1" dirty="0">
                <a:solidFill>
                  <a:srgbClr val="FFFFFF"/>
                </a:solidFill>
                <a:latin typeface="Bookman Old Style" panose="02050604050505020204" pitchFamily="18" charset="0"/>
              </a:rPr>
              <a:t> </a:t>
            </a:r>
            <a:r>
              <a:rPr lang="en-US" sz="2500" b="1" dirty="0" err="1">
                <a:solidFill>
                  <a:srgbClr val="FFFFFF"/>
                </a:solidFill>
                <a:latin typeface="Bookman Old Style" panose="02050604050505020204" pitchFamily="18" charset="0"/>
              </a:rPr>
              <a:t>досконалості</a:t>
            </a:r>
            <a:r>
              <a:rPr lang="en-US" sz="2500" b="1" dirty="0">
                <a:solidFill>
                  <a:srgbClr val="FFFFFF"/>
                </a:solidFill>
                <a:latin typeface="Bookman Old Style" panose="02050604050505020204" pitchFamily="18" charset="0"/>
              </a:rPr>
              <a:t>»</a:t>
            </a:r>
          </a:p>
        </p:txBody>
      </p:sp>
      <p:pic>
        <p:nvPicPr>
          <p:cNvPr id="8194" name="Picture 2">
            <a:extLst>
              <a:ext uri="{FF2B5EF4-FFF2-40B4-BE49-F238E27FC236}">
                <a16:creationId xmlns:a16="http://schemas.microsoft.com/office/drawing/2014/main" id="{39BEFB37-74C2-4231-9BCE-FD20308593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1590" y="4902136"/>
            <a:ext cx="1830375" cy="183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B40802F-D729-48CF-9FCA-E34085D192B3}"/>
              </a:ext>
            </a:extLst>
          </p:cNvPr>
          <p:cNvSpPr txBox="1"/>
          <p:nvPr/>
        </p:nvSpPr>
        <p:spPr>
          <a:xfrm>
            <a:off x="3619893" y="1743958"/>
            <a:ext cx="7410254" cy="304976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ЦЕНТР ДОСКОНАЛОСТІ </a:t>
            </a:r>
            <a:r>
              <a:rPr lang="en-US" sz="2000" b="1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Жан</a:t>
            </a:r>
            <a:r>
              <a:rPr lang="en-US" sz="2000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Моне</a:t>
            </a:r>
            <a:r>
              <a:rPr lang="en-US" sz="2000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–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це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осередок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компетентностей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та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знань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,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пов’язаних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із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ЄС,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який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акумулює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досвід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та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компетентності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висококваліфікованих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експертів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і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має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на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меті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сприяння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взаємодії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та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творення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синергії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між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різними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навчальними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дисциплінами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та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ресурсами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,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що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стосуються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європейських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студій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, а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також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започаткування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міжнародного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транснаціонального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співробітництва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і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зміцнення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структурних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зв’язків з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академічними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закладами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в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інших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країнах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.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Центр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також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має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бути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відкритим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для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громадянського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суспільства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05E2042-90CE-4C71-8705-C7FA1A5B98E7}"/>
              </a:ext>
            </a:extLst>
          </p:cNvPr>
          <p:cNvSpPr txBox="1"/>
          <p:nvPr/>
        </p:nvSpPr>
        <p:spPr>
          <a:xfrm>
            <a:off x="2442293" y="4902136"/>
            <a:ext cx="7587825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Детальну інформацію щодо ПРАВИЛ УЧАСТІ, КРИТЕРІЇВ ОЦІНЮВАННЯ ЗАЯВОК, АПЛІКАЦІЙНИХ ДОКУМЕНТІВ можна дізнатись тут: </a:t>
            </a:r>
            <a:r>
              <a:rPr lang="tr-TR" sz="2000" dirty="0">
                <a:solidFill>
                  <a:srgbClr val="002060"/>
                </a:solidFill>
                <a:latin typeface="Bookman Old Style" panose="02050604050505020204" pitchFamily="18" charset="0"/>
                <a:hlinkClick r:id="rId4"/>
              </a:rPr>
              <a:t>https://erasmusplus.org.ua/erasmus/zhan-mone/vykladannia-i-doslidzhennia/1848-tsentri-doskonalosti-zhan-mone.html</a:t>
            </a:r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endParaRPr lang="en-US" sz="2000" dirty="0">
              <a:latin typeface="Bookman Old Style" panose="02050604050505020204" pitchFamily="18" charset="0"/>
            </a:endParaRP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3F39F264-2D53-49AB-A532-8B20396518A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90978" y="209407"/>
            <a:ext cx="4580752" cy="1534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8187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2A5316D-ED2F-4F89-B4B4-8D9240B1A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3236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BDF32E-8E91-4228-AFD6-B03184623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573" y="1487272"/>
            <a:ext cx="2849968" cy="2743200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uk-UA" sz="2400" b="1" dirty="0">
                <a:solidFill>
                  <a:srgbClr val="FFFFFF"/>
                </a:solidFill>
                <a:latin typeface="Bookman Old Style" panose="02050604050505020204" pitchFamily="18" charset="0"/>
              </a:rPr>
              <a:t>Жан Моне - викладання і дослідження: види діяльності 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6DFA003-69B9-4698-9531-08E22CCA52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0466" y="1743958"/>
            <a:ext cx="8257880" cy="4121920"/>
          </a:xfrm>
        </p:spPr>
        <p:txBody>
          <a:bodyPr>
            <a:noAutofit/>
          </a:bodyPr>
          <a:lstStyle/>
          <a:p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Загальні або вступні курси з питань Європейського Союзу, спеціалізовані курси про події, основні тенденції та стан розвитку Європейського Союзу, літні/зимові школи, інтенсивні курси, що супроводжуються визнанням здобутих знань. </a:t>
            </a:r>
          </a:p>
          <a:p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Вдосконалення, поглиблення курсів з євроінтеграційної тематики, включених до офіційних освітніх програм закладу вищої освіти; поглиблене вивчення питань, пов'язаних з ЄС. </a:t>
            </a:r>
          </a:p>
          <a:p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Організація та координація людських ресурсів, а також накопичення документальних ресурсів з європейських студій; проведення досліджень з євроінтеграційної проблематики (дослідницька функція); розробка змісту і інструментів, пов'язаних із європейськими студіями (викладацька функція); дебати та обмін досвідом щодо ЄС, де це можливо, у партнерстві з місцевими </a:t>
            </a:r>
            <a:r>
              <a:rPr lang="uk-UA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стейкхолдерами</a:t>
            </a:r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(функція «мозкового центру»).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60504DDA-17A8-4326-BF77-B1C4348960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0978" y="209407"/>
            <a:ext cx="4580752" cy="1534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8637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Rectangle 134">
            <a:extLst>
              <a:ext uri="{FF2B5EF4-FFF2-40B4-BE49-F238E27FC236}">
                <a16:creationId xmlns:a16="http://schemas.microsoft.com/office/drawing/2014/main" id="{42A5316D-ED2F-4F89-B4B4-8D9240B1A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3236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30ED4A-29B7-4EBE-AD07-ABE2563B8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510" y="1487272"/>
            <a:ext cx="2743200" cy="2743200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500" b="1" dirty="0">
                <a:solidFill>
                  <a:srgbClr val="FFFFFF"/>
                </a:solidFill>
                <a:latin typeface="Bookman Old Style" panose="02050604050505020204" pitchFamily="18" charset="0"/>
              </a:rPr>
              <a:t>ЖАН МОНЕ -</a:t>
            </a:r>
            <a:br>
              <a:rPr lang="en-US" sz="2500" b="1" dirty="0">
                <a:solidFill>
                  <a:srgbClr val="FFFFFF"/>
                </a:solidFill>
                <a:latin typeface="Bookman Old Style" panose="02050604050505020204" pitchFamily="18" charset="0"/>
              </a:rPr>
            </a:br>
            <a:r>
              <a:rPr lang="en-US" sz="2500" b="1" dirty="0">
                <a:solidFill>
                  <a:srgbClr val="FFFFFF"/>
                </a:solidFill>
                <a:latin typeface="Bookman Old Style" panose="02050604050505020204" pitchFamily="18" charset="0"/>
              </a:rPr>
              <a:t>«</a:t>
            </a:r>
            <a:r>
              <a:rPr lang="en-US" sz="2500" b="1" dirty="0" err="1">
                <a:solidFill>
                  <a:srgbClr val="FFFFFF"/>
                </a:solidFill>
                <a:latin typeface="Bookman Old Style" panose="02050604050505020204" pitchFamily="18" charset="0"/>
              </a:rPr>
              <a:t>Мережі</a:t>
            </a:r>
            <a:r>
              <a:rPr lang="en-US" sz="2500" b="1" dirty="0">
                <a:solidFill>
                  <a:srgbClr val="FFFFFF"/>
                </a:solidFill>
                <a:latin typeface="Bookman Old Style" panose="02050604050505020204" pitchFamily="18" charset="0"/>
              </a:rPr>
              <a:t>» </a:t>
            </a:r>
          </a:p>
        </p:txBody>
      </p:sp>
      <p:pic>
        <p:nvPicPr>
          <p:cNvPr id="9218" name="Picture 2">
            <a:extLst>
              <a:ext uri="{FF2B5EF4-FFF2-40B4-BE49-F238E27FC236}">
                <a16:creationId xmlns:a16="http://schemas.microsoft.com/office/drawing/2014/main" id="{A90D3E4A-04F5-4ED3-878B-9D63056D8B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4154" y="4996437"/>
            <a:ext cx="1727653" cy="1727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B40802F-D729-48CF-9FCA-E34085D192B3}"/>
              </a:ext>
            </a:extLst>
          </p:cNvPr>
          <p:cNvSpPr txBox="1"/>
          <p:nvPr/>
        </p:nvSpPr>
        <p:spPr>
          <a:xfrm>
            <a:off x="3642675" y="1743958"/>
            <a:ext cx="7188199" cy="12920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МЕРЕЖІ </a:t>
            </a:r>
            <a:r>
              <a:rPr lang="en-US" sz="2000" b="1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Жан</a:t>
            </a:r>
            <a:r>
              <a:rPr lang="en-US" sz="2000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Моне</a:t>
            </a:r>
            <a:r>
              <a:rPr lang="en-US" sz="2000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сприяють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створенню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і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розвитку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консорціуму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міжнародних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гравців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(ЗВО,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Центри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досконалості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,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кафедри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,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дослідницькі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команди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(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колективи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),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окремі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експерти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тощо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) у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галузі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європейських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студій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.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Вони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збирають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інформацію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,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обмінюються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практиками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,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накопичують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знання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та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пропагують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євроінтеграційні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процесі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по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всьому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світові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.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Заходи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цього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напряму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також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можуть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бути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спрямовані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на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підтримку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чи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посилення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вже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існуючих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мереж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,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що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підтримують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певні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види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діяльності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,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приміром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,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сприяють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залученню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молодих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дослідників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до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вивчення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тем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, </a:t>
            </a:r>
            <a:r>
              <a:rPr lang="en-US" sz="20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пов’язаних</a:t>
            </a:r>
            <a:r>
              <a:rPr lang="en-US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з ЄС.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05E2042-90CE-4C71-8705-C7FA1A5B98E7}"/>
              </a:ext>
            </a:extLst>
          </p:cNvPr>
          <p:cNvSpPr txBox="1"/>
          <p:nvPr/>
        </p:nvSpPr>
        <p:spPr>
          <a:xfrm>
            <a:off x="2471463" y="5165738"/>
            <a:ext cx="7706602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Детальну інформацію щодо ПРАВИЛ УЧАСТІ, КРИТЕРІЇВ ОЦІНЮВАННЯ ЗАЯВОК, АПЛІКАЦІЙНИХ ДОКУМЕНТІВ можна дізнатись тут: </a:t>
            </a:r>
            <a:r>
              <a:rPr lang="tr-TR" sz="2000" dirty="0">
                <a:solidFill>
                  <a:srgbClr val="002060"/>
                </a:solidFill>
                <a:latin typeface="Bookman Old Style" panose="02050604050505020204" pitchFamily="18" charset="0"/>
                <a:hlinkClick r:id="rId4"/>
              </a:rPr>
              <a:t>https://erasmusplus.org.ua/erasmus/zhan-mone/obmin-znanniamy/1839-obmin-znanniamy.html</a:t>
            </a:r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endParaRPr lang="en-US" sz="2000" dirty="0">
              <a:latin typeface="Bookman Old Style" panose="02050604050505020204" pitchFamily="18" charset="0"/>
            </a:endParaRP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39151F28-8925-4E8E-A921-3426C3489CF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90978" y="209407"/>
            <a:ext cx="4580752" cy="1534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1062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Rectangle 134">
            <a:extLst>
              <a:ext uri="{FF2B5EF4-FFF2-40B4-BE49-F238E27FC236}">
                <a16:creationId xmlns:a16="http://schemas.microsoft.com/office/drawing/2014/main" id="{42A5316D-ED2F-4F89-B4B4-8D9240B1A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3236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30ED4A-29B7-4EBE-AD07-ABE2563B8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510" y="1487272"/>
            <a:ext cx="2743200" cy="2743200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500" b="1" dirty="0">
                <a:solidFill>
                  <a:srgbClr val="FFFFFF"/>
                </a:solidFill>
                <a:latin typeface="Bookman Old Style" panose="02050604050505020204" pitchFamily="18" charset="0"/>
              </a:rPr>
              <a:t>ЖАН МОНЕ -</a:t>
            </a:r>
            <a:br>
              <a:rPr lang="en-US" sz="2500" b="1" dirty="0">
                <a:solidFill>
                  <a:srgbClr val="FFFFFF"/>
                </a:solidFill>
                <a:latin typeface="Bookman Old Style" panose="02050604050505020204" pitchFamily="18" charset="0"/>
              </a:rPr>
            </a:br>
            <a:r>
              <a:rPr lang="en-US" sz="2500" b="1" dirty="0">
                <a:solidFill>
                  <a:srgbClr val="FFFFFF"/>
                </a:solidFill>
                <a:latin typeface="Bookman Old Style" panose="02050604050505020204" pitchFamily="18" charset="0"/>
              </a:rPr>
              <a:t>«</a:t>
            </a:r>
            <a:r>
              <a:rPr lang="en-US" sz="2500" b="1" dirty="0" err="1">
                <a:solidFill>
                  <a:srgbClr val="FFFFFF"/>
                </a:solidFill>
                <a:latin typeface="Bookman Old Style" panose="02050604050505020204" pitchFamily="18" charset="0"/>
              </a:rPr>
              <a:t>Проєкти</a:t>
            </a:r>
            <a:r>
              <a:rPr lang="en-US" sz="2500" b="1" dirty="0">
                <a:solidFill>
                  <a:srgbClr val="FFFFFF"/>
                </a:solidFill>
                <a:latin typeface="Bookman Old Style" panose="02050604050505020204" pitchFamily="18" charset="0"/>
              </a:rPr>
              <a:t>» </a:t>
            </a:r>
          </a:p>
        </p:txBody>
      </p:sp>
      <p:pic>
        <p:nvPicPr>
          <p:cNvPr id="10242" name="Picture 2">
            <a:extLst>
              <a:ext uri="{FF2B5EF4-FFF2-40B4-BE49-F238E27FC236}">
                <a16:creationId xmlns:a16="http://schemas.microsoft.com/office/drawing/2014/main" id="{EDC1FC93-7A88-4DA5-8AFA-164ACB699E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4180" y="4939973"/>
            <a:ext cx="1825196" cy="1825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B40802F-D729-48CF-9FCA-E34085D192B3}"/>
              </a:ext>
            </a:extLst>
          </p:cNvPr>
          <p:cNvSpPr txBox="1"/>
          <p:nvPr/>
        </p:nvSpPr>
        <p:spPr>
          <a:xfrm>
            <a:off x="3437710" y="1487272"/>
            <a:ext cx="8440063" cy="12920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900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ПРОЄКТИ </a:t>
            </a:r>
            <a:r>
              <a:rPr lang="en-US" sz="1900" b="1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Жан</a:t>
            </a:r>
            <a:r>
              <a:rPr lang="en-US" sz="1900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1900" b="1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Моне</a:t>
            </a:r>
            <a:r>
              <a:rPr lang="en-US" sz="1900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19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підтримують</a:t>
            </a:r>
            <a:r>
              <a:rPr lang="en-US" sz="19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19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інновації</a:t>
            </a:r>
            <a:r>
              <a:rPr lang="en-US" sz="1900" dirty="0">
                <a:solidFill>
                  <a:srgbClr val="002060"/>
                </a:solidFill>
                <a:latin typeface="Bookman Old Style" panose="02050604050505020204" pitchFamily="18" charset="0"/>
              </a:rPr>
              <a:t>, </a:t>
            </a:r>
            <a:r>
              <a:rPr lang="en-US" sz="19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обмін</a:t>
            </a:r>
            <a:r>
              <a:rPr lang="en-US" sz="19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19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знаннями</a:t>
            </a:r>
            <a:r>
              <a:rPr lang="en-US" sz="1900" dirty="0">
                <a:solidFill>
                  <a:srgbClr val="002060"/>
                </a:solidFill>
                <a:latin typeface="Bookman Old Style" panose="02050604050505020204" pitchFamily="18" charset="0"/>
              </a:rPr>
              <a:t> (</a:t>
            </a:r>
            <a:r>
              <a:rPr lang="en-US" sz="19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взаємозбагачення</a:t>
            </a:r>
            <a:r>
              <a:rPr lang="en-US" sz="19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19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його</a:t>
            </a:r>
            <a:r>
              <a:rPr lang="en-US" sz="19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19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учасників</a:t>
            </a:r>
            <a:r>
              <a:rPr lang="en-US" sz="1900" dirty="0">
                <a:solidFill>
                  <a:srgbClr val="002060"/>
                </a:solidFill>
                <a:latin typeface="Bookman Old Style" panose="02050604050505020204" pitchFamily="18" charset="0"/>
              </a:rPr>
              <a:t>) </a:t>
            </a:r>
            <a:r>
              <a:rPr lang="en-US" sz="19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та</a:t>
            </a:r>
            <a:r>
              <a:rPr lang="en-US" sz="19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19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поширення</a:t>
            </a:r>
            <a:r>
              <a:rPr lang="en-US" sz="19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19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європейського</a:t>
            </a:r>
            <a:r>
              <a:rPr lang="en-US" sz="19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19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контенту</a:t>
            </a:r>
            <a:r>
              <a:rPr lang="en-US" sz="1900" dirty="0">
                <a:solidFill>
                  <a:srgbClr val="002060"/>
                </a:solidFill>
                <a:latin typeface="Bookman Old Style" panose="02050604050505020204" pitchFamily="18" charset="0"/>
              </a:rPr>
              <a:t>. </a:t>
            </a:r>
            <a:r>
              <a:rPr lang="en-US" sz="19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Ці</a:t>
            </a:r>
            <a:r>
              <a:rPr lang="en-US" sz="19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19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проєкти</a:t>
            </a:r>
            <a:r>
              <a:rPr lang="en-US" sz="19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19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ґрунтуватимуться</a:t>
            </a:r>
            <a:r>
              <a:rPr lang="en-US" sz="19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19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на</a:t>
            </a:r>
            <a:r>
              <a:rPr lang="en-US" sz="19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19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односторонніх</a:t>
            </a:r>
            <a:r>
              <a:rPr lang="en-US" sz="19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19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заявках</a:t>
            </a:r>
            <a:r>
              <a:rPr lang="en-US" sz="1900" dirty="0">
                <a:solidFill>
                  <a:srgbClr val="002060"/>
                </a:solidFill>
                <a:latin typeface="Bookman Old Style" panose="02050604050505020204" pitchFamily="18" charset="0"/>
              </a:rPr>
              <a:t> – </a:t>
            </a:r>
            <a:r>
              <a:rPr lang="en-US" sz="19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хоча</a:t>
            </a:r>
            <a:r>
              <a:rPr lang="en-US" sz="19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19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до</a:t>
            </a:r>
            <a:r>
              <a:rPr lang="en-US" sz="19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19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пропонованої</a:t>
            </a:r>
            <a:r>
              <a:rPr lang="en-US" sz="19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19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діяльності</a:t>
            </a:r>
            <a:r>
              <a:rPr lang="en-US" sz="19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19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можуть</a:t>
            </a:r>
            <a:r>
              <a:rPr lang="en-US" sz="19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19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бути</a:t>
            </a:r>
            <a:r>
              <a:rPr lang="en-US" sz="19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19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залучені</a:t>
            </a:r>
            <a:r>
              <a:rPr lang="en-US" sz="19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19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інші</a:t>
            </a:r>
            <a:r>
              <a:rPr lang="en-US" sz="19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19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партнери</a:t>
            </a:r>
            <a:r>
              <a:rPr lang="en-US" sz="1900" dirty="0">
                <a:solidFill>
                  <a:srgbClr val="002060"/>
                </a:solidFill>
                <a:latin typeface="Bookman Old Style" panose="02050604050505020204" pitchFamily="18" charset="0"/>
              </a:rPr>
              <a:t>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9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Проєкти</a:t>
            </a:r>
            <a:r>
              <a:rPr lang="en-US" sz="19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19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типу</a:t>
            </a:r>
            <a:r>
              <a:rPr lang="en-US" sz="1900" dirty="0">
                <a:solidFill>
                  <a:srgbClr val="002060"/>
                </a:solidFill>
                <a:latin typeface="Bookman Old Style" panose="02050604050505020204" pitchFamily="18" charset="0"/>
              </a:rPr>
              <a:t> «</a:t>
            </a:r>
            <a:r>
              <a:rPr lang="en-US" sz="19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Інновації</a:t>
            </a:r>
            <a:r>
              <a:rPr lang="en-US" sz="1900" dirty="0">
                <a:solidFill>
                  <a:srgbClr val="002060"/>
                </a:solidFill>
                <a:latin typeface="Bookman Old Style" panose="02050604050505020204" pitchFamily="18" charset="0"/>
              </a:rPr>
              <a:t>» </a:t>
            </a:r>
            <a:r>
              <a:rPr lang="en-US" sz="19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зосереджуватимуться</a:t>
            </a:r>
            <a:r>
              <a:rPr lang="en-US" sz="19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19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на</a:t>
            </a:r>
            <a:r>
              <a:rPr lang="en-US" sz="19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19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нових</a:t>
            </a:r>
            <a:r>
              <a:rPr lang="en-US" sz="19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19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підходах</a:t>
            </a:r>
            <a:r>
              <a:rPr lang="en-US" sz="1900" dirty="0">
                <a:solidFill>
                  <a:srgbClr val="002060"/>
                </a:solidFill>
                <a:latin typeface="Bookman Old Style" panose="02050604050505020204" pitchFamily="18" charset="0"/>
              </a:rPr>
              <a:t>, </a:t>
            </a:r>
            <a:r>
              <a:rPr lang="en-US" sz="19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методологіях</a:t>
            </a:r>
            <a:r>
              <a:rPr lang="en-US" sz="19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19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викладання</a:t>
            </a:r>
            <a:r>
              <a:rPr lang="en-US" sz="19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19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європейських</a:t>
            </a:r>
            <a:r>
              <a:rPr lang="en-US" sz="19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19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студій</a:t>
            </a:r>
            <a:r>
              <a:rPr lang="en-US" sz="1900" dirty="0">
                <a:solidFill>
                  <a:srgbClr val="002060"/>
                </a:solidFill>
                <a:latin typeface="Bookman Old Style" panose="02050604050505020204" pitchFamily="18" charset="0"/>
              </a:rPr>
              <a:t> з </a:t>
            </a:r>
            <a:r>
              <a:rPr lang="en-US" sz="19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метою</a:t>
            </a:r>
            <a:r>
              <a:rPr lang="en-US" sz="19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19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підвищення</a:t>
            </a:r>
            <a:r>
              <a:rPr lang="en-US" sz="19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19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їх</a:t>
            </a:r>
            <a:r>
              <a:rPr lang="en-US" sz="19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19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привабливості</a:t>
            </a:r>
            <a:r>
              <a:rPr lang="en-US" sz="1900" dirty="0">
                <a:solidFill>
                  <a:srgbClr val="002060"/>
                </a:solidFill>
                <a:latin typeface="Bookman Old Style" panose="02050604050505020204" pitchFamily="18" charset="0"/>
              </a:rPr>
              <a:t>, </a:t>
            </a:r>
            <a:r>
              <a:rPr lang="en-US" sz="19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адаптації</a:t>
            </a:r>
            <a:r>
              <a:rPr lang="en-US" sz="19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19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до</a:t>
            </a:r>
            <a:r>
              <a:rPr lang="en-US" sz="19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19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потреб</a:t>
            </a:r>
            <a:r>
              <a:rPr lang="en-US" sz="19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19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різноманітних</a:t>
            </a:r>
            <a:r>
              <a:rPr lang="en-US" sz="19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19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цільових</a:t>
            </a:r>
            <a:r>
              <a:rPr lang="en-US" sz="19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19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груп</a:t>
            </a:r>
            <a:r>
              <a:rPr lang="en-US" sz="1900" dirty="0">
                <a:solidFill>
                  <a:srgbClr val="002060"/>
                </a:solidFill>
                <a:latin typeface="Bookman Old Style" panose="02050604050505020204" pitchFamily="18" charset="0"/>
              </a:rPr>
              <a:t> (</a:t>
            </a:r>
            <a:r>
              <a:rPr lang="en-US" sz="19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наприклад</a:t>
            </a:r>
            <a:r>
              <a:rPr lang="en-US" sz="1900" dirty="0">
                <a:solidFill>
                  <a:srgbClr val="002060"/>
                </a:solidFill>
                <a:latin typeface="Bookman Old Style" panose="02050604050505020204" pitchFamily="18" charset="0"/>
              </a:rPr>
              <a:t>, </a:t>
            </a:r>
            <a:r>
              <a:rPr lang="en-US" sz="19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проєкти</a:t>
            </a:r>
            <a:r>
              <a:rPr lang="en-US" sz="1900" dirty="0">
                <a:solidFill>
                  <a:srgbClr val="002060"/>
                </a:solidFill>
                <a:latin typeface="Bookman Old Style" panose="02050604050505020204" pitchFamily="18" charset="0"/>
              </a:rPr>
              <a:t> з </a:t>
            </a:r>
            <a:r>
              <a:rPr lang="en-US" sz="19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вивчення</a:t>
            </a:r>
            <a:r>
              <a:rPr lang="en-US" sz="1900" dirty="0">
                <a:solidFill>
                  <a:srgbClr val="002060"/>
                </a:solidFill>
                <a:latin typeface="Bookman Old Style" panose="02050604050505020204" pitchFamily="18" charset="0"/>
              </a:rPr>
              <a:t> ЄС у </a:t>
            </a:r>
            <a:r>
              <a:rPr lang="en-US" sz="19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школі</a:t>
            </a:r>
            <a:r>
              <a:rPr lang="en-US" sz="1900" dirty="0">
                <a:solidFill>
                  <a:srgbClr val="002060"/>
                </a:solidFill>
                <a:latin typeface="Bookman Old Style" panose="02050604050505020204" pitchFamily="18" charset="0"/>
              </a:rPr>
              <a:t>).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9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Проєкти</a:t>
            </a:r>
            <a:r>
              <a:rPr lang="en-US" sz="19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19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типу</a:t>
            </a:r>
            <a:r>
              <a:rPr lang="en-US" sz="1900" dirty="0">
                <a:solidFill>
                  <a:srgbClr val="002060"/>
                </a:solidFill>
                <a:latin typeface="Bookman Old Style" panose="02050604050505020204" pitchFamily="18" charset="0"/>
              </a:rPr>
              <a:t> «</a:t>
            </a:r>
            <a:r>
              <a:rPr lang="en-US" sz="19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Взаємозбагачення</a:t>
            </a:r>
            <a:r>
              <a:rPr lang="en-US" sz="1900" dirty="0">
                <a:solidFill>
                  <a:srgbClr val="002060"/>
                </a:solidFill>
                <a:latin typeface="Bookman Old Style" panose="02050604050505020204" pitchFamily="18" charset="0"/>
              </a:rPr>
              <a:t>» </a:t>
            </a:r>
            <a:r>
              <a:rPr lang="en-US" sz="19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стимулюватимуть</a:t>
            </a:r>
            <a:r>
              <a:rPr lang="en-US" sz="19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19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полеміку</a:t>
            </a:r>
            <a:r>
              <a:rPr lang="en-US" sz="19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19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та</a:t>
            </a:r>
            <a:r>
              <a:rPr lang="en-US" sz="19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19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осмислення</a:t>
            </a:r>
            <a:r>
              <a:rPr lang="en-US" sz="19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19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питань</a:t>
            </a:r>
            <a:r>
              <a:rPr lang="en-US" sz="19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19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Європейського</a:t>
            </a:r>
            <a:r>
              <a:rPr lang="en-US" sz="19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19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Союзу</a:t>
            </a:r>
            <a:r>
              <a:rPr lang="en-US" sz="19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19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та</a:t>
            </a:r>
            <a:r>
              <a:rPr lang="en-US" sz="19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19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поглиблюватимуть</a:t>
            </a:r>
            <a:r>
              <a:rPr lang="en-US" sz="19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19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знання</a:t>
            </a:r>
            <a:r>
              <a:rPr lang="en-US" sz="19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19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про</a:t>
            </a:r>
            <a:r>
              <a:rPr lang="en-US" sz="1900" dirty="0">
                <a:solidFill>
                  <a:srgbClr val="002060"/>
                </a:solidFill>
                <a:latin typeface="Bookman Old Style" panose="02050604050505020204" pitchFamily="18" charset="0"/>
              </a:rPr>
              <a:t> ЄС і </a:t>
            </a:r>
            <a:r>
              <a:rPr lang="en-US" sz="19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його</a:t>
            </a:r>
            <a:r>
              <a:rPr lang="en-US" sz="19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19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процеси</a:t>
            </a:r>
            <a:r>
              <a:rPr lang="en-US" sz="1900" dirty="0">
                <a:solidFill>
                  <a:srgbClr val="002060"/>
                </a:solidFill>
                <a:latin typeface="Bookman Old Style" panose="02050604050505020204" pitchFamily="18" charset="0"/>
              </a:rPr>
              <a:t>. </a:t>
            </a:r>
            <a:r>
              <a:rPr lang="en-US" sz="19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Ці</a:t>
            </a:r>
            <a:r>
              <a:rPr lang="en-US" sz="19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19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проєкти</a:t>
            </a:r>
            <a:r>
              <a:rPr lang="en-US" sz="19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19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призначені</a:t>
            </a:r>
            <a:r>
              <a:rPr lang="en-US" sz="19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19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збільшувати</a:t>
            </a:r>
            <a:r>
              <a:rPr lang="en-US" sz="19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19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знання</a:t>
            </a:r>
            <a:r>
              <a:rPr lang="en-US" sz="19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19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про</a:t>
            </a:r>
            <a:r>
              <a:rPr lang="en-US" sz="1900" dirty="0">
                <a:solidFill>
                  <a:srgbClr val="002060"/>
                </a:solidFill>
                <a:latin typeface="Bookman Old Style" panose="02050604050505020204" pitchFamily="18" charset="0"/>
              </a:rPr>
              <a:t> ЄС у </a:t>
            </a:r>
            <a:r>
              <a:rPr lang="en-US" sz="19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конкретних</a:t>
            </a:r>
            <a:r>
              <a:rPr lang="en-US" sz="19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19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контекстах</a:t>
            </a:r>
            <a:r>
              <a:rPr lang="en-US" sz="1900" dirty="0">
                <a:solidFill>
                  <a:srgbClr val="002060"/>
                </a:solidFill>
                <a:latin typeface="Bookman Old Style" panose="02050604050505020204" pitchFamily="18" charset="0"/>
              </a:rPr>
              <a:t>;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9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Проєкти</a:t>
            </a:r>
            <a:r>
              <a:rPr lang="en-US" sz="19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19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типу</a:t>
            </a:r>
            <a:r>
              <a:rPr lang="en-US" sz="1900" dirty="0">
                <a:solidFill>
                  <a:srgbClr val="002060"/>
                </a:solidFill>
                <a:latin typeface="Bookman Old Style" panose="02050604050505020204" pitchFamily="18" charset="0"/>
              </a:rPr>
              <a:t> «</a:t>
            </a:r>
            <a:r>
              <a:rPr lang="en-US" sz="19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Поширення</a:t>
            </a:r>
            <a:r>
              <a:rPr lang="en-US" sz="19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19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змісту</a:t>
            </a:r>
            <a:r>
              <a:rPr lang="en-US" sz="1900" dirty="0">
                <a:solidFill>
                  <a:srgbClr val="002060"/>
                </a:solidFill>
                <a:latin typeface="Bookman Old Style" panose="02050604050505020204" pitchFamily="18" charset="0"/>
              </a:rPr>
              <a:t>» </a:t>
            </a:r>
            <a:r>
              <a:rPr lang="en-US" sz="19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переважно</a:t>
            </a:r>
            <a:r>
              <a:rPr lang="en-US" sz="19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19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торкатимуться</a:t>
            </a:r>
            <a:r>
              <a:rPr lang="en-US" sz="19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19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поширення</a:t>
            </a:r>
            <a:r>
              <a:rPr lang="en-US" sz="19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US" sz="19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інформації</a:t>
            </a:r>
            <a:r>
              <a:rPr lang="en-US" sz="1900" dirty="0">
                <a:solidFill>
                  <a:srgbClr val="002060"/>
                </a:solidFill>
                <a:latin typeface="Bookman Old Style" panose="02050604050505020204" pitchFamily="18" charset="0"/>
              </a:rPr>
              <a:t>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05E2042-90CE-4C71-8705-C7FA1A5B98E7}"/>
              </a:ext>
            </a:extLst>
          </p:cNvPr>
          <p:cNvSpPr txBox="1"/>
          <p:nvPr/>
        </p:nvSpPr>
        <p:spPr>
          <a:xfrm>
            <a:off x="2239801" y="5921060"/>
            <a:ext cx="9741668" cy="677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uk-UA" sz="1900" dirty="0">
                <a:solidFill>
                  <a:srgbClr val="002060"/>
                </a:solidFill>
                <a:latin typeface="Bookman Old Style" panose="02050604050505020204" pitchFamily="18" charset="0"/>
              </a:rPr>
              <a:t>Детальна інформація тут: </a:t>
            </a:r>
            <a:r>
              <a:rPr lang="tr-TR" sz="1900" dirty="0">
                <a:solidFill>
                  <a:srgbClr val="002060"/>
                </a:solidFill>
                <a:latin typeface="Bookman Old Style" panose="020506040505050202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https://erasmusplus.org.ua/erasmus/zhan-mone/obmin-znanniamy/1847-proekty-zhan-mone.html</a:t>
            </a:r>
            <a:r>
              <a:rPr lang="uk-UA" sz="19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endParaRPr lang="en-US" sz="1900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18B3F71B-A170-498B-AFB4-A45E8937288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78555" y="0"/>
            <a:ext cx="4580752" cy="1534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2676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2A5316D-ED2F-4F89-B4B4-8D9240B1A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3236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B29412-22C1-4D8E-87DC-7A6A5F527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6915" y="1669819"/>
            <a:ext cx="3453284" cy="3518361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>
            <a:normAutofit/>
          </a:bodyPr>
          <a:lstStyle/>
          <a:p>
            <a:pPr algn="ctr"/>
            <a:r>
              <a:rPr lang="uk-UA" sz="1800" b="1" dirty="0">
                <a:solidFill>
                  <a:srgbClr val="FFFFFF"/>
                </a:solidFill>
                <a:latin typeface="Bookman Old Style" panose="02050604050505020204" pitchFamily="18" charset="0"/>
              </a:rPr>
              <a:t>Жан Моне - </a:t>
            </a:r>
            <a:r>
              <a:rPr lang="ru-RU" sz="1800" b="1" dirty="0" err="1">
                <a:solidFill>
                  <a:srgbClr val="FFFFFF"/>
                </a:solidFill>
                <a:latin typeface="Bookman Old Style" panose="02050604050505020204" pitchFamily="18" charset="0"/>
              </a:rPr>
              <a:t>Науково-експертні</a:t>
            </a:r>
            <a:r>
              <a:rPr lang="ru-RU" sz="1800" b="1" dirty="0">
                <a:solidFill>
                  <a:srgbClr val="FFFFFF"/>
                </a:solidFill>
                <a:latin typeface="Bookman Old Style" panose="02050604050505020204" pitchFamily="18" charset="0"/>
              </a:rPr>
              <a:t> </a:t>
            </a:r>
            <a:r>
              <a:rPr lang="ru-RU" sz="1800" b="1" dirty="0" err="1">
                <a:solidFill>
                  <a:srgbClr val="FFFFFF"/>
                </a:solidFill>
                <a:latin typeface="Bookman Old Style" panose="02050604050505020204" pitchFamily="18" charset="0"/>
              </a:rPr>
              <a:t>дебати</a:t>
            </a:r>
            <a:r>
              <a:rPr lang="ru-RU" sz="1800" b="1" dirty="0">
                <a:solidFill>
                  <a:srgbClr val="FFFFFF"/>
                </a:solidFill>
                <a:latin typeface="Bookman Old Style" panose="02050604050505020204" pitchFamily="18" charset="0"/>
              </a:rPr>
              <a:t> з </a:t>
            </a:r>
            <a:r>
              <a:rPr lang="ru-RU" sz="1800" b="1" dirty="0" err="1">
                <a:solidFill>
                  <a:srgbClr val="FFFFFF"/>
                </a:solidFill>
                <a:latin typeface="Bookman Old Style" panose="02050604050505020204" pitchFamily="18" charset="0"/>
              </a:rPr>
              <a:t>академічною</a:t>
            </a:r>
            <a:r>
              <a:rPr lang="ru-RU" sz="1800" b="1" dirty="0">
                <a:solidFill>
                  <a:srgbClr val="FFFFFF"/>
                </a:solidFill>
                <a:latin typeface="Bookman Old Style" panose="02050604050505020204" pitchFamily="18" charset="0"/>
              </a:rPr>
              <a:t> </a:t>
            </a:r>
            <a:r>
              <a:rPr lang="ru-RU" sz="1800" b="1" dirty="0" err="1">
                <a:solidFill>
                  <a:srgbClr val="FFFFFF"/>
                </a:solidFill>
                <a:latin typeface="Bookman Old Style" panose="02050604050505020204" pitchFamily="18" charset="0"/>
              </a:rPr>
              <a:t>спільнотою</a:t>
            </a:r>
            <a:r>
              <a:rPr lang="ru-RU" sz="1800" b="1" dirty="0">
                <a:solidFill>
                  <a:srgbClr val="FFFFFF"/>
                </a:solidFill>
                <a:latin typeface="Bookman Old Style" panose="02050604050505020204" pitchFamily="18" charset="0"/>
              </a:rPr>
              <a:t>: </a:t>
            </a:r>
            <a:r>
              <a:rPr lang="ru-RU" sz="1800" b="1" dirty="0" err="1">
                <a:solidFill>
                  <a:srgbClr val="FFFFFF"/>
                </a:solidFill>
                <a:latin typeface="Bookman Old Style" panose="02050604050505020204" pitchFamily="18" charset="0"/>
              </a:rPr>
              <a:t>види</a:t>
            </a:r>
            <a:r>
              <a:rPr lang="ru-RU" sz="1800" b="1" dirty="0">
                <a:solidFill>
                  <a:srgbClr val="FFFFFF"/>
                </a:solidFill>
                <a:latin typeface="Bookman Old Style" panose="02050604050505020204" pitchFamily="18" charset="0"/>
              </a:rPr>
              <a:t> </a:t>
            </a:r>
            <a:r>
              <a:rPr lang="ru-RU" sz="1800" b="1" dirty="0" err="1">
                <a:solidFill>
                  <a:srgbClr val="FFFFFF"/>
                </a:solidFill>
                <a:latin typeface="Bookman Old Style" panose="02050604050505020204" pitchFamily="18" charset="0"/>
              </a:rPr>
              <a:t>діяльності</a:t>
            </a:r>
            <a:endParaRPr lang="uk-UA" sz="1800" b="1" dirty="0">
              <a:solidFill>
                <a:srgbClr val="FFFFFF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6FDBE663-8AC7-44D1-A712-16AE8F3D47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48027" y="1838227"/>
            <a:ext cx="7188199" cy="4555553"/>
          </a:xfrm>
        </p:spPr>
        <p:txBody>
          <a:bodyPr>
            <a:normAutofit/>
          </a:bodyPr>
          <a:lstStyle/>
          <a:p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Збір та поширення інформації з досліджень і викладання європейських студій; поглиблення співпраці між різними ЗВО та іншими установами з Європи й усього світу. </a:t>
            </a:r>
          </a:p>
          <a:p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Обмін знаннями та досвідом з метою взаємозбагачення і поширення успішних практик. </a:t>
            </a:r>
          </a:p>
          <a:p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Посилення співпраці та створення платформи з обміну знань з найактуальніших питань євроінтеграційної тематики. </a:t>
            </a:r>
          </a:p>
          <a:p>
            <a:r>
              <a:rPr lang="uk-UA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Розроблення та випробовування новостворених методологій, змісту та інструментів з окремих тем діяльності ЄС; організація комунікативних заходів з актуальних питань ЄС для зацікавлених осіб.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DFA0EB8A-442E-4235-96F4-40B4BB75FD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0978" y="209407"/>
            <a:ext cx="4580752" cy="1534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61101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1639</TotalTime>
  <Words>2011</Words>
  <Application>Microsoft Office PowerPoint</Application>
  <PresentationFormat>Широкий екран</PresentationFormat>
  <Paragraphs>149</Paragraphs>
  <Slides>22</Slides>
  <Notes>9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22</vt:i4>
      </vt:variant>
    </vt:vector>
  </HeadingPairs>
  <TitlesOfParts>
    <vt:vector size="27" baseType="lpstr">
      <vt:lpstr>Arial</vt:lpstr>
      <vt:lpstr>Bookman Old Style</vt:lpstr>
      <vt:lpstr>Calibri</vt:lpstr>
      <vt:lpstr>Calibri Light</vt:lpstr>
      <vt:lpstr>Тема Office</vt:lpstr>
      <vt:lpstr>ЖАН МОНЕ</vt:lpstr>
      <vt:lpstr>ЖАН МОНЕ</vt:lpstr>
      <vt:lpstr>ЖАН МОНЕ –  «Кафедри»</vt:lpstr>
      <vt:lpstr>ЖАН МОНЕ - «Модулі»</vt:lpstr>
      <vt:lpstr>ЖАН МОНЕ -  «Центри досконалості»</vt:lpstr>
      <vt:lpstr>Жан Моне - викладання і дослідження: види діяльності </vt:lpstr>
      <vt:lpstr>ЖАН МОНЕ - «Мережі» </vt:lpstr>
      <vt:lpstr>ЖАН МОНЕ - «Проєкти» </vt:lpstr>
      <vt:lpstr>Жан Моне - Науково-експертні дебати з академічною спільнотою: види діяльності</vt:lpstr>
      <vt:lpstr>ЖАН МОНЕ - ПІДТРИМКА ДІЯЛЬНОСТІ АСОЦІАЦІЙ</vt:lpstr>
      <vt:lpstr>Жан Моне - підтримка асоціацій: види діяльності</vt:lpstr>
      <vt:lpstr>Тематика українських проєктів</vt:lpstr>
      <vt:lpstr>Тематика українських проєктів</vt:lpstr>
      <vt:lpstr>Тематика українських проєктів</vt:lpstr>
      <vt:lpstr>Кроки до якісної проєктної заявки</vt:lpstr>
      <vt:lpstr>Актуальність, значущість проєкту</vt:lpstr>
      <vt:lpstr>Якість дизайну та виконання проєкту</vt:lpstr>
      <vt:lpstr>Якість проєктної команди</vt:lpstr>
      <vt:lpstr>Вплив та поширення результатів</vt:lpstr>
      <vt:lpstr>Довідкові матеріали</vt:lpstr>
      <vt:lpstr>Корисні посилання</vt:lpstr>
      <vt:lpstr>Відділ міжнародних зв’язків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Можливості для професорсько-викладацького складу у галузі міжнародної діяльності</dc:title>
  <dc:creator>Валентина Крикун</dc:creator>
  <cp:lastModifiedBy>Валентина Лялька</cp:lastModifiedBy>
  <cp:revision>50</cp:revision>
  <dcterms:created xsi:type="dcterms:W3CDTF">2021-02-24T10:45:38Z</dcterms:created>
  <dcterms:modified xsi:type="dcterms:W3CDTF">2021-05-04T15:07:53Z</dcterms:modified>
</cp:coreProperties>
</file>